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1"/>
  </p:notesMasterIdLst>
  <p:handoutMasterIdLst>
    <p:handoutMasterId r:id="rId102"/>
  </p:handoutMasterIdLst>
  <p:sldIdLst>
    <p:sldId id="256" r:id="rId2"/>
    <p:sldId id="257" r:id="rId3"/>
    <p:sldId id="322" r:id="rId4"/>
    <p:sldId id="323" r:id="rId5"/>
    <p:sldId id="267" r:id="rId6"/>
    <p:sldId id="268" r:id="rId7"/>
    <p:sldId id="324" r:id="rId8"/>
    <p:sldId id="269" r:id="rId9"/>
    <p:sldId id="270" r:id="rId10"/>
    <p:sldId id="317" r:id="rId11"/>
    <p:sldId id="271" r:id="rId12"/>
    <p:sldId id="325" r:id="rId13"/>
    <p:sldId id="272" r:id="rId14"/>
    <p:sldId id="273" r:id="rId15"/>
    <p:sldId id="274" r:id="rId16"/>
    <p:sldId id="275" r:id="rId17"/>
    <p:sldId id="276" r:id="rId18"/>
    <p:sldId id="326" r:id="rId19"/>
    <p:sldId id="327" r:id="rId20"/>
    <p:sldId id="328" r:id="rId21"/>
    <p:sldId id="331" r:id="rId22"/>
    <p:sldId id="333" r:id="rId23"/>
    <p:sldId id="334" r:id="rId24"/>
    <p:sldId id="383" r:id="rId25"/>
    <p:sldId id="336" r:id="rId26"/>
    <p:sldId id="337" r:id="rId27"/>
    <p:sldId id="384" r:id="rId28"/>
    <p:sldId id="385" r:id="rId29"/>
    <p:sldId id="356" r:id="rId30"/>
    <p:sldId id="357" r:id="rId31"/>
    <p:sldId id="358" r:id="rId32"/>
    <p:sldId id="359" r:id="rId33"/>
    <p:sldId id="360" r:id="rId34"/>
    <p:sldId id="361" r:id="rId35"/>
    <p:sldId id="363" r:id="rId36"/>
    <p:sldId id="364" r:id="rId37"/>
    <p:sldId id="365" r:id="rId38"/>
    <p:sldId id="367" r:id="rId39"/>
    <p:sldId id="368" r:id="rId40"/>
    <p:sldId id="369" r:id="rId41"/>
    <p:sldId id="370" r:id="rId42"/>
    <p:sldId id="372" r:id="rId43"/>
    <p:sldId id="374" r:id="rId44"/>
    <p:sldId id="376" r:id="rId45"/>
    <p:sldId id="377" r:id="rId46"/>
    <p:sldId id="378" r:id="rId47"/>
    <p:sldId id="379" r:id="rId48"/>
    <p:sldId id="380" r:id="rId49"/>
    <p:sldId id="381" r:id="rId50"/>
    <p:sldId id="386" r:id="rId51"/>
    <p:sldId id="388" r:id="rId52"/>
    <p:sldId id="389" r:id="rId53"/>
    <p:sldId id="390" r:id="rId54"/>
    <p:sldId id="391" r:id="rId55"/>
    <p:sldId id="392" r:id="rId56"/>
    <p:sldId id="394" r:id="rId57"/>
    <p:sldId id="395" r:id="rId58"/>
    <p:sldId id="396" r:id="rId59"/>
    <p:sldId id="397" r:id="rId60"/>
    <p:sldId id="398" r:id="rId61"/>
    <p:sldId id="399" r:id="rId62"/>
    <p:sldId id="402" r:id="rId63"/>
    <p:sldId id="403" r:id="rId64"/>
    <p:sldId id="404" r:id="rId65"/>
    <p:sldId id="405" r:id="rId66"/>
    <p:sldId id="406" r:id="rId67"/>
    <p:sldId id="407" r:id="rId68"/>
    <p:sldId id="408" r:id="rId69"/>
    <p:sldId id="409" r:id="rId70"/>
    <p:sldId id="410" r:id="rId71"/>
    <p:sldId id="413" r:id="rId72"/>
    <p:sldId id="414" r:id="rId73"/>
    <p:sldId id="415" r:id="rId74"/>
    <p:sldId id="416" r:id="rId75"/>
    <p:sldId id="417" r:id="rId76"/>
    <p:sldId id="418" r:id="rId77"/>
    <p:sldId id="420" r:id="rId78"/>
    <p:sldId id="421" r:id="rId79"/>
    <p:sldId id="423" r:id="rId80"/>
    <p:sldId id="424" r:id="rId81"/>
    <p:sldId id="425" r:id="rId82"/>
    <p:sldId id="426" r:id="rId83"/>
    <p:sldId id="435" r:id="rId84"/>
    <p:sldId id="437" r:id="rId85"/>
    <p:sldId id="438" r:id="rId86"/>
    <p:sldId id="439" r:id="rId87"/>
    <p:sldId id="459" r:id="rId88"/>
    <p:sldId id="444" r:id="rId89"/>
    <p:sldId id="446" r:id="rId90"/>
    <p:sldId id="447" r:id="rId91"/>
    <p:sldId id="448" r:id="rId92"/>
    <p:sldId id="449" r:id="rId93"/>
    <p:sldId id="450" r:id="rId94"/>
    <p:sldId id="451" r:id="rId95"/>
    <p:sldId id="452" r:id="rId96"/>
    <p:sldId id="453" r:id="rId97"/>
    <p:sldId id="454" r:id="rId98"/>
    <p:sldId id="458" r:id="rId99"/>
    <p:sldId id="320" r:id="rId10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9" autoAdjust="0"/>
    <p:restoredTop sz="95179" autoAdjust="0"/>
  </p:normalViewPr>
  <p:slideViewPr>
    <p:cSldViewPr snapToGrid="0">
      <p:cViewPr>
        <p:scale>
          <a:sx n="90" d="100"/>
          <a:sy n="90" d="100"/>
        </p:scale>
        <p:origin x="1672" y="144"/>
      </p:cViewPr>
      <p:guideLst/>
    </p:cSldViewPr>
  </p:slideViewPr>
  <p:notesTextViewPr>
    <p:cViewPr>
      <p:scale>
        <a:sx n="1" d="1"/>
        <a:sy n="1" d="1"/>
      </p:scale>
      <p:origin x="0" y="0"/>
    </p:cViewPr>
  </p:notesTextViewPr>
  <p:notesViewPr>
    <p:cSldViewPr snapToGrid="0">
      <p:cViewPr varScale="1">
        <p:scale>
          <a:sx n="54" d="100"/>
          <a:sy n="54" d="100"/>
        </p:scale>
        <p:origin x="2796" y="84"/>
      </p:cViewPr>
      <p:guideLst/>
    </p:cSldViewPr>
  </p:notes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notesMaster" Target="notesMasters/notesMaster1.xml"/><Relationship Id="rId102" Type="http://schemas.openxmlformats.org/officeDocument/2006/relationships/handoutMaster" Target="handoutMasters/handoutMaster1.xml"/><Relationship Id="rId103" Type="http://schemas.openxmlformats.org/officeDocument/2006/relationships/presProps" Target="presProps.xml"/><Relationship Id="rId104" Type="http://schemas.openxmlformats.org/officeDocument/2006/relationships/viewProps" Target="viewProps.xml"/><Relationship Id="rId105" Type="http://schemas.openxmlformats.org/officeDocument/2006/relationships/theme" Target="theme/theme1.xml"/><Relationship Id="rId10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00" Type="http://schemas.openxmlformats.org/officeDocument/2006/relationships/slide" Target="slides/slide99.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 Id="rId3"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5FAD591-9C8A-4262-891C-ECA68B813139}" type="datetimeFigureOut">
              <a:rPr lang="en-US" smtClean="0"/>
              <a:t>12/21/15</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6" name="Slide Number Placeholder 5"/>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C184206-3217-4757-B413-FB8B5260A52D}" type="slidenum">
              <a:rPr lang="en-US" smtClean="0"/>
              <a:t>‹#›</a:t>
            </a:fld>
            <a:endParaRPr lang="en-US" dirty="0"/>
          </a:p>
        </p:txBody>
      </p:sp>
    </p:spTree>
    <p:extLst>
      <p:ext uri="{BB962C8B-B14F-4D97-AF65-F5344CB8AC3E}">
        <p14:creationId xmlns:p14="http://schemas.microsoft.com/office/powerpoint/2010/main" val="1566356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797E7D-A480-479F-B62B-460CA4373843}" type="datetimeFigureOut">
              <a:rPr lang="en-US" smtClean="0"/>
              <a:t>12/21/15</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FE51681-3752-4300-AA8F-B49DC44D78FF}" type="slidenum">
              <a:rPr lang="en-US" smtClean="0"/>
              <a:t>‹#›</a:t>
            </a:fld>
            <a:endParaRPr lang="en-US" dirty="0"/>
          </a:p>
        </p:txBody>
      </p:sp>
    </p:spTree>
    <p:extLst>
      <p:ext uri="{BB962C8B-B14F-4D97-AF65-F5344CB8AC3E}">
        <p14:creationId xmlns:p14="http://schemas.microsoft.com/office/powerpoint/2010/main" val="3549737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3.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4.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5.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6.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8.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9.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0.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2.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3.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4.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5.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6.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E51681-3752-4300-AA8F-B49DC44D78FF}" type="slidenum">
              <a:rPr lang="en-US" smtClean="0"/>
              <a:t>3</a:t>
            </a:fld>
            <a:endParaRPr lang="en-US" dirty="0"/>
          </a:p>
        </p:txBody>
      </p:sp>
    </p:spTree>
    <p:extLst>
      <p:ext uri="{BB962C8B-B14F-4D97-AF65-F5344CB8AC3E}">
        <p14:creationId xmlns:p14="http://schemas.microsoft.com/office/powerpoint/2010/main" val="294893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13</a:t>
            </a:fld>
            <a:endParaRPr lang="en-US" dirty="0"/>
          </a:p>
        </p:txBody>
      </p:sp>
    </p:spTree>
    <p:extLst>
      <p:ext uri="{BB962C8B-B14F-4D97-AF65-F5344CB8AC3E}">
        <p14:creationId xmlns:p14="http://schemas.microsoft.com/office/powerpoint/2010/main" val="2285334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14</a:t>
            </a:fld>
            <a:endParaRPr lang="en-US" dirty="0"/>
          </a:p>
        </p:txBody>
      </p:sp>
    </p:spTree>
    <p:extLst>
      <p:ext uri="{BB962C8B-B14F-4D97-AF65-F5344CB8AC3E}">
        <p14:creationId xmlns:p14="http://schemas.microsoft.com/office/powerpoint/2010/main" val="3222897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15</a:t>
            </a:fld>
            <a:endParaRPr lang="en-US" dirty="0"/>
          </a:p>
        </p:txBody>
      </p:sp>
    </p:spTree>
    <p:extLst>
      <p:ext uri="{BB962C8B-B14F-4D97-AF65-F5344CB8AC3E}">
        <p14:creationId xmlns:p14="http://schemas.microsoft.com/office/powerpoint/2010/main" val="2552726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16</a:t>
            </a:fld>
            <a:endParaRPr lang="en-US" dirty="0"/>
          </a:p>
        </p:txBody>
      </p:sp>
    </p:spTree>
    <p:extLst>
      <p:ext uri="{BB962C8B-B14F-4D97-AF65-F5344CB8AC3E}">
        <p14:creationId xmlns:p14="http://schemas.microsoft.com/office/powerpoint/2010/main" val="3391782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285875" y="796925"/>
            <a:ext cx="4287838" cy="3216275"/>
          </a:xfrm>
          <a:ln cap="flat"/>
        </p:spPr>
      </p:sp>
      <p:sp>
        <p:nvSpPr>
          <p:cNvPr id="63491" name="Rectangle 3"/>
          <p:cNvSpPr>
            <a:spLocks noGrp="1" noChangeArrowheads="1"/>
          </p:cNvSpPr>
          <p:nvPr>
            <p:ph type="body" idx="1"/>
          </p:nvPr>
        </p:nvSpPr>
        <p:spPr>
          <a:xfrm>
            <a:off x="914400" y="4373563"/>
            <a:ext cx="5029200" cy="4151312"/>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075" tIns="46038" rIns="92075" bIns="46038"/>
          <a:lstStyle/>
          <a:p>
            <a:endParaRPr lang="en-US" altLang="en-US">
              <a:latin typeface="Book Antiqua" charset="0"/>
            </a:endParaRPr>
          </a:p>
        </p:txBody>
      </p:sp>
    </p:spTree>
    <p:extLst>
      <p:ext uri="{BB962C8B-B14F-4D97-AF65-F5344CB8AC3E}">
        <p14:creationId xmlns:p14="http://schemas.microsoft.com/office/powerpoint/2010/main" val="1087798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284288" y="796925"/>
            <a:ext cx="4289425" cy="3216275"/>
          </a:xfrm>
          <a:ln cap="flat"/>
        </p:spPr>
      </p:sp>
      <p:sp>
        <p:nvSpPr>
          <p:cNvPr id="66563" name="Rectangle 3"/>
          <p:cNvSpPr>
            <a:spLocks noGrp="1" noChangeArrowheads="1"/>
          </p:cNvSpPr>
          <p:nvPr>
            <p:ph type="body" idx="1"/>
          </p:nvPr>
        </p:nvSpPr>
        <p:spPr>
          <a:xfrm>
            <a:off x="914400" y="4373563"/>
            <a:ext cx="5029200" cy="4151312"/>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075" tIns="46038" rIns="92075" bIns="46038"/>
          <a:lstStyle/>
          <a:p>
            <a:endParaRPr lang="en-US" altLang="en-US">
              <a:latin typeface="Book Antiqua" charset="0"/>
            </a:endParaRPr>
          </a:p>
        </p:txBody>
      </p:sp>
    </p:spTree>
    <p:extLst>
      <p:ext uri="{BB962C8B-B14F-4D97-AF65-F5344CB8AC3E}">
        <p14:creationId xmlns:p14="http://schemas.microsoft.com/office/powerpoint/2010/main" val="14494817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1285875" y="796925"/>
            <a:ext cx="4287838" cy="3216275"/>
          </a:xfrm>
          <a:ln cap="flat"/>
        </p:spPr>
      </p:sp>
      <p:sp>
        <p:nvSpPr>
          <p:cNvPr id="68611" name="Rectangle 3"/>
          <p:cNvSpPr>
            <a:spLocks noGrp="1" noChangeArrowheads="1"/>
          </p:cNvSpPr>
          <p:nvPr>
            <p:ph type="body" idx="1"/>
          </p:nvPr>
        </p:nvSpPr>
        <p:spPr>
          <a:xfrm>
            <a:off x="914400" y="4373563"/>
            <a:ext cx="5029200" cy="4151312"/>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075" tIns="46038" rIns="92075" bIns="46038"/>
          <a:lstStyle/>
          <a:p>
            <a:endParaRPr lang="en-US" altLang="en-US">
              <a:latin typeface="Book Antiqua" charset="0"/>
            </a:endParaRPr>
          </a:p>
        </p:txBody>
      </p:sp>
    </p:spTree>
    <p:extLst>
      <p:ext uri="{BB962C8B-B14F-4D97-AF65-F5344CB8AC3E}">
        <p14:creationId xmlns:p14="http://schemas.microsoft.com/office/powerpoint/2010/main" val="163823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284288" y="796925"/>
            <a:ext cx="4289425" cy="3216275"/>
          </a:xfrm>
          <a:ln cap="flat"/>
        </p:spPr>
      </p:sp>
      <p:sp>
        <p:nvSpPr>
          <p:cNvPr id="70659" name="Rectangle 3"/>
          <p:cNvSpPr>
            <a:spLocks noGrp="1" noChangeArrowheads="1"/>
          </p:cNvSpPr>
          <p:nvPr>
            <p:ph type="body" idx="1"/>
          </p:nvPr>
        </p:nvSpPr>
        <p:spPr>
          <a:xfrm>
            <a:off x="914400" y="4373563"/>
            <a:ext cx="5029200" cy="4151312"/>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075" tIns="46038" rIns="92075" bIns="46038"/>
          <a:lstStyle/>
          <a:p>
            <a:endParaRPr lang="en-US" altLang="en-US">
              <a:latin typeface="Book Antiqua" charset="0"/>
            </a:endParaRPr>
          </a:p>
        </p:txBody>
      </p:sp>
    </p:spTree>
    <p:extLst>
      <p:ext uri="{BB962C8B-B14F-4D97-AF65-F5344CB8AC3E}">
        <p14:creationId xmlns:p14="http://schemas.microsoft.com/office/powerpoint/2010/main" val="3413455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1143000" y="695325"/>
            <a:ext cx="4572000" cy="3429000"/>
          </a:xfrm>
          <a:solidFill>
            <a:srgbClr val="FFFFFF"/>
          </a:solidFill>
          <a:ln/>
        </p:spPr>
      </p:sp>
      <p:sp>
        <p:nvSpPr>
          <p:cNvPr id="71683" name="Rectangle 3"/>
          <p:cNvSpPr>
            <a:spLocks noGrp="1" noChangeArrowheads="1"/>
          </p:cNvSpPr>
          <p:nvPr>
            <p:ph type="body" idx="1"/>
          </p:nvPr>
        </p:nvSpPr>
        <p:spPr>
          <a:solidFill>
            <a:srgbClr val="FFFFFF"/>
          </a:solidFill>
          <a:ln>
            <a:solidFill>
              <a:srgbClr val="000000"/>
            </a:solidFill>
          </a:ln>
        </p:spPr>
        <p:txBody>
          <a:bodyPr/>
          <a:lstStyle/>
          <a:p>
            <a:endParaRPr lang="en-US" altLang="en-US">
              <a:latin typeface="Book Antiqua" charset="0"/>
            </a:endParaRPr>
          </a:p>
        </p:txBody>
      </p:sp>
    </p:spTree>
    <p:extLst>
      <p:ext uri="{BB962C8B-B14F-4D97-AF65-F5344CB8AC3E}">
        <p14:creationId xmlns:p14="http://schemas.microsoft.com/office/powerpoint/2010/main" val="1416370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43000" y="695325"/>
            <a:ext cx="4572000" cy="3429000"/>
          </a:xfrm>
          <a:solidFill>
            <a:srgbClr val="FFFFFF"/>
          </a:solidFill>
          <a:ln/>
        </p:spPr>
      </p:sp>
      <p:sp>
        <p:nvSpPr>
          <p:cNvPr id="72707" name="Rectangle 3"/>
          <p:cNvSpPr>
            <a:spLocks noGrp="1" noChangeArrowheads="1"/>
          </p:cNvSpPr>
          <p:nvPr>
            <p:ph type="body" idx="1"/>
          </p:nvPr>
        </p:nvSpPr>
        <p:spPr>
          <a:solidFill>
            <a:srgbClr val="FFFFFF"/>
          </a:solidFill>
          <a:ln>
            <a:solidFill>
              <a:srgbClr val="000000"/>
            </a:solidFill>
          </a:ln>
        </p:spPr>
        <p:txBody>
          <a:bodyPr lIns="91378" tIns="45689" rIns="91378" bIns="45689"/>
          <a:lstStyle/>
          <a:p>
            <a:endParaRPr lang="en-US" altLang="en-US">
              <a:latin typeface="Book Antiqua" charset="0"/>
            </a:endParaRPr>
          </a:p>
        </p:txBody>
      </p:sp>
    </p:spTree>
    <p:extLst>
      <p:ext uri="{BB962C8B-B14F-4D97-AF65-F5344CB8AC3E}">
        <p14:creationId xmlns:p14="http://schemas.microsoft.com/office/powerpoint/2010/main" val="168299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5</a:t>
            </a:fld>
            <a:endParaRPr lang="en-US" dirty="0"/>
          </a:p>
        </p:txBody>
      </p:sp>
    </p:spTree>
    <p:extLst>
      <p:ext uri="{BB962C8B-B14F-4D97-AF65-F5344CB8AC3E}">
        <p14:creationId xmlns:p14="http://schemas.microsoft.com/office/powerpoint/2010/main" val="2535723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143000" y="695325"/>
            <a:ext cx="4572000" cy="3429000"/>
          </a:xfrm>
          <a:solidFill>
            <a:srgbClr val="FFFFFF"/>
          </a:solidFill>
          <a:ln/>
        </p:spPr>
      </p:sp>
      <p:sp>
        <p:nvSpPr>
          <p:cNvPr id="73731" name="Rectangle 3"/>
          <p:cNvSpPr>
            <a:spLocks noGrp="1" noChangeArrowheads="1"/>
          </p:cNvSpPr>
          <p:nvPr>
            <p:ph type="body" idx="1"/>
          </p:nvPr>
        </p:nvSpPr>
        <p:spPr>
          <a:solidFill>
            <a:srgbClr val="FFFFFF"/>
          </a:solidFill>
          <a:ln>
            <a:solidFill>
              <a:srgbClr val="000000"/>
            </a:solidFill>
          </a:ln>
        </p:spPr>
        <p:txBody>
          <a:bodyPr/>
          <a:lstStyle/>
          <a:p>
            <a:endParaRPr lang="en-US" altLang="en-US">
              <a:latin typeface="Book Antiqua" charset="0"/>
            </a:endParaRPr>
          </a:p>
        </p:txBody>
      </p:sp>
    </p:spTree>
    <p:extLst>
      <p:ext uri="{BB962C8B-B14F-4D97-AF65-F5344CB8AC3E}">
        <p14:creationId xmlns:p14="http://schemas.microsoft.com/office/powerpoint/2010/main" val="839383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285875" y="796925"/>
            <a:ext cx="4287838" cy="3216275"/>
          </a:xfrm>
          <a:ln cap="flat"/>
        </p:spPr>
      </p:sp>
      <p:sp>
        <p:nvSpPr>
          <p:cNvPr id="74755" name="Rectangle 3"/>
          <p:cNvSpPr>
            <a:spLocks noGrp="1" noChangeArrowheads="1"/>
          </p:cNvSpPr>
          <p:nvPr>
            <p:ph type="body" idx="1"/>
          </p:nvPr>
        </p:nvSpPr>
        <p:spPr>
          <a:xfrm>
            <a:off x="914400" y="4373563"/>
            <a:ext cx="5029200" cy="4151312"/>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075" tIns="46038" rIns="92075" bIns="46038"/>
          <a:lstStyle/>
          <a:p>
            <a:endParaRPr lang="en-US" altLang="en-US">
              <a:latin typeface="Book Antiqua" charset="0"/>
            </a:endParaRPr>
          </a:p>
        </p:txBody>
      </p:sp>
    </p:spTree>
    <p:extLst>
      <p:ext uri="{BB962C8B-B14F-4D97-AF65-F5344CB8AC3E}">
        <p14:creationId xmlns:p14="http://schemas.microsoft.com/office/powerpoint/2010/main" val="2059763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50</a:t>
            </a:fld>
            <a:endParaRPr lang="en-US" dirty="0"/>
          </a:p>
        </p:txBody>
      </p:sp>
    </p:spTree>
    <p:extLst>
      <p:ext uri="{BB962C8B-B14F-4D97-AF65-F5344CB8AC3E}">
        <p14:creationId xmlns:p14="http://schemas.microsoft.com/office/powerpoint/2010/main" val="19420861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noTextEdit="1"/>
          </p:cNvSpPr>
          <p:nvPr>
            <p:ph type="sldImg"/>
          </p:nvPr>
        </p:nvSpPr>
        <p:spPr>
          <a:ln/>
        </p:spPr>
      </p:sp>
      <p:sp>
        <p:nvSpPr>
          <p:cNvPr id="77827"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4981393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noTextEdit="1"/>
          </p:cNvSpPr>
          <p:nvPr>
            <p:ph type="sldImg"/>
          </p:nvPr>
        </p:nvSpPr>
        <p:spPr>
          <a:ln/>
        </p:spPr>
      </p:sp>
      <p:sp>
        <p:nvSpPr>
          <p:cNvPr id="78851"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2411599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noTextEdit="1"/>
          </p:cNvSpPr>
          <p:nvPr>
            <p:ph type="sldImg"/>
          </p:nvPr>
        </p:nvSpPr>
        <p:spPr>
          <a:ln/>
        </p:spPr>
      </p:sp>
      <p:sp>
        <p:nvSpPr>
          <p:cNvPr id="79875"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7718362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rrowheads="1" noTextEdit="1"/>
          </p:cNvSpPr>
          <p:nvPr>
            <p:ph type="sldImg"/>
          </p:nvPr>
        </p:nvSpPr>
        <p:spPr>
          <a:ln/>
        </p:spPr>
      </p:sp>
      <p:sp>
        <p:nvSpPr>
          <p:cNvPr id="80899"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4573096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a:ln/>
        </p:spPr>
      </p:sp>
      <p:sp>
        <p:nvSpPr>
          <p:cNvPr id="81923"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4500871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noTextEdit="1"/>
          </p:cNvSpPr>
          <p:nvPr>
            <p:ph type="sldImg"/>
          </p:nvPr>
        </p:nvSpPr>
        <p:spPr>
          <a:ln/>
        </p:spPr>
      </p:sp>
      <p:sp>
        <p:nvSpPr>
          <p:cNvPr id="83971"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2302977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noTextEdit="1"/>
          </p:cNvSpPr>
          <p:nvPr>
            <p:ph type="sldImg"/>
          </p:nvPr>
        </p:nvSpPr>
        <p:spPr>
          <a:ln/>
        </p:spPr>
      </p:sp>
      <p:sp>
        <p:nvSpPr>
          <p:cNvPr id="84995"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347373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6</a:t>
            </a:fld>
            <a:endParaRPr lang="en-US" dirty="0"/>
          </a:p>
        </p:txBody>
      </p:sp>
    </p:spTree>
    <p:extLst>
      <p:ext uri="{BB962C8B-B14F-4D97-AF65-F5344CB8AC3E}">
        <p14:creationId xmlns:p14="http://schemas.microsoft.com/office/powerpoint/2010/main" val="17177059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noTextEdit="1"/>
          </p:cNvSpPr>
          <p:nvPr>
            <p:ph type="sldImg"/>
          </p:nvPr>
        </p:nvSpPr>
        <p:spPr>
          <a:ln/>
        </p:spPr>
      </p:sp>
      <p:sp>
        <p:nvSpPr>
          <p:cNvPr id="86019"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3642565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noTextEdit="1"/>
          </p:cNvSpPr>
          <p:nvPr>
            <p:ph type="sldImg"/>
          </p:nvPr>
        </p:nvSpPr>
        <p:spPr>
          <a:ln/>
        </p:spPr>
      </p:sp>
      <p:sp>
        <p:nvSpPr>
          <p:cNvPr id="87043"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9372376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ChangeArrowheads="1" noTextEdit="1"/>
          </p:cNvSpPr>
          <p:nvPr>
            <p:ph type="sldImg"/>
          </p:nvPr>
        </p:nvSpPr>
        <p:spPr>
          <a:ln/>
        </p:spPr>
      </p:sp>
      <p:sp>
        <p:nvSpPr>
          <p:cNvPr id="88067"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3010461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noTextEdit="1"/>
          </p:cNvSpPr>
          <p:nvPr>
            <p:ph type="sldImg"/>
          </p:nvPr>
        </p:nvSpPr>
        <p:spPr>
          <a:ln/>
        </p:spPr>
      </p:sp>
      <p:sp>
        <p:nvSpPr>
          <p:cNvPr id="89091"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2644120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noTextEdit="1"/>
          </p:cNvSpPr>
          <p:nvPr>
            <p:ph type="sldImg"/>
          </p:nvPr>
        </p:nvSpPr>
        <p:spPr>
          <a:ln/>
        </p:spPr>
      </p:sp>
      <p:sp>
        <p:nvSpPr>
          <p:cNvPr id="92163"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9466357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noTextEdit="1"/>
          </p:cNvSpPr>
          <p:nvPr>
            <p:ph type="sldImg"/>
          </p:nvPr>
        </p:nvSpPr>
        <p:spPr>
          <a:ln/>
        </p:spPr>
      </p:sp>
      <p:sp>
        <p:nvSpPr>
          <p:cNvPr id="93187"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444357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noTextEdit="1"/>
          </p:cNvSpPr>
          <p:nvPr>
            <p:ph type="sldImg"/>
          </p:nvPr>
        </p:nvSpPr>
        <p:spPr>
          <a:solidFill>
            <a:srgbClr val="FFFFFF"/>
          </a:solidFill>
          <a:ln/>
        </p:spPr>
      </p:sp>
      <p:sp>
        <p:nvSpPr>
          <p:cNvPr id="94211"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872748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ChangeArrowheads="1" noTextEdit="1"/>
          </p:cNvSpPr>
          <p:nvPr>
            <p:ph type="sldImg"/>
          </p:nvPr>
        </p:nvSpPr>
        <p:spPr>
          <a:solidFill>
            <a:srgbClr val="FFFFFF"/>
          </a:solidFill>
          <a:ln/>
        </p:spPr>
      </p:sp>
      <p:sp>
        <p:nvSpPr>
          <p:cNvPr id="95235"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924732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ChangeArrowheads="1" noTextEdit="1"/>
          </p:cNvSpPr>
          <p:nvPr>
            <p:ph type="sldImg"/>
          </p:nvPr>
        </p:nvSpPr>
        <p:spPr>
          <a:solidFill>
            <a:srgbClr val="FFFFFF"/>
          </a:solidFill>
          <a:ln/>
        </p:spPr>
      </p:sp>
      <p:sp>
        <p:nvSpPr>
          <p:cNvPr id="96259"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8005747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noTextEdit="1"/>
          </p:cNvSpPr>
          <p:nvPr>
            <p:ph type="sldImg"/>
          </p:nvPr>
        </p:nvSpPr>
        <p:spPr>
          <a:solidFill>
            <a:srgbClr val="FFFFFF"/>
          </a:solidFill>
          <a:ln/>
        </p:spPr>
      </p:sp>
      <p:sp>
        <p:nvSpPr>
          <p:cNvPr id="97283"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2009915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7</a:t>
            </a:fld>
            <a:endParaRPr lang="en-US" dirty="0"/>
          </a:p>
        </p:txBody>
      </p:sp>
    </p:spTree>
    <p:extLst>
      <p:ext uri="{BB962C8B-B14F-4D97-AF65-F5344CB8AC3E}">
        <p14:creationId xmlns:p14="http://schemas.microsoft.com/office/powerpoint/2010/main" val="1854816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ChangeArrowheads="1" noTextEdit="1"/>
          </p:cNvSpPr>
          <p:nvPr>
            <p:ph type="sldImg"/>
          </p:nvPr>
        </p:nvSpPr>
        <p:spPr>
          <a:solidFill>
            <a:srgbClr val="FFFFFF"/>
          </a:solidFill>
          <a:ln/>
        </p:spPr>
      </p:sp>
      <p:sp>
        <p:nvSpPr>
          <p:cNvPr id="98307"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9761928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ChangeArrowheads="1" noTextEdit="1"/>
          </p:cNvSpPr>
          <p:nvPr>
            <p:ph type="sldImg"/>
          </p:nvPr>
        </p:nvSpPr>
        <p:spPr>
          <a:solidFill>
            <a:srgbClr val="FFFFFF"/>
          </a:solidFill>
          <a:ln/>
        </p:spPr>
      </p:sp>
      <p:sp>
        <p:nvSpPr>
          <p:cNvPr id="99331"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37986373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
        <p:nvSpPr>
          <p:cNvPr id="100355" name="Rectangle 3"/>
          <p:cNvSpPr>
            <a:spLocks noChangeArrowheads="1" noTextEdit="1"/>
          </p:cNvSpPr>
          <p:nvPr>
            <p:ph type="sldImg"/>
          </p:nvPr>
        </p:nvSpPr>
        <p:spPr>
          <a:noFill/>
          <a:ln cap="flat"/>
          <a:extLst>
            <a:ext uri="{AF507438-7753-43E0-B8FC-AC1667EBCBE1}">
              <a14:hiddenEffects xmlns:a14="http://schemas.microsoft.com/office/drawing/2010/main">
                <a:effectLst>
                  <a:outerShdw dist="35921" dir="2700000" algn="ctr" rotWithShape="0">
                    <a:srgbClr val="808080"/>
                  </a:outerShdw>
                </a:effectLst>
              </a14:hiddenEffects>
            </a:ext>
          </a:extLst>
        </p:spPr>
      </p:sp>
    </p:spTree>
    <p:extLst>
      <p:ext uri="{BB962C8B-B14F-4D97-AF65-F5344CB8AC3E}">
        <p14:creationId xmlns:p14="http://schemas.microsoft.com/office/powerpoint/2010/main" val="7619583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noTextEdit="1"/>
          </p:cNvSpPr>
          <p:nvPr>
            <p:ph type="sldImg"/>
          </p:nvPr>
        </p:nvSpPr>
        <p:spPr>
          <a:solidFill>
            <a:srgbClr val="FFFFFF"/>
          </a:solidFill>
          <a:ln/>
        </p:spPr>
      </p:sp>
      <p:sp>
        <p:nvSpPr>
          <p:cNvPr id="103427"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74854612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ChangeArrowheads="1" noTextEdit="1"/>
          </p:cNvSpPr>
          <p:nvPr>
            <p:ph type="sldImg"/>
          </p:nvPr>
        </p:nvSpPr>
        <p:spPr>
          <a:solidFill>
            <a:srgbClr val="FFFFFF"/>
          </a:solidFill>
          <a:ln/>
        </p:spPr>
      </p:sp>
      <p:sp>
        <p:nvSpPr>
          <p:cNvPr id="104451"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59046229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ChangeArrowheads="1" noTextEdit="1"/>
          </p:cNvSpPr>
          <p:nvPr>
            <p:ph type="sldImg"/>
          </p:nvPr>
        </p:nvSpPr>
        <p:spPr>
          <a:solidFill>
            <a:srgbClr val="FFFFFF"/>
          </a:solidFill>
          <a:ln/>
        </p:spPr>
      </p:sp>
      <p:sp>
        <p:nvSpPr>
          <p:cNvPr id="105475"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5893238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ChangeArrowheads="1" noTextEdit="1"/>
          </p:cNvSpPr>
          <p:nvPr>
            <p:ph type="sldImg"/>
          </p:nvPr>
        </p:nvSpPr>
        <p:spPr>
          <a:solidFill>
            <a:srgbClr val="FFFFFF"/>
          </a:solidFill>
          <a:ln/>
        </p:spPr>
      </p:sp>
      <p:sp>
        <p:nvSpPr>
          <p:cNvPr id="106499"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4237217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ChangeArrowheads="1" noTextEdit="1"/>
          </p:cNvSpPr>
          <p:nvPr>
            <p:ph type="sldImg"/>
          </p:nvPr>
        </p:nvSpPr>
        <p:spPr>
          <a:solidFill>
            <a:srgbClr val="FFFFFF"/>
          </a:solidFill>
          <a:ln/>
        </p:spPr>
      </p:sp>
      <p:sp>
        <p:nvSpPr>
          <p:cNvPr id="107523"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70677727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noTextEdit="1"/>
          </p:cNvSpPr>
          <p:nvPr>
            <p:ph type="sldImg"/>
          </p:nvPr>
        </p:nvSpPr>
        <p:spPr>
          <a:solidFill>
            <a:srgbClr val="FFFFFF"/>
          </a:solidFill>
          <a:ln/>
        </p:spPr>
      </p:sp>
      <p:sp>
        <p:nvSpPr>
          <p:cNvPr id="108547"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243514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ChangeArrowheads="1" noTextEdit="1"/>
          </p:cNvSpPr>
          <p:nvPr>
            <p:ph type="sldImg"/>
          </p:nvPr>
        </p:nvSpPr>
        <p:spPr>
          <a:solidFill>
            <a:srgbClr val="FFFFFF"/>
          </a:solidFill>
          <a:ln/>
        </p:spPr>
      </p:sp>
      <p:sp>
        <p:nvSpPr>
          <p:cNvPr id="110595"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73342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8</a:t>
            </a:fld>
            <a:endParaRPr lang="en-US" dirty="0"/>
          </a:p>
        </p:txBody>
      </p:sp>
    </p:spTree>
    <p:extLst>
      <p:ext uri="{BB962C8B-B14F-4D97-AF65-F5344CB8AC3E}">
        <p14:creationId xmlns:p14="http://schemas.microsoft.com/office/powerpoint/2010/main" val="161996083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ChangeArrowheads="1" noTextEdit="1"/>
          </p:cNvSpPr>
          <p:nvPr>
            <p:ph type="sldImg"/>
          </p:nvPr>
        </p:nvSpPr>
        <p:spPr>
          <a:solidFill>
            <a:srgbClr val="FFFFFF"/>
          </a:solidFill>
          <a:ln/>
        </p:spPr>
      </p:sp>
      <p:sp>
        <p:nvSpPr>
          <p:cNvPr id="111619"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26003625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ChangeArrowheads="1" noTextEdit="1"/>
          </p:cNvSpPr>
          <p:nvPr>
            <p:ph type="sldImg"/>
          </p:nvPr>
        </p:nvSpPr>
        <p:spPr>
          <a:solidFill>
            <a:srgbClr val="FFFFFF"/>
          </a:solidFill>
          <a:ln/>
        </p:spPr>
      </p:sp>
      <p:sp>
        <p:nvSpPr>
          <p:cNvPr id="113667"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43189640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noTextEdit="1"/>
          </p:cNvSpPr>
          <p:nvPr>
            <p:ph type="sldImg"/>
          </p:nvPr>
        </p:nvSpPr>
        <p:spPr>
          <a:solidFill>
            <a:srgbClr val="FFFFFF"/>
          </a:solidFill>
          <a:ln/>
        </p:spPr>
      </p:sp>
      <p:sp>
        <p:nvSpPr>
          <p:cNvPr id="114691"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50490455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ChangeArrowheads="1" noTextEdit="1"/>
          </p:cNvSpPr>
          <p:nvPr>
            <p:ph type="sldImg"/>
          </p:nvPr>
        </p:nvSpPr>
        <p:spPr>
          <a:solidFill>
            <a:srgbClr val="FFFFFF"/>
          </a:solidFill>
          <a:ln/>
        </p:spPr>
      </p:sp>
      <p:sp>
        <p:nvSpPr>
          <p:cNvPr id="115715"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29348049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ChangeArrowheads="1" noTextEdit="1"/>
          </p:cNvSpPr>
          <p:nvPr>
            <p:ph type="sldImg"/>
          </p:nvPr>
        </p:nvSpPr>
        <p:spPr>
          <a:ln/>
        </p:spPr>
      </p:sp>
      <p:sp>
        <p:nvSpPr>
          <p:cNvPr id="116739"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6592760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ChangeArrowheads="1" noTextEdit="1"/>
          </p:cNvSpPr>
          <p:nvPr>
            <p:ph type="sldImg"/>
          </p:nvPr>
        </p:nvSpPr>
        <p:spPr>
          <a:ln/>
        </p:spPr>
      </p:sp>
      <p:sp>
        <p:nvSpPr>
          <p:cNvPr id="125955"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84022275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noTextEdit="1"/>
          </p:cNvSpPr>
          <p:nvPr>
            <p:ph type="sldImg"/>
          </p:nvPr>
        </p:nvSpPr>
        <p:spPr>
          <a:ln/>
        </p:spPr>
      </p:sp>
      <p:sp>
        <p:nvSpPr>
          <p:cNvPr id="128003"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55742749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noTextEdit="1"/>
          </p:cNvSpPr>
          <p:nvPr>
            <p:ph type="sldImg"/>
          </p:nvPr>
        </p:nvSpPr>
        <p:spPr>
          <a:solidFill>
            <a:srgbClr val="FFFFFF"/>
          </a:solidFill>
          <a:ln/>
        </p:spPr>
      </p:sp>
      <p:sp>
        <p:nvSpPr>
          <p:cNvPr id="129027"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61944815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ChangeArrowheads="1" noTextEdit="1"/>
          </p:cNvSpPr>
          <p:nvPr>
            <p:ph type="sldImg"/>
          </p:nvPr>
        </p:nvSpPr>
        <p:spPr>
          <a:ln/>
        </p:spPr>
      </p:sp>
      <p:sp>
        <p:nvSpPr>
          <p:cNvPr id="130051"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25478977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ChangeArrowheads="1" noTextEdit="1"/>
          </p:cNvSpPr>
          <p:nvPr>
            <p:ph type="sldImg"/>
          </p:nvPr>
        </p:nvSpPr>
        <p:spPr>
          <a:ln/>
        </p:spPr>
      </p:sp>
      <p:sp>
        <p:nvSpPr>
          <p:cNvPr id="130051"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55488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9</a:t>
            </a:fld>
            <a:endParaRPr lang="en-US" dirty="0"/>
          </a:p>
        </p:txBody>
      </p:sp>
    </p:spTree>
    <p:extLst>
      <p:ext uri="{BB962C8B-B14F-4D97-AF65-F5344CB8AC3E}">
        <p14:creationId xmlns:p14="http://schemas.microsoft.com/office/powerpoint/2010/main" val="36382434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noTextEdit="1"/>
          </p:cNvSpPr>
          <p:nvPr>
            <p:ph type="sldImg"/>
          </p:nvPr>
        </p:nvSpPr>
        <p:spPr>
          <a:xfrm>
            <a:off x="1143000" y="695325"/>
            <a:ext cx="4572000" cy="3429000"/>
          </a:xfrm>
          <a:solidFill>
            <a:srgbClr val="FFFFFF"/>
          </a:solidFill>
          <a:ln/>
        </p:spPr>
      </p:sp>
      <p:sp>
        <p:nvSpPr>
          <p:cNvPr id="135171"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lIns="91378" tIns="45689" rIns="91378" bIns="45689"/>
          <a:lstStyle/>
          <a:p>
            <a:endParaRPr lang="en-US" altLang="en-US">
              <a:latin typeface="Book Antiqua" charset="0"/>
            </a:endParaRPr>
          </a:p>
        </p:txBody>
      </p:sp>
    </p:spTree>
    <p:extLst>
      <p:ext uri="{BB962C8B-B14F-4D97-AF65-F5344CB8AC3E}">
        <p14:creationId xmlns:p14="http://schemas.microsoft.com/office/powerpoint/2010/main" val="99015166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noTextEdit="1"/>
          </p:cNvSpPr>
          <p:nvPr>
            <p:ph type="sldImg"/>
          </p:nvPr>
        </p:nvSpPr>
        <p:spPr>
          <a:ln/>
        </p:spPr>
      </p:sp>
      <p:sp>
        <p:nvSpPr>
          <p:cNvPr id="137219"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84505932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noTextEdit="1"/>
          </p:cNvSpPr>
          <p:nvPr>
            <p:ph type="sldImg"/>
          </p:nvPr>
        </p:nvSpPr>
        <p:spPr>
          <a:ln/>
        </p:spPr>
      </p:sp>
      <p:sp>
        <p:nvSpPr>
          <p:cNvPr id="138243"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01336644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noTextEdit="1"/>
          </p:cNvSpPr>
          <p:nvPr>
            <p:ph type="sldImg"/>
          </p:nvPr>
        </p:nvSpPr>
        <p:spPr>
          <a:ln/>
        </p:spPr>
      </p:sp>
      <p:sp>
        <p:nvSpPr>
          <p:cNvPr id="139267"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77135499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noTextEdit="1"/>
          </p:cNvSpPr>
          <p:nvPr>
            <p:ph type="sldImg"/>
          </p:nvPr>
        </p:nvSpPr>
        <p:spPr>
          <a:ln/>
        </p:spPr>
      </p:sp>
      <p:sp>
        <p:nvSpPr>
          <p:cNvPr id="140291"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66592699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noTextEdit="1"/>
          </p:cNvSpPr>
          <p:nvPr>
            <p:ph type="sldImg"/>
          </p:nvPr>
        </p:nvSpPr>
        <p:spPr>
          <a:ln/>
        </p:spPr>
      </p:sp>
      <p:sp>
        <p:nvSpPr>
          <p:cNvPr id="141315"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27240974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noTextEdit="1"/>
          </p:cNvSpPr>
          <p:nvPr>
            <p:ph type="sldImg"/>
          </p:nvPr>
        </p:nvSpPr>
        <p:spPr>
          <a:ln/>
        </p:spPr>
      </p:sp>
      <p:sp>
        <p:nvSpPr>
          <p:cNvPr id="142339"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572356942"/>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noTextEdit="1"/>
          </p:cNvSpPr>
          <p:nvPr>
            <p:ph type="sldImg"/>
          </p:nvPr>
        </p:nvSpPr>
        <p:spPr>
          <a:xfrm>
            <a:off x="1143000" y="695325"/>
            <a:ext cx="4572000" cy="3429000"/>
          </a:xfrm>
          <a:solidFill>
            <a:srgbClr val="FFFFFF"/>
          </a:solidFill>
          <a:ln/>
        </p:spPr>
      </p:sp>
      <p:sp>
        <p:nvSpPr>
          <p:cNvPr id="143363"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69198952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ChangeArrowheads="1" noTextEdit="1"/>
          </p:cNvSpPr>
          <p:nvPr>
            <p:ph type="sldImg"/>
          </p:nvPr>
        </p:nvSpPr>
        <p:spPr>
          <a:xfrm>
            <a:off x="1143000" y="695325"/>
            <a:ext cx="4572000" cy="3429000"/>
          </a:xfrm>
          <a:solidFill>
            <a:srgbClr val="FFFFFF"/>
          </a:solidFill>
          <a:ln/>
        </p:spPr>
      </p:sp>
      <p:sp>
        <p:nvSpPr>
          <p:cNvPr id="144387"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188774829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noTextEdit="1"/>
          </p:cNvSpPr>
          <p:nvPr>
            <p:ph type="sldImg"/>
          </p:nvPr>
        </p:nvSpPr>
        <p:spPr>
          <a:xfrm>
            <a:off x="1143000" y="695325"/>
            <a:ext cx="4572000" cy="3429000"/>
          </a:xfrm>
          <a:solidFill>
            <a:srgbClr val="FFFFFF"/>
          </a:solidFill>
          <a:ln/>
        </p:spPr>
      </p:sp>
      <p:sp>
        <p:nvSpPr>
          <p:cNvPr id="145411" name="Rectangle 3"/>
          <p:cNvSpPr>
            <a:spLocks noChangeArrowheads="1"/>
          </p:cNvSpPr>
          <p:nvPr>
            <p:ph type="body" idx="1"/>
          </p:nvPr>
        </p:nvSpPr>
        <p:spPr>
          <a:solidFill>
            <a:srgbClr val="FFFFFF"/>
          </a:solidFill>
          <a:ln w="12700">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lIns="91378" tIns="45689" rIns="91378" bIns="45689"/>
          <a:lstStyle/>
          <a:p>
            <a:endParaRPr lang="en-US" altLang="en-US">
              <a:latin typeface="Book Antiqua" charset="0"/>
            </a:endParaRPr>
          </a:p>
        </p:txBody>
      </p:sp>
    </p:spTree>
    <p:extLst>
      <p:ext uri="{BB962C8B-B14F-4D97-AF65-F5344CB8AC3E}">
        <p14:creationId xmlns:p14="http://schemas.microsoft.com/office/powerpoint/2010/main" val="1369330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10</a:t>
            </a:fld>
            <a:endParaRPr lang="en-US" dirty="0"/>
          </a:p>
        </p:txBody>
      </p:sp>
    </p:spTree>
    <p:extLst>
      <p:ext uri="{BB962C8B-B14F-4D97-AF65-F5344CB8AC3E}">
        <p14:creationId xmlns:p14="http://schemas.microsoft.com/office/powerpoint/2010/main" val="359767994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noTextEdit="1"/>
          </p:cNvSpPr>
          <p:nvPr>
            <p:ph type="sldImg"/>
          </p:nvPr>
        </p:nvSpPr>
        <p:spPr>
          <a:ln/>
        </p:spPr>
      </p:sp>
      <p:sp>
        <p:nvSpPr>
          <p:cNvPr id="149507" name="Rectangle 3"/>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a:lstStyle/>
          <a:p>
            <a:endParaRPr lang="en-US" altLang="en-US">
              <a:latin typeface="Book Antiqua" charset="0"/>
            </a:endParaRPr>
          </a:p>
        </p:txBody>
      </p:sp>
    </p:spTree>
    <p:extLst>
      <p:ext uri="{BB962C8B-B14F-4D97-AF65-F5344CB8AC3E}">
        <p14:creationId xmlns:p14="http://schemas.microsoft.com/office/powerpoint/2010/main" val="2120522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11</a:t>
            </a:fld>
            <a:endParaRPr lang="en-US" dirty="0"/>
          </a:p>
        </p:txBody>
      </p:sp>
    </p:spTree>
    <p:extLst>
      <p:ext uri="{BB962C8B-B14F-4D97-AF65-F5344CB8AC3E}">
        <p14:creationId xmlns:p14="http://schemas.microsoft.com/office/powerpoint/2010/main" val="3179592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E51681-3752-4300-AA8F-B49DC44D78FF}" type="slidenum">
              <a:rPr lang="en-US" smtClean="0"/>
              <a:t>12</a:t>
            </a:fld>
            <a:endParaRPr lang="en-US" dirty="0"/>
          </a:p>
        </p:txBody>
      </p:sp>
    </p:spTree>
    <p:extLst>
      <p:ext uri="{BB962C8B-B14F-4D97-AF65-F5344CB8AC3E}">
        <p14:creationId xmlns:p14="http://schemas.microsoft.com/office/powerpoint/2010/main" val="402818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D0C9765-EFD5-A440-B3FB-852B748E15BA}" type="datetime1">
              <a:rPr lang="en-US" smtClean="0"/>
              <a:t>12/21/15</a:t>
            </a:fld>
            <a:endParaRPr lang="en-US" dirty="0"/>
          </a:p>
        </p:txBody>
      </p:sp>
      <p:sp>
        <p:nvSpPr>
          <p:cNvPr id="5" name="Footer Placeholder 4"/>
          <p:cNvSpPr>
            <a:spLocks noGrp="1"/>
          </p:cNvSpPr>
          <p:nvPr>
            <p:ph type="ftr" sz="quarter" idx="11"/>
          </p:nvPr>
        </p:nvSpPr>
        <p:spPr/>
        <p:txBody>
          <a:bodyPr/>
          <a:lstStyle/>
          <a:p>
            <a:r>
              <a:rPr lang="en-US" dirty="0"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p>
            <a:fld id="{0372A8C0-A868-48E0-975A-4D80D3DDF99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01862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3C0F350-5E45-DC46-98A8-77523D708F70}" type="datetime1">
              <a:rPr lang="en-US" smtClean="0"/>
              <a:t>12/21/15</a:t>
            </a:fld>
            <a:endParaRPr lang="en-US" dirty="0"/>
          </a:p>
        </p:txBody>
      </p:sp>
      <p:sp>
        <p:nvSpPr>
          <p:cNvPr id="8" name="Footer Placeholder 7"/>
          <p:cNvSpPr>
            <a:spLocks noGrp="1"/>
          </p:cNvSpPr>
          <p:nvPr>
            <p:ph type="ftr" sz="quarter" idx="11"/>
          </p:nvPr>
        </p:nvSpPr>
        <p:spPr/>
        <p:txBody>
          <a:bodyPr/>
          <a:lstStyle/>
          <a:p>
            <a:r>
              <a:rPr lang="en-US" dirty="0" smtClean="0"/>
              <a:t>Information Technology Project Management, Seventh Edition</a:t>
            </a:r>
            <a:endParaRPr lang="en-US" dirty="0"/>
          </a:p>
        </p:txBody>
      </p:sp>
      <p:sp>
        <p:nvSpPr>
          <p:cNvPr id="9" name="Slide Number Placeholder 8"/>
          <p:cNvSpPr>
            <a:spLocks noGrp="1"/>
          </p:cNvSpPr>
          <p:nvPr>
            <p:ph type="sldNum" sz="quarter" idx="12"/>
          </p:nvPr>
        </p:nvSpPr>
        <p:spPr/>
        <p:txBody>
          <a:bodyPr/>
          <a:lstStyle/>
          <a:p>
            <a:fld id="{0372A8C0-A868-48E0-975A-4D80D3DDF995}" type="slidenum">
              <a:rPr lang="en-US" smtClean="0"/>
              <a:t>‹#›</a:t>
            </a:fld>
            <a:endParaRPr lang="en-US" dirty="0"/>
          </a:p>
        </p:txBody>
      </p:sp>
    </p:spTree>
    <p:extLst>
      <p:ext uri="{BB962C8B-B14F-4D97-AF65-F5344CB8AC3E}">
        <p14:creationId xmlns:p14="http://schemas.microsoft.com/office/powerpoint/2010/main" val="25508914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026303-C633-774E-8F09-1D4CF8C4FADB}" type="datetime1">
              <a:rPr lang="en-US" smtClean="0"/>
              <a:t>12/21/15</a:t>
            </a:fld>
            <a:endParaRPr lang="en-US" dirty="0"/>
          </a:p>
        </p:txBody>
      </p:sp>
      <p:sp>
        <p:nvSpPr>
          <p:cNvPr id="5" name="Footer Placeholder 4"/>
          <p:cNvSpPr>
            <a:spLocks noGrp="1"/>
          </p:cNvSpPr>
          <p:nvPr>
            <p:ph type="ftr" sz="quarter" idx="11"/>
          </p:nvPr>
        </p:nvSpPr>
        <p:spPr/>
        <p:txBody>
          <a:bodyPr/>
          <a:lstStyle/>
          <a:p>
            <a:r>
              <a:rPr lang="en-US" dirty="0" smtClean="0"/>
              <a:t>Information Technology Project Management, Seventh Edition</a:t>
            </a:r>
            <a:endParaRPr lang="en-US" dirty="0"/>
          </a:p>
        </p:txBody>
      </p:sp>
      <p:sp>
        <p:nvSpPr>
          <p:cNvPr id="6" name="Slide Number Placeholder 5"/>
          <p:cNvSpPr>
            <a:spLocks noGrp="1"/>
          </p:cNvSpPr>
          <p:nvPr>
            <p:ph type="sldNum" sz="quarter" idx="12"/>
          </p:nvPr>
        </p:nvSpPr>
        <p:spPr/>
        <p:txBody>
          <a:bodyPr/>
          <a:lstStyle/>
          <a:p>
            <a:fld id="{0372A8C0-A868-48E0-975A-4D80D3DDF995}"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2031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0A3BCA-157F-7C46-971A-6A4D75149069}" type="datetime1">
              <a:rPr lang="en-US" smtClean="0"/>
              <a:t>12/21/15</a:t>
            </a:fld>
            <a:endParaRPr lang="en-US" dirty="0"/>
          </a:p>
        </p:txBody>
      </p:sp>
      <p:sp>
        <p:nvSpPr>
          <p:cNvPr id="6" name="Footer Placeholder 5"/>
          <p:cNvSpPr>
            <a:spLocks noGrp="1"/>
          </p:cNvSpPr>
          <p:nvPr>
            <p:ph type="ftr" sz="quarter" idx="11"/>
          </p:nvPr>
        </p:nvSpPr>
        <p:spPr/>
        <p:txBody>
          <a:bodyPr/>
          <a:lstStyle/>
          <a:p>
            <a:r>
              <a:rPr lang="en-US" dirty="0" smtClean="0"/>
              <a:t>Information Technology Project Management, Seventh Edition</a:t>
            </a:r>
            <a:endParaRPr lang="en-US" dirty="0"/>
          </a:p>
        </p:txBody>
      </p:sp>
      <p:sp>
        <p:nvSpPr>
          <p:cNvPr id="7" name="Slide Number Placeholder 6"/>
          <p:cNvSpPr>
            <a:spLocks noGrp="1"/>
          </p:cNvSpPr>
          <p:nvPr>
            <p:ph type="sldNum" sz="quarter" idx="12"/>
          </p:nvPr>
        </p:nvSpPr>
        <p:spPr/>
        <p:txBody>
          <a:bodyPr/>
          <a:lstStyle/>
          <a:p>
            <a:fld id="{0372A8C0-A868-48E0-975A-4D80D3DDF995}" type="slidenum">
              <a:rPr lang="en-US" smtClean="0"/>
              <a:t>‹#›</a:t>
            </a:fld>
            <a:endParaRPr lang="en-US" dirty="0"/>
          </a:p>
        </p:txBody>
      </p:sp>
    </p:spTree>
    <p:extLst>
      <p:ext uri="{BB962C8B-B14F-4D97-AF65-F5344CB8AC3E}">
        <p14:creationId xmlns:p14="http://schemas.microsoft.com/office/powerpoint/2010/main" val="19007748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83E07F-F064-A049-A0A3-DA8224D3C92A}" type="datetime1">
              <a:rPr lang="en-US" smtClean="0"/>
              <a:t>12/21/15</a:t>
            </a:fld>
            <a:endParaRPr lang="en-US" dirty="0"/>
          </a:p>
        </p:txBody>
      </p:sp>
      <p:sp>
        <p:nvSpPr>
          <p:cNvPr id="8" name="Footer Placeholder 7"/>
          <p:cNvSpPr>
            <a:spLocks noGrp="1"/>
          </p:cNvSpPr>
          <p:nvPr>
            <p:ph type="ftr" sz="quarter" idx="11"/>
          </p:nvPr>
        </p:nvSpPr>
        <p:spPr/>
        <p:txBody>
          <a:bodyPr/>
          <a:lstStyle/>
          <a:p>
            <a:r>
              <a:rPr lang="en-US" dirty="0" smtClean="0"/>
              <a:t>Information Technology Project Management, Seventh Edition</a:t>
            </a:r>
            <a:endParaRPr lang="en-US" dirty="0"/>
          </a:p>
        </p:txBody>
      </p:sp>
      <p:sp>
        <p:nvSpPr>
          <p:cNvPr id="9" name="Slide Number Placeholder 8"/>
          <p:cNvSpPr>
            <a:spLocks noGrp="1"/>
          </p:cNvSpPr>
          <p:nvPr>
            <p:ph type="sldNum" sz="quarter" idx="12"/>
          </p:nvPr>
        </p:nvSpPr>
        <p:spPr/>
        <p:txBody>
          <a:bodyPr/>
          <a:lstStyle/>
          <a:p>
            <a:fld id="{0372A8C0-A868-48E0-975A-4D80D3DDF995}" type="slidenum">
              <a:rPr lang="en-US" smtClean="0"/>
              <a:t>‹#›</a:t>
            </a:fld>
            <a:endParaRPr lang="en-US" dirty="0"/>
          </a:p>
        </p:txBody>
      </p:sp>
    </p:spTree>
    <p:extLst>
      <p:ext uri="{BB962C8B-B14F-4D97-AF65-F5344CB8AC3E}">
        <p14:creationId xmlns:p14="http://schemas.microsoft.com/office/powerpoint/2010/main" val="5614282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15B72-3E43-1F44-A475-E6B593287D22}" type="datetime1">
              <a:rPr lang="en-US" smtClean="0"/>
              <a:t>12/21/15</a:t>
            </a:fld>
            <a:endParaRPr lang="en-US" dirty="0"/>
          </a:p>
        </p:txBody>
      </p:sp>
      <p:sp>
        <p:nvSpPr>
          <p:cNvPr id="4" name="Footer Placeholder 3"/>
          <p:cNvSpPr>
            <a:spLocks noGrp="1"/>
          </p:cNvSpPr>
          <p:nvPr>
            <p:ph type="ftr" sz="quarter" idx="11"/>
          </p:nvPr>
        </p:nvSpPr>
        <p:spPr/>
        <p:txBody>
          <a:bodyPr/>
          <a:lstStyle/>
          <a:p>
            <a:r>
              <a:rPr lang="en-US" dirty="0" smtClean="0"/>
              <a:t>Information Technology Project Management, Seventh Edition</a:t>
            </a:r>
            <a:endParaRPr lang="en-US" dirty="0"/>
          </a:p>
        </p:txBody>
      </p:sp>
      <p:sp>
        <p:nvSpPr>
          <p:cNvPr id="5" name="Slide Number Placeholder 4"/>
          <p:cNvSpPr>
            <a:spLocks noGrp="1"/>
          </p:cNvSpPr>
          <p:nvPr>
            <p:ph type="sldNum" sz="quarter" idx="12"/>
          </p:nvPr>
        </p:nvSpPr>
        <p:spPr/>
        <p:txBody>
          <a:bodyPr/>
          <a:lstStyle/>
          <a:p>
            <a:fld id="{0372A8C0-A868-48E0-975A-4D80D3DDF995}" type="slidenum">
              <a:rPr lang="en-US" smtClean="0"/>
              <a:t>‹#›</a:t>
            </a:fld>
            <a:endParaRPr lang="en-US" dirty="0"/>
          </a:p>
        </p:txBody>
      </p:sp>
    </p:spTree>
    <p:extLst>
      <p:ext uri="{BB962C8B-B14F-4D97-AF65-F5344CB8AC3E}">
        <p14:creationId xmlns:p14="http://schemas.microsoft.com/office/powerpoint/2010/main" val="368636993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3F92177-0906-2B42-A562-1EDE3BFECA7E}" type="datetime1">
              <a:rPr lang="en-US" smtClean="0"/>
              <a:t>12/21/15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smtClean="0"/>
              <a:t>Information Technology Project Management, Seventh Edition</a:t>
            </a:r>
            <a:endParaRPr lang="en-US" dirty="0"/>
          </a:p>
        </p:txBody>
      </p:sp>
      <p:sp>
        <p:nvSpPr>
          <p:cNvPr id="9" name="Slide Number Placeholder 8"/>
          <p:cNvSpPr>
            <a:spLocks noGrp="1"/>
          </p:cNvSpPr>
          <p:nvPr>
            <p:ph type="sldNum" sz="quarter" idx="12"/>
          </p:nvPr>
        </p:nvSpPr>
        <p:spPr/>
        <p:txBody>
          <a:bodyPr/>
          <a:lstStyle/>
          <a:p>
            <a:fld id="{0372A8C0-A868-48E0-975A-4D80D3DDF995}" type="slidenum">
              <a:rPr lang="en-US" smtClean="0"/>
              <a:t>‹#›</a:t>
            </a:fld>
            <a:endParaRPr lang="en-US" dirty="0"/>
          </a:p>
        </p:txBody>
      </p:sp>
    </p:spTree>
    <p:extLst>
      <p:ext uri="{BB962C8B-B14F-4D97-AF65-F5344CB8AC3E}">
        <p14:creationId xmlns:p14="http://schemas.microsoft.com/office/powerpoint/2010/main" val="10195314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419100"/>
            <a:ext cx="7696200" cy="11049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914400" y="1981200"/>
            <a:ext cx="7696200" cy="4076700"/>
          </a:xfrm>
        </p:spPr>
        <p:txBody>
          <a:bodyPr/>
          <a:lstStyle/>
          <a:p>
            <a:pPr lvl="0"/>
            <a:endParaRPr lang="en-US" noProof="0" smtClean="0"/>
          </a:p>
        </p:txBody>
      </p:sp>
    </p:spTree>
    <p:extLst>
      <p:ext uri="{BB962C8B-B14F-4D97-AF65-F5344CB8AC3E}">
        <p14:creationId xmlns:p14="http://schemas.microsoft.com/office/powerpoint/2010/main" val="768174935"/>
      </p:ext>
    </p:extLst>
  </p:cSld>
  <p:clrMapOvr>
    <a:masterClrMapping/>
  </p:clrMapOvr>
  <p:transition spd="slow">
    <p:pull dir="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88B1732-BD97-4949-99C4-739818F543CB}" type="datetime1">
              <a:rPr lang="en-US" smtClean="0"/>
              <a:t>12/21/15</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smtClean="0"/>
              <a:t>Information Technology Project Management, Seventh Edition</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372A8C0-A868-48E0-975A-4D80D3DDF995}"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94743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5" Type="http://schemas.openxmlformats.org/officeDocument/2006/relationships/oleObject" Target="../embeddings/oleObject2.bin"/><Relationship Id="rId6" Type="http://schemas.openxmlformats.org/officeDocument/2006/relationships/image" Target="../media/image2.wmf"/><Relationship Id="rId7" Type="http://schemas.openxmlformats.org/officeDocument/2006/relationships/oleObject" Target="../embeddings/oleObject3.bin"/><Relationship Id="rId8"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oleObject" Target="../embeddings/oleObject4.bin"/><Relationship Id="rId5"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5.bin"/><Relationship Id="rId5" Type="http://schemas.openxmlformats.org/officeDocument/2006/relationships/image" Target="../media/image5.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6.bin"/><Relationship Id="rId5" Type="http://schemas.openxmlformats.org/officeDocument/2006/relationships/image" Target="../media/image7.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youtube.com/watch?v=UBr3MM9_zd4"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offices.depaul.edu/is/services/Software/Pages/Software-for-Personal-Computers.aspx" TargetMode="Externa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6.xml"/><Relationship Id="rId3" Type="http://schemas.openxmlformats.org/officeDocument/2006/relationships/image" Target="../media/image9.wmf"/></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0.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59" y="758952"/>
            <a:ext cx="7927145" cy="3566160"/>
          </a:xfrm>
        </p:spPr>
        <p:txBody>
          <a:bodyPr>
            <a:normAutofit fontScale="90000"/>
          </a:bodyPr>
          <a:lstStyle/>
          <a:p>
            <a:r>
              <a:rPr lang="en-US" dirty="0" smtClean="0"/>
              <a:t>IS 430: Fundamentals of IT Project Management</a:t>
            </a:r>
            <a:endParaRPr lang="en-US" dirty="0"/>
          </a:p>
        </p:txBody>
      </p:sp>
      <p:sp>
        <p:nvSpPr>
          <p:cNvPr id="3" name="Subtitle 2"/>
          <p:cNvSpPr>
            <a:spLocks noGrp="1"/>
          </p:cNvSpPr>
          <p:nvPr>
            <p:ph type="subTitle" idx="1"/>
          </p:nvPr>
        </p:nvSpPr>
        <p:spPr/>
        <p:txBody>
          <a:bodyPr/>
          <a:lstStyle/>
          <a:p>
            <a:r>
              <a:rPr lang="en-US" dirty="0" smtClean="0"/>
              <a:t>WEEK ONE:  january 4, 2016</a:t>
            </a:r>
            <a:endParaRPr lang="en-US" dirty="0"/>
          </a:p>
        </p:txBody>
      </p:sp>
      <p:sp>
        <p:nvSpPr>
          <p:cNvPr id="4" name="Slide Number Placeholder 3"/>
          <p:cNvSpPr>
            <a:spLocks noGrp="1"/>
          </p:cNvSpPr>
          <p:nvPr>
            <p:ph type="sldNum" sz="quarter" idx="12"/>
          </p:nvPr>
        </p:nvSpPr>
        <p:spPr/>
        <p:txBody>
          <a:bodyPr/>
          <a:lstStyle/>
          <a:p>
            <a:fld id="{0372A8C0-A868-48E0-975A-4D80D3DDF995}" type="slidenum">
              <a:rPr lang="en-US" smtClean="0"/>
              <a:t>1</a:t>
            </a:fld>
            <a:endParaRPr lang="en-US" dirty="0"/>
          </a:p>
        </p:txBody>
      </p:sp>
    </p:spTree>
    <p:extLst>
      <p:ext uri="{BB962C8B-B14F-4D97-AF65-F5344CB8AC3E}">
        <p14:creationId xmlns:p14="http://schemas.microsoft.com/office/powerpoint/2010/main" val="2902294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4" name="TextBox 3"/>
          <p:cNvSpPr txBox="1"/>
          <p:nvPr/>
        </p:nvSpPr>
        <p:spPr>
          <a:xfrm>
            <a:off x="932036" y="1812311"/>
            <a:ext cx="1695592" cy="2339102"/>
          </a:xfrm>
          <a:prstGeom prst="rect">
            <a:avLst/>
          </a:prstGeom>
          <a:noFill/>
        </p:spPr>
        <p:txBody>
          <a:bodyPr wrap="none" numCol="1" rtlCol="0">
            <a:spAutoFit/>
          </a:bodyPr>
          <a:lstStyle/>
          <a:p>
            <a:r>
              <a:rPr lang="en-US" sz="2000" b="1" dirty="0"/>
              <a:t>Grading Scale:</a:t>
            </a:r>
            <a:endParaRPr lang="en-US" sz="2000" dirty="0"/>
          </a:p>
          <a:p>
            <a:pPr>
              <a:lnSpc>
                <a:spcPct val="100000"/>
              </a:lnSpc>
              <a:spcBef>
                <a:spcPts val="0"/>
              </a:spcBef>
              <a:spcAft>
                <a:spcPts val="0"/>
              </a:spcAft>
            </a:pPr>
            <a:r>
              <a:rPr lang="en-US" dirty="0"/>
              <a:t>98 - 100 A+</a:t>
            </a:r>
            <a:br>
              <a:rPr lang="en-US" dirty="0"/>
            </a:br>
            <a:r>
              <a:rPr lang="en-US" dirty="0"/>
              <a:t>92 - 97 A </a:t>
            </a:r>
            <a:br>
              <a:rPr lang="en-US" dirty="0"/>
            </a:br>
            <a:r>
              <a:rPr lang="en-US" dirty="0"/>
              <a:t>90 - 91 A- </a:t>
            </a:r>
            <a:br>
              <a:rPr lang="en-US" dirty="0"/>
            </a:br>
            <a:r>
              <a:rPr lang="en-US" dirty="0"/>
              <a:t>88 - 89 B+ </a:t>
            </a:r>
            <a:endParaRPr lang="en-US" dirty="0" smtClean="0"/>
          </a:p>
          <a:p>
            <a:pPr>
              <a:lnSpc>
                <a:spcPct val="100000"/>
              </a:lnSpc>
              <a:spcBef>
                <a:spcPts val="0"/>
              </a:spcBef>
              <a:spcAft>
                <a:spcPts val="0"/>
              </a:spcAft>
            </a:pPr>
            <a:r>
              <a:rPr lang="en-US" dirty="0"/>
              <a:t>82 - 87 B </a:t>
            </a:r>
            <a:br>
              <a:rPr lang="en-US" dirty="0"/>
            </a:br>
            <a:r>
              <a:rPr lang="en-US" dirty="0"/>
              <a:t/>
            </a:r>
            <a:br>
              <a:rPr lang="en-US" dirty="0"/>
            </a:br>
            <a:endParaRPr lang="en-US" dirty="0"/>
          </a:p>
        </p:txBody>
      </p:sp>
      <p:sp>
        <p:nvSpPr>
          <p:cNvPr id="5" name="TextBox 4"/>
          <p:cNvSpPr txBox="1"/>
          <p:nvPr/>
        </p:nvSpPr>
        <p:spPr>
          <a:xfrm>
            <a:off x="2542642" y="2135618"/>
            <a:ext cx="1245854" cy="1477328"/>
          </a:xfrm>
          <a:prstGeom prst="rect">
            <a:avLst/>
          </a:prstGeom>
          <a:noFill/>
        </p:spPr>
        <p:txBody>
          <a:bodyPr wrap="none" numCol="1" rtlCol="0">
            <a:spAutoFit/>
          </a:bodyPr>
          <a:lstStyle/>
          <a:p>
            <a:pPr>
              <a:lnSpc>
                <a:spcPct val="100000"/>
              </a:lnSpc>
              <a:spcBef>
                <a:spcPts val="0"/>
              </a:spcBef>
              <a:spcAft>
                <a:spcPts val="0"/>
              </a:spcAft>
            </a:pPr>
            <a:r>
              <a:rPr lang="en-US" dirty="0" smtClean="0"/>
              <a:t>80 </a:t>
            </a:r>
            <a:r>
              <a:rPr lang="en-US" dirty="0"/>
              <a:t>- 81 B- </a:t>
            </a:r>
            <a:br>
              <a:rPr lang="en-US" dirty="0"/>
            </a:br>
            <a:r>
              <a:rPr lang="en-US" dirty="0"/>
              <a:t>78 - 79 C+ </a:t>
            </a:r>
            <a:br>
              <a:rPr lang="en-US" dirty="0"/>
            </a:br>
            <a:r>
              <a:rPr lang="en-US" dirty="0"/>
              <a:t>72 - 77 </a:t>
            </a:r>
            <a:r>
              <a:rPr lang="en-US" dirty="0" smtClean="0"/>
              <a:t>C</a:t>
            </a:r>
          </a:p>
          <a:p>
            <a:pPr>
              <a:lnSpc>
                <a:spcPct val="100000"/>
              </a:lnSpc>
              <a:spcBef>
                <a:spcPts val="0"/>
              </a:spcBef>
              <a:spcAft>
                <a:spcPts val="0"/>
              </a:spcAft>
            </a:pPr>
            <a:r>
              <a:rPr lang="en-US" dirty="0"/>
              <a:t>70 - 71 C- </a:t>
            </a:r>
            <a:br>
              <a:rPr lang="en-US" dirty="0"/>
            </a:br>
            <a:r>
              <a:rPr lang="en-US" dirty="0"/>
              <a:t>68 - 69 D+ </a:t>
            </a:r>
            <a:r>
              <a:rPr lang="en-US" dirty="0" smtClean="0"/>
              <a:t> </a:t>
            </a:r>
            <a:endParaRPr lang="en-US" dirty="0"/>
          </a:p>
        </p:txBody>
      </p:sp>
      <p:sp>
        <p:nvSpPr>
          <p:cNvPr id="6" name="TextBox 5"/>
          <p:cNvSpPr txBox="1"/>
          <p:nvPr/>
        </p:nvSpPr>
        <p:spPr>
          <a:xfrm>
            <a:off x="3932507" y="2146606"/>
            <a:ext cx="1540806" cy="1200329"/>
          </a:xfrm>
          <a:prstGeom prst="rect">
            <a:avLst/>
          </a:prstGeom>
          <a:noFill/>
        </p:spPr>
        <p:txBody>
          <a:bodyPr wrap="square" numCol="1" rtlCol="0">
            <a:spAutoFit/>
          </a:bodyPr>
          <a:lstStyle/>
          <a:p>
            <a:pPr>
              <a:lnSpc>
                <a:spcPct val="100000"/>
              </a:lnSpc>
              <a:spcBef>
                <a:spcPts val="0"/>
              </a:spcBef>
              <a:spcAft>
                <a:spcPts val="0"/>
              </a:spcAft>
            </a:pPr>
            <a:r>
              <a:rPr lang="en-US" dirty="0" smtClean="0"/>
              <a:t>62 </a:t>
            </a:r>
            <a:r>
              <a:rPr lang="en-US" dirty="0"/>
              <a:t>- 67 D </a:t>
            </a:r>
            <a:br>
              <a:rPr lang="en-US" dirty="0"/>
            </a:br>
            <a:r>
              <a:rPr lang="en-US" dirty="0"/>
              <a:t>60 - 61 D- </a:t>
            </a:r>
            <a:br>
              <a:rPr lang="en-US" dirty="0"/>
            </a:br>
            <a:r>
              <a:rPr lang="en-US" dirty="0"/>
              <a:t>0 - 59 F</a:t>
            </a:r>
          </a:p>
          <a:p>
            <a:endParaRPr lang="en-US" dirty="0"/>
          </a:p>
        </p:txBody>
      </p:sp>
      <p:sp>
        <p:nvSpPr>
          <p:cNvPr id="7" name="Slide Number Placeholder 6"/>
          <p:cNvSpPr>
            <a:spLocks noGrp="1"/>
          </p:cNvSpPr>
          <p:nvPr>
            <p:ph type="sldNum" sz="quarter" idx="12"/>
          </p:nvPr>
        </p:nvSpPr>
        <p:spPr/>
        <p:txBody>
          <a:bodyPr/>
          <a:lstStyle/>
          <a:p>
            <a:fld id="{0372A8C0-A868-48E0-975A-4D80D3DDF995}" type="slidenum">
              <a:rPr lang="en-US" smtClean="0"/>
              <a:t>10</a:t>
            </a:fld>
            <a:endParaRPr lang="en-US" dirty="0"/>
          </a:p>
        </p:txBody>
      </p:sp>
      <p:sp>
        <p:nvSpPr>
          <p:cNvPr id="3" name="Rectangle 2"/>
          <p:cNvSpPr/>
          <p:nvPr/>
        </p:nvSpPr>
        <p:spPr>
          <a:xfrm>
            <a:off x="689172" y="3951243"/>
            <a:ext cx="7811375" cy="2100062"/>
          </a:xfrm>
          <a:prstGeom prst="rect">
            <a:avLst/>
          </a:prstGeom>
        </p:spPr>
        <p:txBody>
          <a:bodyPr wrap="square">
            <a:spAutoFit/>
          </a:bodyPr>
          <a:lstStyle/>
          <a:p>
            <a:pPr marL="91440" indent="-91440">
              <a:lnSpc>
                <a:spcPct val="90000"/>
              </a:lnSpc>
              <a:spcBef>
                <a:spcPts val="1200"/>
              </a:spcBef>
              <a:spcAft>
                <a:spcPts val="200"/>
              </a:spcAft>
              <a:buClr>
                <a:schemeClr val="accent1"/>
              </a:buClr>
              <a:buSzPct val="100000"/>
              <a:buFont typeface="Calibri" panose="020F0502020204030204" pitchFamily="34" charset="0"/>
              <a:buChar char=" "/>
              <a:tabLst>
                <a:tab pos="273050" algn="l"/>
              </a:tabLst>
            </a:pPr>
            <a:r>
              <a:rPr lang="en-US" sz="2000" b="1" dirty="0">
                <a:solidFill>
                  <a:schemeClr val="tx1">
                    <a:lumMod val="75000"/>
                    <a:lumOff val="25000"/>
                  </a:schemeClr>
                </a:solidFill>
              </a:rPr>
              <a:t>Late assignments</a:t>
            </a:r>
          </a:p>
          <a:p>
            <a:pPr marL="91440" indent="-91440">
              <a:lnSpc>
                <a:spcPct val="90000"/>
              </a:lnSpc>
              <a:spcBef>
                <a:spcPts val="1200"/>
              </a:spcBef>
              <a:spcAft>
                <a:spcPts val="200"/>
              </a:spcAft>
              <a:buClr>
                <a:schemeClr val="accent1"/>
              </a:buClr>
              <a:buSzPct val="100000"/>
              <a:buFont typeface="Calibri" panose="020F0502020204030204" pitchFamily="34" charset="0"/>
              <a:buChar char=" "/>
              <a:tabLst>
                <a:tab pos="273050" algn="l"/>
              </a:tabLst>
            </a:pPr>
            <a:r>
              <a:rPr lang="en-US" sz="1600" dirty="0">
                <a:solidFill>
                  <a:schemeClr val="tx1">
                    <a:lumMod val="75000"/>
                    <a:lumOff val="25000"/>
                  </a:schemeClr>
                </a:solidFill>
              </a:rPr>
              <a:t>Late assignments will be penalized unless prior arrangements have been made with the instructor.  In general, you will lose 15% of the possible credit if less than 1 week late, 25% of the credit if 1-2 weeks late, 50% of the credit if 2-3 weeks late, and 100% of the credit if more than 3 weeks late or if turned in after the last class session.  For the OL students, you must respond to a post within the timeframes specified in D2L; if you miss the time window, there will be nobody to participate with and it will be impossible for you to earn credit. </a:t>
            </a:r>
          </a:p>
        </p:txBody>
      </p:sp>
    </p:spTree>
    <p:extLst>
      <p:ext uri="{BB962C8B-B14F-4D97-AF65-F5344CB8AC3E}">
        <p14:creationId xmlns:p14="http://schemas.microsoft.com/office/powerpoint/2010/main" val="1741606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Slide Number Placeholder 2"/>
          <p:cNvSpPr>
            <a:spLocks noGrp="1"/>
          </p:cNvSpPr>
          <p:nvPr>
            <p:ph type="sldNum" sz="quarter" idx="12"/>
          </p:nvPr>
        </p:nvSpPr>
        <p:spPr/>
        <p:txBody>
          <a:bodyPr/>
          <a:lstStyle/>
          <a:p>
            <a:fld id="{0372A8C0-A868-48E0-975A-4D80D3DDF995}" type="slidenum">
              <a:rPr lang="en-US" smtClean="0"/>
              <a:t>11</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38123810"/>
              </p:ext>
            </p:extLst>
          </p:nvPr>
        </p:nvGraphicFramePr>
        <p:xfrm>
          <a:off x="959371" y="1931582"/>
          <a:ext cx="7270229" cy="4109847"/>
        </p:xfrm>
        <a:graphic>
          <a:graphicData uri="http://schemas.openxmlformats.org/drawingml/2006/table">
            <a:tbl>
              <a:tblPr firstRow="1" firstCol="1" bandRow="1"/>
              <a:tblGrid>
                <a:gridCol w="769011"/>
                <a:gridCol w="646934"/>
                <a:gridCol w="3383184"/>
                <a:gridCol w="1454824"/>
                <a:gridCol w="1016276"/>
              </a:tblGrid>
              <a:tr h="130686">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Week</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Date</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Chapter: Topic</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Assignment Due</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Quiz Due</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444804">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1</a:t>
                      </a:r>
                    </a:p>
                    <a:p>
                      <a:pPr marL="0" marR="0">
                        <a:lnSpc>
                          <a:spcPct val="107000"/>
                        </a:lnSpc>
                        <a:spcBef>
                          <a:spcPts val="0"/>
                        </a:spcBef>
                        <a:spcAft>
                          <a:spcPts val="0"/>
                        </a:spcAft>
                      </a:pPr>
                      <a:r>
                        <a:rPr lang="en-US" sz="1200">
                          <a:effectLst/>
                          <a:latin typeface="Calibri" charset="0"/>
                          <a:ea typeface="Calibri" charset="0"/>
                          <a:cs typeface="Times New Roman" charset="0"/>
                        </a:rPr>
                        <a:t> </a:t>
                      </a:r>
                    </a:p>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1/4/16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Course Overview</a:t>
                      </a:r>
                    </a:p>
                    <a:p>
                      <a:pPr marL="0" marR="0">
                        <a:lnSpc>
                          <a:spcPct val="107000"/>
                        </a:lnSpc>
                        <a:spcBef>
                          <a:spcPts val="0"/>
                        </a:spcBef>
                        <a:spcAft>
                          <a:spcPts val="0"/>
                        </a:spcAft>
                      </a:pPr>
                      <a:r>
                        <a:rPr lang="en-US" sz="1200">
                          <a:effectLst/>
                          <a:latin typeface="Calibri" charset="0"/>
                          <a:ea typeface="Calibri" charset="0"/>
                          <a:cs typeface="Times New Roman" charset="0"/>
                        </a:rPr>
                        <a:t>Chapter 1: Overview</a:t>
                      </a:r>
                    </a:p>
                    <a:p>
                      <a:pPr marL="0" marR="0">
                        <a:lnSpc>
                          <a:spcPct val="107000"/>
                        </a:lnSpc>
                        <a:spcBef>
                          <a:spcPts val="0"/>
                        </a:spcBef>
                        <a:spcAft>
                          <a:spcPts val="0"/>
                        </a:spcAft>
                      </a:pPr>
                      <a:r>
                        <a:rPr lang="en-US" sz="1200">
                          <a:effectLst/>
                          <a:latin typeface="Calibri" charset="0"/>
                          <a:ea typeface="Calibri" charset="0"/>
                          <a:cs typeface="Times New Roman" charset="0"/>
                        </a:rPr>
                        <a:t>Chapter 2:  PM Growth – Concepts and Definitions</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44804">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2</a:t>
                      </a:r>
                    </a:p>
                    <a:p>
                      <a:pPr marL="0" marR="0">
                        <a:lnSpc>
                          <a:spcPct val="107000"/>
                        </a:lnSpc>
                        <a:spcBef>
                          <a:spcPts val="0"/>
                        </a:spcBef>
                        <a:spcAft>
                          <a:spcPts val="0"/>
                        </a:spcAft>
                      </a:pPr>
                      <a:r>
                        <a:rPr lang="en-US" sz="1200">
                          <a:effectLst/>
                          <a:latin typeface="Calibri" charset="0"/>
                          <a:ea typeface="Calibri" charset="0"/>
                          <a:cs typeface="Times New Roman" charset="0"/>
                        </a:rPr>
                        <a:t> </a:t>
                      </a:r>
                    </a:p>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1/11/16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3:  Organizational Structures</a:t>
                      </a:r>
                    </a:p>
                    <a:p>
                      <a:pPr marL="0" marR="0">
                        <a:lnSpc>
                          <a:spcPct val="107000"/>
                        </a:lnSpc>
                        <a:spcBef>
                          <a:spcPts val="0"/>
                        </a:spcBef>
                        <a:spcAft>
                          <a:spcPts val="0"/>
                        </a:spcAft>
                      </a:pPr>
                      <a:r>
                        <a:rPr lang="en-US" sz="1200">
                          <a:effectLst/>
                          <a:latin typeface="Calibri" charset="0"/>
                          <a:ea typeface="Calibri" charset="0"/>
                          <a:cs typeface="Times New Roman" charset="0"/>
                        </a:rPr>
                        <a:t>Chapter 4:  Organizing and Staffing the Project Office and Team</a:t>
                      </a:r>
                    </a:p>
                    <a:p>
                      <a:pPr marL="0" marR="0">
                        <a:lnSpc>
                          <a:spcPct val="107000"/>
                        </a:lnSpc>
                        <a:spcBef>
                          <a:spcPts val="0"/>
                        </a:spcBef>
                        <a:spcAft>
                          <a:spcPts val="0"/>
                        </a:spcAft>
                      </a:pPr>
                      <a:r>
                        <a:rPr lang="en-US" sz="1200">
                          <a:effectLst/>
                          <a:latin typeface="Calibri" charset="0"/>
                          <a:ea typeface="Calibri" charset="0"/>
                          <a:cs typeface="Times New Roman" charset="0"/>
                        </a:rPr>
                        <a:t>Chapter 5:  Management Functions</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Quiz 1</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56006">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3</a:t>
                      </a:r>
                    </a:p>
                    <a:p>
                      <a:pPr marL="0" marR="0">
                        <a:lnSpc>
                          <a:spcPct val="107000"/>
                        </a:lnSpc>
                        <a:spcBef>
                          <a:spcPts val="0"/>
                        </a:spcBef>
                        <a:spcAft>
                          <a:spcPts val="0"/>
                        </a:spcAft>
                      </a:pPr>
                      <a:r>
                        <a:rPr lang="en-US" sz="1200" b="1">
                          <a:effectLst/>
                          <a:latin typeface="Calibri" charset="0"/>
                          <a:ea typeface="Calibri" charset="0"/>
                          <a:cs typeface="Times New Roman" charset="0"/>
                        </a:rPr>
                        <a:t>NO CLASS</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1/18/16</a:t>
                      </a:r>
                    </a:p>
                    <a:p>
                      <a:pPr marL="0" marR="0">
                        <a:lnSpc>
                          <a:spcPct val="107000"/>
                        </a:lnSpc>
                        <a:spcBef>
                          <a:spcPts val="0"/>
                        </a:spcBef>
                        <a:spcAft>
                          <a:spcPts val="0"/>
                        </a:spcAft>
                      </a:pPr>
                      <a:r>
                        <a:rPr lang="en-US" sz="1200" b="1">
                          <a:effectLst/>
                          <a:latin typeface="Calibri" charset="0"/>
                          <a:ea typeface="Calibri" charset="0"/>
                          <a:cs typeface="Times New Roman" charset="0"/>
                        </a:rPr>
                        <a:t>MLK Holiday</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6:  Management of your Time and Stress</a:t>
                      </a:r>
                    </a:p>
                    <a:p>
                      <a:pPr marL="0" marR="0">
                        <a:lnSpc>
                          <a:spcPct val="107000"/>
                        </a:lnSpc>
                        <a:spcBef>
                          <a:spcPts val="0"/>
                        </a:spcBef>
                        <a:spcAft>
                          <a:spcPts val="0"/>
                        </a:spcAft>
                      </a:pPr>
                      <a:r>
                        <a:rPr lang="en-US" sz="1200">
                          <a:effectLst/>
                          <a:latin typeface="Calibri" charset="0"/>
                          <a:ea typeface="Calibri" charset="0"/>
                          <a:cs typeface="Times New Roman" charset="0"/>
                        </a:rPr>
                        <a:t>Chapter 7:  Conflicts</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Assignment 1</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Quiz 2</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3604">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4</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1/25/16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8:  Special Topics</a:t>
                      </a:r>
                    </a:p>
                    <a:p>
                      <a:pPr marL="0" marR="0">
                        <a:lnSpc>
                          <a:spcPct val="107000"/>
                        </a:lnSpc>
                        <a:spcBef>
                          <a:spcPts val="0"/>
                        </a:spcBef>
                        <a:spcAft>
                          <a:spcPts val="0"/>
                        </a:spcAft>
                      </a:pPr>
                      <a:r>
                        <a:rPr lang="en-US" sz="1200">
                          <a:effectLst/>
                          <a:latin typeface="Calibri" charset="0"/>
                          <a:ea typeface="Calibri" charset="0"/>
                          <a:cs typeface="Times New Roman" charset="0"/>
                        </a:rPr>
                        <a:t>Chapter 9:  The Variables for Success</a:t>
                      </a:r>
                    </a:p>
                    <a:p>
                      <a:pPr marL="0" marR="0">
                        <a:lnSpc>
                          <a:spcPct val="107000"/>
                        </a:lnSpc>
                        <a:spcBef>
                          <a:spcPts val="0"/>
                        </a:spcBef>
                        <a:spcAft>
                          <a:spcPts val="0"/>
                        </a:spcAft>
                      </a:pPr>
                      <a:r>
                        <a:rPr lang="en-US" sz="1200">
                          <a:effectLst/>
                          <a:latin typeface="Calibri" charset="0"/>
                          <a:ea typeface="Calibri" charset="0"/>
                          <a:cs typeface="Times New Roman" charset="0"/>
                        </a:rPr>
                        <a:t>Chapter 10:  Working with Executives</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Quiz 3</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3604">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5</a:t>
                      </a:r>
                    </a:p>
                    <a:p>
                      <a:pPr marL="0" marR="0">
                        <a:lnSpc>
                          <a:spcPct val="107000"/>
                        </a:lnSpc>
                        <a:spcBef>
                          <a:spcPts val="0"/>
                        </a:spcBef>
                        <a:spcAft>
                          <a:spcPts val="0"/>
                        </a:spcAft>
                      </a:pPr>
                      <a:r>
                        <a:rPr lang="en-US" sz="1200" b="1">
                          <a:effectLst/>
                          <a:latin typeface="Calibri" charset="0"/>
                          <a:ea typeface="Calibri" charset="0"/>
                          <a:cs typeface="Times New Roman" charset="0"/>
                        </a:rPr>
                        <a:t> </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2/1/16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11:  Planning</a:t>
                      </a:r>
                    </a:p>
                    <a:p>
                      <a:pPr marL="0" marR="0">
                        <a:lnSpc>
                          <a:spcPct val="107000"/>
                        </a:lnSpc>
                        <a:spcBef>
                          <a:spcPts val="0"/>
                        </a:spcBef>
                        <a:spcAft>
                          <a:spcPts val="0"/>
                        </a:spcAft>
                      </a:pPr>
                      <a:r>
                        <a:rPr lang="en-US" sz="1200">
                          <a:effectLst/>
                          <a:latin typeface="Calibri" charset="0"/>
                          <a:ea typeface="Calibri" charset="0"/>
                          <a:cs typeface="Times New Roman" charset="0"/>
                        </a:rPr>
                        <a:t>Chapter 12:  Network Scheduling Techniques</a:t>
                      </a:r>
                    </a:p>
                    <a:p>
                      <a:pPr marL="0" marR="0">
                        <a:lnSpc>
                          <a:spcPct val="107000"/>
                        </a:lnSpc>
                        <a:spcBef>
                          <a:spcPts val="0"/>
                        </a:spcBef>
                        <a:spcAft>
                          <a:spcPts val="0"/>
                        </a:spcAft>
                      </a:pPr>
                      <a:r>
                        <a:rPr lang="en-US" sz="1200" b="1">
                          <a:effectLst/>
                          <a:latin typeface="Calibri" charset="0"/>
                          <a:ea typeface="Calibri" charset="0"/>
                          <a:cs typeface="Times New Roman" charset="0"/>
                        </a:rPr>
                        <a:t>CDM LAB</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Assignment 2</a:t>
                      </a:r>
                    </a:p>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Quiz 4</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2402">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2/8/16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13:  Project Graphics</a:t>
                      </a:r>
                      <a:r>
                        <a:rPr lang="en-US" sz="1200" b="1">
                          <a:effectLst/>
                          <a:latin typeface="Calibri" charset="0"/>
                          <a:ea typeface="Calibri" charset="0"/>
                          <a:cs typeface="Times New Roman" charset="0"/>
                        </a:rPr>
                        <a:t> </a:t>
                      </a:r>
                      <a:endParaRPr lang="en-US" sz="1200">
                        <a:effectLst/>
                        <a:latin typeface="Calibri" charset="0"/>
                        <a:ea typeface="Calibri" charset="0"/>
                        <a:cs typeface="Times New Roman" charset="0"/>
                      </a:endParaRPr>
                    </a:p>
                    <a:p>
                      <a:pPr marL="0" marR="0">
                        <a:lnSpc>
                          <a:spcPct val="107000"/>
                        </a:lnSpc>
                        <a:spcBef>
                          <a:spcPts val="0"/>
                        </a:spcBef>
                        <a:spcAft>
                          <a:spcPts val="0"/>
                        </a:spcAft>
                      </a:pPr>
                      <a:r>
                        <a:rPr lang="en-US" sz="1200" b="1">
                          <a:effectLst/>
                          <a:latin typeface="Calibri" charset="0"/>
                          <a:ea typeface="Calibri" charset="0"/>
                          <a:cs typeface="Times New Roman" charset="0"/>
                        </a:rPr>
                        <a:t>Mid Term Exam</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2402">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7</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2/15/16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14:  Pricing and Estimating</a:t>
                      </a:r>
                    </a:p>
                    <a:p>
                      <a:pPr marL="0" marR="0">
                        <a:lnSpc>
                          <a:spcPct val="107000"/>
                        </a:lnSpc>
                        <a:spcBef>
                          <a:spcPts val="0"/>
                        </a:spcBef>
                        <a:spcAft>
                          <a:spcPts val="0"/>
                        </a:spcAft>
                      </a:pPr>
                      <a:r>
                        <a:rPr lang="en-US" sz="1200">
                          <a:effectLst/>
                          <a:latin typeface="Calibri" charset="0"/>
                          <a:ea typeface="Calibri" charset="0"/>
                          <a:cs typeface="Times New Roman" charset="0"/>
                        </a:rPr>
                        <a:t>Chapter 15:  Cost Control</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Assignment 3</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dirty="0">
                          <a:effectLst/>
                          <a:latin typeface="Calibri" charset="0"/>
                          <a:ea typeface="Calibri" charset="0"/>
                          <a:cs typeface="Times New Roman" charset="0"/>
                        </a:rPr>
                        <a:t>Quiz 5</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178982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Slide Number Placeholder 2"/>
          <p:cNvSpPr>
            <a:spLocks noGrp="1"/>
          </p:cNvSpPr>
          <p:nvPr>
            <p:ph type="sldNum" sz="quarter" idx="12"/>
          </p:nvPr>
        </p:nvSpPr>
        <p:spPr/>
        <p:txBody>
          <a:bodyPr/>
          <a:lstStyle/>
          <a:p>
            <a:fld id="{0372A8C0-A868-48E0-975A-4D80D3DDF995}" type="slidenum">
              <a:rPr lang="en-US" smtClean="0"/>
              <a:t>12</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34534785"/>
              </p:ext>
            </p:extLst>
          </p:nvPr>
        </p:nvGraphicFramePr>
        <p:xfrm>
          <a:off x="959371" y="1931582"/>
          <a:ext cx="7270229" cy="2375179"/>
        </p:xfrm>
        <a:graphic>
          <a:graphicData uri="http://schemas.openxmlformats.org/drawingml/2006/table">
            <a:tbl>
              <a:tblPr firstRow="1" firstCol="1" bandRow="1"/>
              <a:tblGrid>
                <a:gridCol w="769011"/>
                <a:gridCol w="646934"/>
                <a:gridCol w="3383184"/>
                <a:gridCol w="1454824"/>
                <a:gridCol w="1016276"/>
              </a:tblGrid>
              <a:tr h="130686">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Week</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Date</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Chapter: Topic</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Assignment Due</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Quiz Due</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333604">
                <a:tc>
                  <a:txBody>
                    <a:bodyPr/>
                    <a:lstStyle/>
                    <a:p>
                      <a:pPr marL="0" marR="0">
                        <a:lnSpc>
                          <a:spcPct val="107000"/>
                        </a:lnSpc>
                        <a:spcBef>
                          <a:spcPts val="0"/>
                        </a:spcBef>
                        <a:spcAft>
                          <a:spcPts val="0"/>
                        </a:spcAft>
                      </a:pPr>
                      <a:r>
                        <a:rPr lang="en-US" sz="1200" dirty="0">
                          <a:effectLst/>
                          <a:latin typeface="Calibri" charset="0"/>
                          <a:ea typeface="Calibri" charset="0"/>
                          <a:cs typeface="Times New Roman" charset="0"/>
                        </a:rPr>
                        <a:t>8</a:t>
                      </a:r>
                    </a:p>
                    <a:p>
                      <a:pPr marL="0" marR="0">
                        <a:lnSpc>
                          <a:spcPct val="107000"/>
                        </a:lnSpc>
                        <a:spcBef>
                          <a:spcPts val="0"/>
                        </a:spcBef>
                        <a:spcAft>
                          <a:spcPts val="0"/>
                        </a:spcAft>
                      </a:pPr>
                      <a:r>
                        <a:rPr lang="en-US" sz="1200" dirty="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2/22/16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16:  Trade-off Analysis in a Project Environment </a:t>
                      </a:r>
                    </a:p>
                    <a:p>
                      <a:pPr marL="0" marR="0">
                        <a:lnSpc>
                          <a:spcPct val="107000"/>
                        </a:lnSpc>
                        <a:spcBef>
                          <a:spcPts val="0"/>
                        </a:spcBef>
                        <a:spcAft>
                          <a:spcPts val="0"/>
                        </a:spcAft>
                      </a:pPr>
                      <a:r>
                        <a:rPr lang="en-US" sz="1200">
                          <a:effectLst/>
                          <a:latin typeface="Calibri" charset="0"/>
                          <a:ea typeface="Calibri" charset="0"/>
                          <a:cs typeface="Times New Roman" charset="0"/>
                        </a:rPr>
                        <a:t>Chapter 17:  Risk Management</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Assignment 4</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Quiz 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44804">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9</a:t>
                      </a:r>
                    </a:p>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2/29/16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19:  Contract Management</a:t>
                      </a:r>
                    </a:p>
                    <a:p>
                      <a:pPr marL="0" marR="0">
                        <a:lnSpc>
                          <a:spcPct val="107000"/>
                        </a:lnSpc>
                        <a:spcBef>
                          <a:spcPts val="0"/>
                        </a:spcBef>
                        <a:spcAft>
                          <a:spcPts val="0"/>
                        </a:spcAft>
                      </a:pPr>
                      <a:r>
                        <a:rPr lang="en-US" sz="1200">
                          <a:effectLst/>
                          <a:latin typeface="Calibri" charset="0"/>
                          <a:ea typeface="Calibri" charset="0"/>
                          <a:cs typeface="Times New Roman" charset="0"/>
                        </a:rPr>
                        <a:t>Chapter 20:  Quality Management </a:t>
                      </a:r>
                    </a:p>
                    <a:p>
                      <a:pPr marL="0" marR="0">
                        <a:lnSpc>
                          <a:spcPct val="107000"/>
                        </a:lnSpc>
                        <a:spcBef>
                          <a:spcPts val="0"/>
                        </a:spcBef>
                        <a:spcAft>
                          <a:spcPts val="0"/>
                        </a:spcAft>
                      </a:pPr>
                      <a:r>
                        <a:rPr lang="en-US" sz="1200">
                          <a:effectLst/>
                          <a:latin typeface="Calibri" charset="0"/>
                          <a:ea typeface="Calibri" charset="0"/>
                          <a:cs typeface="Times New Roman" charset="0"/>
                        </a:rPr>
                        <a:t>Chapter 21:  Modern Developments in Project Management</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Assignment 5</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Quiz 7</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3604">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10</a:t>
                      </a:r>
                    </a:p>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3/7/16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Chapter 22:  The Business of Scope Changes Chapter 24:  Managing Crisis Projects</a:t>
                      </a:r>
                    </a:p>
                    <a:p>
                      <a:pPr marL="0" marR="0">
                        <a:lnSpc>
                          <a:spcPct val="107000"/>
                        </a:lnSpc>
                        <a:spcBef>
                          <a:spcPts val="0"/>
                        </a:spcBef>
                        <a:spcAft>
                          <a:spcPts val="0"/>
                        </a:spcAft>
                      </a:pPr>
                      <a:r>
                        <a:rPr lang="en-US" sz="1200">
                          <a:effectLst/>
                          <a:latin typeface="Calibri" charset="0"/>
                          <a:ea typeface="Calibri" charset="0"/>
                          <a:cs typeface="Times New Roman" charset="0"/>
                        </a:rPr>
                        <a:t>Chapter 25:  Future of Project Management</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2402">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11</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3/14/16</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b="1">
                          <a:effectLst/>
                          <a:latin typeface="Calibri" charset="0"/>
                          <a:ea typeface="Calibri" charset="0"/>
                          <a:cs typeface="Times New Roman" charset="0"/>
                        </a:rPr>
                        <a:t>Final Project Due</a:t>
                      </a:r>
                      <a:endParaRPr lang="en-US" sz="1200">
                        <a:effectLst/>
                        <a:latin typeface="Calibri" charset="0"/>
                        <a:ea typeface="Calibri" charset="0"/>
                        <a:cs typeface="Times New Roman" charset="0"/>
                      </a:endParaRP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200" dirty="0">
                          <a:effectLst/>
                          <a:latin typeface="Calibri" charset="0"/>
                          <a:ea typeface="Calibri" charset="0"/>
                          <a:cs typeface="Times New Roman" charset="0"/>
                        </a:rPr>
                        <a:t> </a:t>
                      </a:r>
                    </a:p>
                  </a:txBody>
                  <a:tcPr marL="42512" marR="425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711592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a:xfrm>
            <a:off x="822959" y="1845734"/>
            <a:ext cx="7985761" cy="4023360"/>
          </a:xfrm>
        </p:spPr>
        <p:txBody>
          <a:bodyPr>
            <a:noAutofit/>
          </a:bodyPr>
          <a:lstStyle/>
          <a:p>
            <a:r>
              <a:rPr lang="en-US" sz="2400" b="1" dirty="0"/>
              <a:t>Attendance:</a:t>
            </a:r>
            <a:endParaRPr lang="en-US" sz="2400" dirty="0"/>
          </a:p>
          <a:p>
            <a:pPr marL="457200" indent="-457200">
              <a:lnSpc>
                <a:spcPct val="100000"/>
              </a:lnSpc>
              <a:spcBef>
                <a:spcPts val="0"/>
              </a:spcBef>
              <a:spcAft>
                <a:spcPts val="0"/>
              </a:spcAft>
              <a:buFont typeface="Arial" panose="020B0604020202020204" pitchFamily="34" charset="0"/>
              <a:buChar char="•"/>
            </a:pPr>
            <a:r>
              <a:rPr lang="en-US" dirty="0" smtClean="0"/>
              <a:t>Attend </a:t>
            </a:r>
            <a:r>
              <a:rPr lang="en-US" dirty="0"/>
              <a:t>each class and </a:t>
            </a:r>
            <a:r>
              <a:rPr lang="en-US" dirty="0" smtClean="0"/>
              <a:t>remain </a:t>
            </a:r>
            <a:r>
              <a:rPr lang="en-US" dirty="0"/>
              <a:t>for the duration.  </a:t>
            </a:r>
            <a:endParaRPr lang="en-US" dirty="0" smtClean="0"/>
          </a:p>
          <a:p>
            <a:pPr marL="457200" indent="-457200">
              <a:lnSpc>
                <a:spcPct val="100000"/>
              </a:lnSpc>
              <a:spcBef>
                <a:spcPts val="0"/>
              </a:spcBef>
              <a:spcAft>
                <a:spcPts val="0"/>
              </a:spcAft>
              <a:buFont typeface="Arial" panose="020B0604020202020204" pitchFamily="34" charset="0"/>
              <a:buChar char="•"/>
            </a:pPr>
            <a:r>
              <a:rPr lang="en-US" dirty="0" smtClean="0"/>
              <a:t>Coming </a:t>
            </a:r>
            <a:r>
              <a:rPr lang="en-US" dirty="0"/>
              <a:t>15 minutes late or leaving 15 minutes early constitutes an </a:t>
            </a:r>
            <a:r>
              <a:rPr lang="en-US" dirty="0" smtClean="0"/>
              <a:t>absence</a:t>
            </a:r>
          </a:p>
          <a:p>
            <a:pPr marL="457200" indent="-457200">
              <a:lnSpc>
                <a:spcPct val="100000"/>
              </a:lnSpc>
              <a:spcBef>
                <a:spcPts val="0"/>
              </a:spcBef>
              <a:spcAft>
                <a:spcPts val="0"/>
              </a:spcAft>
              <a:buFont typeface="Arial" panose="020B0604020202020204" pitchFamily="34" charset="0"/>
              <a:buChar char="•"/>
            </a:pPr>
            <a:r>
              <a:rPr lang="en-US" dirty="0" smtClean="0"/>
              <a:t>The overall </a:t>
            </a:r>
            <a:r>
              <a:rPr lang="en-US" dirty="0"/>
              <a:t>grade for participation drops one-third after any absence.  Three absences for any reason, whether excused or not, may constitute failure for the course.</a:t>
            </a:r>
          </a:p>
          <a:p>
            <a:pPr marL="0" indent="0">
              <a:buNone/>
            </a:pPr>
            <a:r>
              <a:rPr lang="en-US" sz="2400" b="1" dirty="0"/>
              <a:t>Class Discussion:  </a:t>
            </a:r>
            <a:endParaRPr lang="en-US" sz="2400" dirty="0"/>
          </a:p>
          <a:p>
            <a:pPr marL="457200" indent="-457200">
              <a:buFont typeface="Arial" panose="020B0604020202020204" pitchFamily="34" charset="0"/>
              <a:buChar char="•"/>
            </a:pPr>
            <a:r>
              <a:rPr lang="en-US" dirty="0" smtClean="0"/>
              <a:t>Participation measured </a:t>
            </a:r>
            <a:r>
              <a:rPr lang="en-US" dirty="0"/>
              <a:t>in two ways.  </a:t>
            </a:r>
            <a:endParaRPr lang="en-US" dirty="0" smtClean="0"/>
          </a:p>
          <a:p>
            <a:pPr marL="854075" lvl="1" indent="-396875">
              <a:buFont typeface="Arial" panose="020B0604020202020204" pitchFamily="34" charset="0"/>
              <a:buChar char="•"/>
            </a:pPr>
            <a:r>
              <a:rPr lang="en-US" dirty="0" smtClean="0"/>
              <a:t>Encouraged </a:t>
            </a:r>
            <a:r>
              <a:rPr lang="en-US" dirty="0"/>
              <a:t>to ask questions and offer comments relevant to the day’s </a:t>
            </a:r>
            <a:r>
              <a:rPr lang="en-US" dirty="0" smtClean="0"/>
              <a:t>topic.</a:t>
            </a:r>
          </a:p>
          <a:p>
            <a:pPr marL="854075" lvl="1" indent="-396875">
              <a:buFont typeface="Arial" panose="020B0604020202020204" pitchFamily="34" charset="0"/>
              <a:buChar char="•"/>
            </a:pPr>
            <a:r>
              <a:rPr lang="en-US" dirty="0" smtClean="0"/>
              <a:t>Students </a:t>
            </a:r>
            <a:r>
              <a:rPr lang="en-US" dirty="0"/>
              <a:t>will be called upon by the instructor to offer comments related to the reading assignments.  </a:t>
            </a:r>
          </a:p>
        </p:txBody>
      </p:sp>
      <p:sp>
        <p:nvSpPr>
          <p:cNvPr id="4" name="Slide Number Placeholder 3"/>
          <p:cNvSpPr>
            <a:spLocks noGrp="1"/>
          </p:cNvSpPr>
          <p:nvPr>
            <p:ph type="sldNum" sz="quarter" idx="12"/>
          </p:nvPr>
        </p:nvSpPr>
        <p:spPr/>
        <p:txBody>
          <a:bodyPr/>
          <a:lstStyle/>
          <a:p>
            <a:fld id="{0372A8C0-A868-48E0-975A-4D80D3DDF995}" type="slidenum">
              <a:rPr lang="en-US" smtClean="0"/>
              <a:t>13</a:t>
            </a:fld>
            <a:endParaRPr lang="en-US" dirty="0"/>
          </a:p>
        </p:txBody>
      </p:sp>
    </p:spTree>
    <p:extLst>
      <p:ext uri="{BB962C8B-B14F-4D97-AF65-F5344CB8AC3E}">
        <p14:creationId xmlns:p14="http://schemas.microsoft.com/office/powerpoint/2010/main" val="942175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a:xfrm>
            <a:off x="822959" y="1784774"/>
            <a:ext cx="7985761" cy="4023360"/>
          </a:xfrm>
        </p:spPr>
        <p:txBody>
          <a:bodyPr>
            <a:noAutofit/>
          </a:bodyPr>
          <a:lstStyle/>
          <a:p>
            <a:pPr marL="0" indent="0">
              <a:buNone/>
            </a:pPr>
            <a:r>
              <a:rPr lang="en-US" sz="2400" b="1" dirty="0" smtClean="0"/>
              <a:t>Attitude</a:t>
            </a:r>
            <a:r>
              <a:rPr lang="en-US" sz="2400" b="1" dirty="0"/>
              <a:t>:  </a:t>
            </a:r>
            <a:endParaRPr lang="en-US" sz="2400" dirty="0"/>
          </a:p>
          <a:p>
            <a:pPr marL="457200" indent="-457200">
              <a:lnSpc>
                <a:spcPct val="100000"/>
              </a:lnSpc>
              <a:spcBef>
                <a:spcPts val="0"/>
              </a:spcBef>
              <a:spcAft>
                <a:spcPts val="0"/>
              </a:spcAft>
              <a:buFont typeface="Arial" panose="020B0604020202020204" pitchFamily="34" charset="0"/>
              <a:buChar char="•"/>
            </a:pPr>
            <a:r>
              <a:rPr lang="en-US" sz="1800" dirty="0"/>
              <a:t>A professional and academic attitude is expected throughout the </a:t>
            </a:r>
            <a:r>
              <a:rPr lang="en-US" sz="1800" dirty="0" smtClean="0"/>
              <a:t>course.</a:t>
            </a:r>
          </a:p>
          <a:p>
            <a:pPr marL="457200" indent="-457200">
              <a:lnSpc>
                <a:spcPct val="100000"/>
              </a:lnSpc>
              <a:spcBef>
                <a:spcPts val="0"/>
              </a:spcBef>
              <a:spcAft>
                <a:spcPts val="0"/>
              </a:spcAft>
              <a:buFont typeface="Arial" panose="020B0604020202020204" pitchFamily="34" charset="0"/>
              <a:buChar char="•"/>
            </a:pPr>
            <a:r>
              <a:rPr lang="en-US" sz="1800" dirty="0"/>
              <a:t>E</a:t>
            </a:r>
            <a:r>
              <a:rPr lang="en-US" sz="1800" dirty="0" smtClean="0"/>
              <a:t>xamples </a:t>
            </a:r>
            <a:r>
              <a:rPr lang="en-US" sz="1800" dirty="0"/>
              <a:t>of non-academic or unprofessional attitude include but are not limited to: </a:t>
            </a:r>
            <a:endParaRPr lang="en-US" sz="1800" dirty="0" smtClean="0"/>
          </a:p>
          <a:p>
            <a:pPr marL="914400" lvl="1" indent="-457200">
              <a:lnSpc>
                <a:spcPct val="100000"/>
              </a:lnSpc>
              <a:spcBef>
                <a:spcPts val="0"/>
              </a:spcBef>
              <a:spcAft>
                <a:spcPts val="0"/>
              </a:spcAft>
              <a:buFont typeface="Arial" panose="020B0604020202020204" pitchFamily="34" charset="0"/>
              <a:buChar char="•"/>
            </a:pPr>
            <a:r>
              <a:rPr lang="en-US" sz="1600" dirty="0" smtClean="0"/>
              <a:t>Talking </a:t>
            </a:r>
            <a:r>
              <a:rPr lang="en-US" sz="1600" dirty="0"/>
              <a:t>to others when the instructor is </a:t>
            </a:r>
            <a:r>
              <a:rPr lang="en-US" sz="1600" dirty="0" smtClean="0"/>
              <a:t>speaking</a:t>
            </a:r>
          </a:p>
          <a:p>
            <a:pPr marL="914400" lvl="1" indent="-457200">
              <a:lnSpc>
                <a:spcPct val="100000"/>
              </a:lnSpc>
              <a:spcBef>
                <a:spcPts val="0"/>
              </a:spcBef>
              <a:spcAft>
                <a:spcPts val="0"/>
              </a:spcAft>
              <a:buFont typeface="Arial" panose="020B0604020202020204" pitchFamily="34" charset="0"/>
              <a:buChar char="•"/>
            </a:pPr>
            <a:r>
              <a:rPr lang="en-US" sz="1600" dirty="0" smtClean="0"/>
              <a:t>Mocking </a:t>
            </a:r>
            <a:r>
              <a:rPr lang="en-US" sz="1600" dirty="0"/>
              <a:t>another’s </a:t>
            </a:r>
            <a:r>
              <a:rPr lang="en-US" sz="1600" dirty="0" smtClean="0"/>
              <a:t>opinion</a:t>
            </a:r>
          </a:p>
          <a:p>
            <a:pPr marL="914400" lvl="1" indent="-457200">
              <a:lnSpc>
                <a:spcPct val="100000"/>
              </a:lnSpc>
              <a:spcBef>
                <a:spcPts val="0"/>
              </a:spcBef>
              <a:spcAft>
                <a:spcPts val="0"/>
              </a:spcAft>
              <a:buFont typeface="Arial" panose="020B0604020202020204" pitchFamily="34" charset="0"/>
              <a:buChar char="•"/>
            </a:pPr>
            <a:r>
              <a:rPr lang="en-US" sz="1600" dirty="0" smtClean="0"/>
              <a:t>Cell </a:t>
            </a:r>
            <a:r>
              <a:rPr lang="en-US" sz="1600" dirty="0"/>
              <a:t>phones </a:t>
            </a:r>
            <a:r>
              <a:rPr lang="en-US" sz="1600" dirty="0" smtClean="0"/>
              <a:t>ringing</a:t>
            </a:r>
          </a:p>
          <a:p>
            <a:pPr marL="914400" lvl="1" indent="-457200">
              <a:lnSpc>
                <a:spcPct val="100000"/>
              </a:lnSpc>
              <a:spcBef>
                <a:spcPts val="0"/>
              </a:spcBef>
              <a:spcAft>
                <a:spcPts val="0"/>
              </a:spcAft>
              <a:buFont typeface="Arial" panose="020B0604020202020204" pitchFamily="34" charset="0"/>
              <a:buChar char="•"/>
            </a:pPr>
            <a:r>
              <a:rPr lang="en-US" sz="1600" dirty="0" smtClean="0"/>
              <a:t>Emailing</a:t>
            </a:r>
            <a:r>
              <a:rPr lang="en-US" sz="1600" dirty="0"/>
              <a:t>, texting or using the internet whether on a phone or computer.  </a:t>
            </a:r>
            <a:endParaRPr lang="en-US" sz="1600" dirty="0" smtClean="0"/>
          </a:p>
          <a:p>
            <a:pPr marL="457200" indent="-457200">
              <a:lnSpc>
                <a:spcPct val="100000"/>
              </a:lnSpc>
              <a:spcBef>
                <a:spcPts val="0"/>
              </a:spcBef>
              <a:spcAft>
                <a:spcPts val="0"/>
              </a:spcAft>
              <a:buFont typeface="Arial" panose="020B0604020202020204" pitchFamily="34" charset="0"/>
              <a:buChar char="•"/>
            </a:pPr>
            <a:r>
              <a:rPr lang="en-US" sz="1800" dirty="0" smtClean="0"/>
              <a:t>If </a:t>
            </a:r>
            <a:r>
              <a:rPr lang="en-US" sz="1800" dirty="0"/>
              <a:t>any issues arise, a student may be asked to leave the classroom.  The instructor will work with the Dean of Students Office to navigate such student issues</a:t>
            </a:r>
            <a:r>
              <a:rPr lang="en-US" sz="1800" dirty="0" smtClean="0"/>
              <a:t>.</a:t>
            </a:r>
          </a:p>
          <a:p>
            <a:r>
              <a:rPr lang="en-US" sz="2400" b="1" dirty="0"/>
              <a:t>Cell Phones/On Call/Laptops:  </a:t>
            </a:r>
            <a:endParaRPr lang="en-US" sz="2400" dirty="0"/>
          </a:p>
          <a:p>
            <a:pPr marL="457200" indent="-457200">
              <a:lnSpc>
                <a:spcPct val="100000"/>
              </a:lnSpc>
              <a:spcBef>
                <a:spcPts val="0"/>
              </a:spcBef>
              <a:spcAft>
                <a:spcPts val="0"/>
              </a:spcAft>
              <a:buFont typeface="Arial" panose="020B0604020202020204" pitchFamily="34" charset="0"/>
              <a:buChar char="•"/>
            </a:pPr>
            <a:r>
              <a:rPr lang="en-US" sz="1800" dirty="0"/>
              <a:t>If you bring a cell phone to class, it must be off or set to a silent mode. </a:t>
            </a:r>
            <a:endParaRPr lang="en-US" sz="1800" dirty="0" smtClean="0"/>
          </a:p>
          <a:p>
            <a:pPr marL="457200" indent="-457200">
              <a:lnSpc>
                <a:spcPct val="100000"/>
              </a:lnSpc>
              <a:spcBef>
                <a:spcPts val="0"/>
              </a:spcBef>
              <a:spcAft>
                <a:spcPts val="0"/>
              </a:spcAft>
              <a:buFont typeface="Arial" panose="020B0604020202020204" pitchFamily="34" charset="0"/>
              <a:buChar char="•"/>
            </a:pPr>
            <a:r>
              <a:rPr lang="en-US" sz="1800" dirty="0" smtClean="0"/>
              <a:t>Should </a:t>
            </a:r>
            <a:r>
              <a:rPr lang="en-US" sz="1800" dirty="0"/>
              <a:t>you need to answer a call during class, students must leave the room in an undisruptive manner. </a:t>
            </a:r>
            <a:endParaRPr lang="en-US" sz="1800" dirty="0" smtClean="0"/>
          </a:p>
          <a:p>
            <a:pPr marL="457200" indent="-457200">
              <a:lnSpc>
                <a:spcPct val="100000"/>
              </a:lnSpc>
              <a:spcBef>
                <a:spcPts val="0"/>
              </a:spcBef>
              <a:spcAft>
                <a:spcPts val="0"/>
              </a:spcAft>
              <a:buFont typeface="Arial" panose="020B0604020202020204" pitchFamily="34" charset="0"/>
              <a:buChar char="•"/>
            </a:pPr>
            <a:r>
              <a:rPr lang="en-US" sz="1800" dirty="0" smtClean="0"/>
              <a:t>Laptops </a:t>
            </a:r>
            <a:r>
              <a:rPr lang="en-US" sz="1800" dirty="0"/>
              <a:t>must also be closed during class unless we are using software on your laptop as part of the class instruction.</a:t>
            </a:r>
          </a:p>
          <a:p>
            <a:pPr marL="457200" indent="-457200">
              <a:lnSpc>
                <a:spcPct val="100000"/>
              </a:lnSpc>
              <a:spcBef>
                <a:spcPts val="0"/>
              </a:spcBef>
              <a:spcAft>
                <a:spcPts val="0"/>
              </a:spcAft>
              <a:buFont typeface="Arial" panose="020B0604020202020204" pitchFamily="34" charset="0"/>
              <a:buChar char="•"/>
            </a:pPr>
            <a:endParaRPr lang="en-US" dirty="0"/>
          </a:p>
          <a:p>
            <a:pPr marL="457200" indent="-457200">
              <a:buClr>
                <a:schemeClr val="tx2"/>
              </a:buClr>
              <a:buNone/>
            </a:pPr>
            <a:endParaRPr lang="en-US" sz="1800" i="1" dirty="0" smtClean="0"/>
          </a:p>
          <a:p>
            <a:pPr marL="457200" indent="-457200">
              <a:buClr>
                <a:schemeClr val="tx2"/>
              </a:buClr>
              <a:buFont typeface="Wingdings" panose="05000000000000000000" pitchFamily="2" charset="2"/>
              <a:buChar char="§"/>
            </a:pPr>
            <a:endParaRPr lang="en-US" sz="1800" dirty="0"/>
          </a:p>
        </p:txBody>
      </p:sp>
      <p:sp>
        <p:nvSpPr>
          <p:cNvPr id="4" name="Slide Number Placeholder 3"/>
          <p:cNvSpPr>
            <a:spLocks noGrp="1"/>
          </p:cNvSpPr>
          <p:nvPr>
            <p:ph type="sldNum" sz="quarter" idx="12"/>
          </p:nvPr>
        </p:nvSpPr>
        <p:spPr/>
        <p:txBody>
          <a:bodyPr/>
          <a:lstStyle/>
          <a:p>
            <a:fld id="{0372A8C0-A868-48E0-975A-4D80D3DDF995}" type="slidenum">
              <a:rPr lang="en-US" smtClean="0"/>
              <a:t>14</a:t>
            </a:fld>
            <a:endParaRPr lang="en-US" dirty="0"/>
          </a:p>
        </p:txBody>
      </p:sp>
    </p:spTree>
    <p:extLst>
      <p:ext uri="{BB962C8B-B14F-4D97-AF65-F5344CB8AC3E}">
        <p14:creationId xmlns:p14="http://schemas.microsoft.com/office/powerpoint/2010/main" val="3767346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a:xfrm>
            <a:off x="822959" y="1784774"/>
            <a:ext cx="7985761" cy="4023360"/>
          </a:xfrm>
        </p:spPr>
        <p:txBody>
          <a:bodyPr>
            <a:noAutofit/>
          </a:bodyPr>
          <a:lstStyle/>
          <a:p>
            <a:pPr marL="0" indent="0">
              <a:buNone/>
            </a:pPr>
            <a:r>
              <a:rPr lang="en-US" sz="2400" b="1" dirty="0" smtClean="0"/>
              <a:t>Questions?</a:t>
            </a:r>
            <a:endParaRPr lang="en-US" sz="2400" dirty="0"/>
          </a:p>
          <a:p>
            <a:pPr marL="457200" indent="-457200">
              <a:lnSpc>
                <a:spcPct val="100000"/>
              </a:lnSpc>
              <a:spcBef>
                <a:spcPts val="0"/>
              </a:spcBef>
              <a:spcAft>
                <a:spcPts val="0"/>
              </a:spcAft>
              <a:buFont typeface="Arial" panose="020B0604020202020204" pitchFamily="34" charset="0"/>
              <a:buChar char="•"/>
            </a:pPr>
            <a:endParaRPr lang="en-US" dirty="0"/>
          </a:p>
          <a:p>
            <a:pPr marL="457200" indent="-457200">
              <a:buClr>
                <a:schemeClr val="tx2"/>
              </a:buClr>
              <a:buNone/>
            </a:pPr>
            <a:endParaRPr lang="en-US" sz="1800" i="1" dirty="0" smtClean="0"/>
          </a:p>
          <a:p>
            <a:pPr marL="457200" indent="-457200">
              <a:buClr>
                <a:schemeClr val="tx2"/>
              </a:buClr>
              <a:buFont typeface="Wingdings" panose="05000000000000000000" pitchFamily="2" charset="2"/>
              <a:buChar char="§"/>
            </a:pPr>
            <a:endParaRPr lang="en-US" sz="1800" dirty="0"/>
          </a:p>
        </p:txBody>
      </p:sp>
      <p:sp>
        <p:nvSpPr>
          <p:cNvPr id="4" name="Slide Number Placeholder 3"/>
          <p:cNvSpPr>
            <a:spLocks noGrp="1"/>
          </p:cNvSpPr>
          <p:nvPr>
            <p:ph type="sldNum" sz="quarter" idx="12"/>
          </p:nvPr>
        </p:nvSpPr>
        <p:spPr/>
        <p:txBody>
          <a:bodyPr/>
          <a:lstStyle/>
          <a:p>
            <a:fld id="{0372A8C0-A868-48E0-975A-4D80D3DDF995}" type="slidenum">
              <a:rPr lang="en-US" smtClean="0"/>
              <a:t>15</a:t>
            </a:fld>
            <a:endParaRPr lang="en-US" dirty="0"/>
          </a:p>
        </p:txBody>
      </p:sp>
    </p:spTree>
    <p:extLst>
      <p:ext uri="{BB962C8B-B14F-4D97-AF65-F5344CB8AC3E}">
        <p14:creationId xmlns:p14="http://schemas.microsoft.com/office/powerpoint/2010/main" val="332731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a:t>
            </a:r>
            <a:endParaRPr lang="en-US" dirty="0"/>
          </a:p>
        </p:txBody>
      </p:sp>
      <p:sp>
        <p:nvSpPr>
          <p:cNvPr id="3" name="Text Placeholder 2"/>
          <p:cNvSpPr>
            <a:spLocks noGrp="1"/>
          </p:cNvSpPr>
          <p:nvPr>
            <p:ph type="body" idx="1"/>
          </p:nvPr>
        </p:nvSpPr>
        <p:spPr/>
        <p:txBody>
          <a:bodyPr/>
          <a:lstStyle/>
          <a:p>
            <a:r>
              <a:rPr lang="en-US" dirty="0" smtClean="0"/>
              <a:t>overview</a:t>
            </a:r>
            <a:endParaRPr lang="en-US" dirty="0"/>
          </a:p>
        </p:txBody>
      </p:sp>
      <p:sp>
        <p:nvSpPr>
          <p:cNvPr id="4" name="Slide Number Placeholder 3"/>
          <p:cNvSpPr>
            <a:spLocks noGrp="1"/>
          </p:cNvSpPr>
          <p:nvPr>
            <p:ph type="sldNum" sz="quarter" idx="12"/>
          </p:nvPr>
        </p:nvSpPr>
        <p:spPr/>
        <p:txBody>
          <a:bodyPr/>
          <a:lstStyle/>
          <a:p>
            <a:fld id="{0372A8C0-A868-48E0-975A-4D80D3DDF995}" type="slidenum">
              <a:rPr lang="en-US" smtClean="0"/>
              <a:t>16</a:t>
            </a:fld>
            <a:endParaRPr lang="en-US" dirty="0"/>
          </a:p>
        </p:txBody>
      </p:sp>
    </p:spTree>
    <p:extLst>
      <p:ext uri="{BB962C8B-B14F-4D97-AF65-F5344CB8AC3E}">
        <p14:creationId xmlns:p14="http://schemas.microsoft.com/office/powerpoint/2010/main" val="753045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6"/>
          <p:cNvSpPr>
            <a:spLocks noGrp="1"/>
          </p:cNvSpPr>
          <p:nvPr>
            <p:ph idx="1"/>
          </p:nvPr>
        </p:nvSpPr>
        <p:spPr>
          <a:xfrm>
            <a:off x="487680" y="1874520"/>
            <a:ext cx="8540750" cy="4191000"/>
          </a:xfrm>
        </p:spPr>
        <p:txBody>
          <a:bodyPr/>
          <a:lstStyle/>
          <a:p>
            <a:pPr marL="457200" indent="-457200">
              <a:buFont typeface="Wingdings" panose="05000000000000000000" pitchFamily="2" charset="2"/>
              <a:buChar char="Ø"/>
            </a:pPr>
            <a:r>
              <a:rPr lang="en-US" sz="2400" dirty="0"/>
              <a:t>Understand the </a:t>
            </a:r>
            <a:r>
              <a:rPr lang="en-US" sz="2400" dirty="0" smtClean="0"/>
              <a:t>definition of project management</a:t>
            </a:r>
            <a:endParaRPr lang="en-US" sz="2400" dirty="0"/>
          </a:p>
          <a:p>
            <a:pPr marL="457200" indent="-457200">
              <a:buFont typeface="Wingdings" panose="05000000000000000000" pitchFamily="2" charset="2"/>
              <a:buChar char="Ø"/>
            </a:pPr>
            <a:r>
              <a:rPr lang="en-US" sz="2400" dirty="0" smtClean="0"/>
              <a:t>Discuss the benefits of project management</a:t>
            </a:r>
          </a:p>
          <a:p>
            <a:pPr marL="457200" indent="-457200">
              <a:buFont typeface="Wingdings" panose="05000000000000000000" pitchFamily="2" charset="2"/>
              <a:buChar char="Ø"/>
            </a:pPr>
            <a:r>
              <a:rPr lang="en-US" sz="2400" dirty="0" smtClean="0"/>
              <a:t>Explain responsibilities of the project manager</a:t>
            </a:r>
            <a:endParaRPr lang="en-US" sz="2400" dirty="0"/>
          </a:p>
        </p:txBody>
      </p:sp>
      <p:sp>
        <p:nvSpPr>
          <p:cNvPr id="9218" name="Title 5"/>
          <p:cNvSpPr>
            <a:spLocks noGrp="1"/>
          </p:cNvSpPr>
          <p:nvPr>
            <p:ph type="title"/>
          </p:nvPr>
        </p:nvSpPr>
        <p:spPr/>
        <p:txBody>
          <a:bodyPr/>
          <a:lstStyle/>
          <a:p>
            <a:r>
              <a:rPr lang="en-US" dirty="0" smtClean="0"/>
              <a:t>Learning Objectives</a:t>
            </a:r>
          </a:p>
        </p:txBody>
      </p:sp>
      <p:sp>
        <p:nvSpPr>
          <p:cNvPr id="2" name="Slide Number Placeholder 1"/>
          <p:cNvSpPr>
            <a:spLocks noGrp="1"/>
          </p:cNvSpPr>
          <p:nvPr>
            <p:ph type="sldNum" sz="quarter" idx="12"/>
          </p:nvPr>
        </p:nvSpPr>
        <p:spPr/>
        <p:txBody>
          <a:bodyPr/>
          <a:lstStyle/>
          <a:p>
            <a:fld id="{0372A8C0-A868-48E0-975A-4D80D3DDF995}" type="slidenum">
              <a:rPr lang="en-US" smtClean="0"/>
              <a:t>17</a:t>
            </a:fld>
            <a:endParaRPr lang="en-US" dirty="0"/>
          </a:p>
        </p:txBody>
      </p:sp>
    </p:spTree>
    <p:extLst>
      <p:ext uri="{BB962C8B-B14F-4D97-AF65-F5344CB8AC3E}">
        <p14:creationId xmlns:p14="http://schemas.microsoft.com/office/powerpoint/2010/main" val="412662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val 2"/>
          <p:cNvSpPr>
            <a:spLocks noChangeArrowheads="1"/>
          </p:cNvSpPr>
          <p:nvPr/>
        </p:nvSpPr>
        <p:spPr bwMode="auto">
          <a:xfrm>
            <a:off x="2139950" y="1835150"/>
            <a:ext cx="4864100" cy="4787900"/>
          </a:xfrm>
          <a:prstGeom prst="ellipse">
            <a:avLst/>
          </a:prstGeom>
          <a:noFill/>
          <a:ln w="28575">
            <a:solidFill>
              <a:schemeClr val="tx1"/>
            </a:solidFill>
            <a:round/>
            <a:headEnd/>
            <a:tailEnd/>
          </a:ln>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4100" name="Rectangle 4"/>
          <p:cNvSpPr>
            <a:spLocks noGrp="1" noChangeArrowheads="1"/>
          </p:cNvSpPr>
          <p:nvPr>
            <p:ph type="title"/>
          </p:nvPr>
        </p:nvSpPr>
        <p:spPr>
          <a:xfrm>
            <a:off x="790575" y="536576"/>
            <a:ext cx="8458200" cy="1143000"/>
          </a:xfrm>
        </p:spPr>
        <p:txBody>
          <a:bodyPr lIns="92075" tIns="46038" rIns="92075" bIns="46038">
            <a:normAutofit/>
          </a:bodyPr>
          <a:lstStyle/>
          <a:p>
            <a:r>
              <a:rPr lang="en-US" altLang="en-US" sz="4800" dirty="0" smtClean="0">
                <a:solidFill>
                  <a:schemeClr val="tx1"/>
                </a:solidFill>
              </a:rPr>
              <a:t>Overview of Project Management</a:t>
            </a:r>
            <a:endParaRPr lang="en-US" altLang="en-US" sz="4800" dirty="0">
              <a:solidFill>
                <a:schemeClr val="tx1"/>
              </a:solidFill>
            </a:endParaRPr>
          </a:p>
        </p:txBody>
      </p:sp>
      <p:sp>
        <p:nvSpPr>
          <p:cNvPr id="4101" name="AutoShape 5"/>
          <p:cNvSpPr>
            <a:spLocks noChangeArrowheads="1"/>
          </p:cNvSpPr>
          <p:nvPr/>
        </p:nvSpPr>
        <p:spPr bwMode="auto">
          <a:xfrm>
            <a:off x="2673350" y="2063750"/>
            <a:ext cx="3873500" cy="3263900"/>
          </a:xfrm>
          <a:prstGeom prst="triangle">
            <a:avLst>
              <a:gd name="adj" fmla="val 49995"/>
            </a:avLst>
          </a:prstGeom>
          <a:solidFill>
            <a:schemeClr val="tx2"/>
          </a:solidFill>
          <a:ln w="12700">
            <a:solidFill>
              <a:schemeClr val="tx1"/>
            </a:solidFill>
            <a:miter lim="800000"/>
            <a:headEnd/>
            <a:tailEnd/>
          </a:ln>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4102" name="Rectangle 6"/>
          <p:cNvSpPr>
            <a:spLocks noChangeArrowheads="1"/>
          </p:cNvSpPr>
          <p:nvPr/>
        </p:nvSpPr>
        <p:spPr bwMode="auto">
          <a:xfrm rot="-3660000">
            <a:off x="3028157" y="3432968"/>
            <a:ext cx="730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762000">
              <a:defRPr sz="5400">
                <a:solidFill>
                  <a:schemeClr val="bg1"/>
                </a:solidFill>
                <a:latin typeface="Times New Roman" charset="0"/>
              </a:defRPr>
            </a:lvl1pPr>
            <a:lvl2pPr marL="742950" indent="-285750" defTabSz="762000">
              <a:defRPr sz="5400">
                <a:solidFill>
                  <a:schemeClr val="bg1"/>
                </a:solidFill>
                <a:latin typeface="Times New Roman" charset="0"/>
              </a:defRPr>
            </a:lvl2pPr>
            <a:lvl3pPr marL="1143000" indent="-228600" defTabSz="762000">
              <a:defRPr sz="5400">
                <a:solidFill>
                  <a:schemeClr val="bg1"/>
                </a:solidFill>
                <a:latin typeface="Times New Roman" charset="0"/>
              </a:defRPr>
            </a:lvl3pPr>
            <a:lvl4pPr marL="1600200" indent="-228600" defTabSz="762000">
              <a:defRPr sz="5400">
                <a:solidFill>
                  <a:schemeClr val="bg1"/>
                </a:solidFill>
                <a:latin typeface="Times New Roman" charset="0"/>
              </a:defRPr>
            </a:lvl4pPr>
            <a:lvl5pPr marL="2057400" indent="-228600" defTabSz="762000">
              <a:defRPr sz="5400">
                <a:solidFill>
                  <a:schemeClr val="bg1"/>
                </a:solidFill>
                <a:latin typeface="Times New Roman" charset="0"/>
              </a:defRPr>
            </a:lvl5pPr>
            <a:lvl6pPr marL="25146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0"/>
              </a:spcBef>
              <a:buClrTx/>
              <a:buFontTx/>
              <a:buNone/>
            </a:pPr>
            <a:r>
              <a:rPr lang="en-US" altLang="en-US" sz="1800" b="1">
                <a:solidFill>
                  <a:schemeClr val="tx1"/>
                </a:solidFill>
                <a:latin typeface="Arial" charset="0"/>
              </a:rPr>
              <a:t>TIME</a:t>
            </a:r>
          </a:p>
        </p:txBody>
      </p:sp>
      <p:sp>
        <p:nvSpPr>
          <p:cNvPr id="4103" name="Rectangle 7"/>
          <p:cNvSpPr>
            <a:spLocks noChangeArrowheads="1"/>
          </p:cNvSpPr>
          <p:nvPr/>
        </p:nvSpPr>
        <p:spPr bwMode="auto">
          <a:xfrm rot="3300000">
            <a:off x="5380832" y="3399631"/>
            <a:ext cx="819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762000">
              <a:defRPr sz="5400">
                <a:solidFill>
                  <a:schemeClr val="bg1"/>
                </a:solidFill>
                <a:latin typeface="Times New Roman" charset="0"/>
              </a:defRPr>
            </a:lvl1pPr>
            <a:lvl2pPr marL="742950" indent="-285750" defTabSz="762000">
              <a:defRPr sz="5400">
                <a:solidFill>
                  <a:schemeClr val="bg1"/>
                </a:solidFill>
                <a:latin typeface="Times New Roman" charset="0"/>
              </a:defRPr>
            </a:lvl2pPr>
            <a:lvl3pPr marL="1143000" indent="-228600" defTabSz="762000">
              <a:defRPr sz="5400">
                <a:solidFill>
                  <a:schemeClr val="bg1"/>
                </a:solidFill>
                <a:latin typeface="Times New Roman" charset="0"/>
              </a:defRPr>
            </a:lvl3pPr>
            <a:lvl4pPr marL="1600200" indent="-228600" defTabSz="762000">
              <a:defRPr sz="5400">
                <a:solidFill>
                  <a:schemeClr val="bg1"/>
                </a:solidFill>
                <a:latin typeface="Times New Roman" charset="0"/>
              </a:defRPr>
            </a:lvl4pPr>
            <a:lvl5pPr marL="2057400" indent="-228600" defTabSz="762000">
              <a:defRPr sz="5400">
                <a:solidFill>
                  <a:schemeClr val="bg1"/>
                </a:solidFill>
                <a:latin typeface="Times New Roman" charset="0"/>
              </a:defRPr>
            </a:lvl5pPr>
            <a:lvl6pPr marL="25146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0"/>
              </a:spcBef>
              <a:buClrTx/>
              <a:buFontTx/>
              <a:buNone/>
            </a:pPr>
            <a:r>
              <a:rPr lang="en-US" altLang="en-US" sz="1800" b="1">
                <a:solidFill>
                  <a:schemeClr val="tx1"/>
                </a:solidFill>
                <a:latin typeface="Arial" charset="0"/>
              </a:rPr>
              <a:t>COST</a:t>
            </a:r>
          </a:p>
        </p:txBody>
      </p:sp>
      <p:sp>
        <p:nvSpPr>
          <p:cNvPr id="4104" name="Rectangle 8"/>
          <p:cNvSpPr>
            <a:spLocks noChangeArrowheads="1"/>
          </p:cNvSpPr>
          <p:nvPr/>
        </p:nvSpPr>
        <p:spPr bwMode="auto">
          <a:xfrm>
            <a:off x="2782888" y="5538788"/>
            <a:ext cx="3651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762000">
              <a:defRPr sz="5400">
                <a:solidFill>
                  <a:schemeClr val="bg1"/>
                </a:solidFill>
                <a:latin typeface="Times New Roman" charset="0"/>
              </a:defRPr>
            </a:lvl1pPr>
            <a:lvl2pPr marL="742950" indent="-285750" defTabSz="762000">
              <a:defRPr sz="5400">
                <a:solidFill>
                  <a:schemeClr val="bg1"/>
                </a:solidFill>
                <a:latin typeface="Times New Roman" charset="0"/>
              </a:defRPr>
            </a:lvl2pPr>
            <a:lvl3pPr marL="1143000" indent="-228600" defTabSz="762000">
              <a:defRPr sz="5400">
                <a:solidFill>
                  <a:schemeClr val="bg1"/>
                </a:solidFill>
                <a:latin typeface="Times New Roman" charset="0"/>
              </a:defRPr>
            </a:lvl3pPr>
            <a:lvl4pPr marL="1600200" indent="-228600" defTabSz="762000">
              <a:defRPr sz="5400">
                <a:solidFill>
                  <a:schemeClr val="bg1"/>
                </a:solidFill>
                <a:latin typeface="Times New Roman" charset="0"/>
              </a:defRPr>
            </a:lvl4pPr>
            <a:lvl5pPr marL="2057400" indent="-228600" defTabSz="762000">
              <a:defRPr sz="5400">
                <a:solidFill>
                  <a:schemeClr val="bg1"/>
                </a:solidFill>
                <a:latin typeface="Times New Roman" charset="0"/>
              </a:defRPr>
            </a:lvl5pPr>
            <a:lvl6pPr marL="25146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defTabSz="7620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0"/>
              </a:spcBef>
              <a:buClrTx/>
              <a:buFontTx/>
              <a:buNone/>
            </a:pPr>
            <a:r>
              <a:rPr lang="en-US" altLang="en-US" sz="1800" b="1" dirty="0">
                <a:solidFill>
                  <a:schemeClr val="tx1"/>
                </a:solidFill>
                <a:latin typeface="Arial" charset="0"/>
              </a:rPr>
              <a:t>PERFORMANCE/TECHNOLOGY</a:t>
            </a:r>
          </a:p>
        </p:txBody>
      </p:sp>
      <p:sp>
        <p:nvSpPr>
          <p:cNvPr id="4105" name="Rectangle 9"/>
          <p:cNvSpPr>
            <a:spLocks noChangeArrowheads="1"/>
          </p:cNvSpPr>
          <p:nvPr/>
        </p:nvSpPr>
        <p:spPr bwMode="auto">
          <a:xfrm>
            <a:off x="3773488" y="4167188"/>
            <a:ext cx="1631950" cy="366712"/>
          </a:xfrm>
          <a:prstGeom prst="rect">
            <a:avLst/>
          </a:prstGeom>
          <a:solidFill>
            <a:schemeClr val="tx2"/>
          </a:solidFill>
          <a:ln>
            <a:noFill/>
          </a:ln>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0"/>
              </a:spcBef>
              <a:buClrTx/>
              <a:buFontTx/>
              <a:buNone/>
            </a:pPr>
            <a:r>
              <a:rPr lang="en-US" altLang="en-US" sz="1800" b="1">
                <a:latin typeface="Arial" charset="0"/>
              </a:rPr>
              <a:t>RESOURCES</a:t>
            </a:r>
          </a:p>
        </p:txBody>
      </p:sp>
      <p:sp>
        <p:nvSpPr>
          <p:cNvPr id="2" name="Slide Number Placeholder 1"/>
          <p:cNvSpPr>
            <a:spLocks noGrp="1"/>
          </p:cNvSpPr>
          <p:nvPr>
            <p:ph type="sldNum" sz="quarter" idx="12"/>
          </p:nvPr>
        </p:nvSpPr>
        <p:spPr/>
        <p:txBody>
          <a:bodyPr/>
          <a:lstStyle/>
          <a:p>
            <a:fld id="{0372A8C0-A868-48E0-975A-4D80D3DDF995}" type="slidenum">
              <a:rPr lang="en-US" smtClean="0"/>
              <a:t>18</a:t>
            </a:fld>
            <a:endParaRPr lang="en-US" dirty="0"/>
          </a:p>
        </p:txBody>
      </p:sp>
    </p:spTree>
    <p:extLst>
      <p:ext uri="{BB962C8B-B14F-4D97-AF65-F5344CB8AC3E}">
        <p14:creationId xmlns:p14="http://schemas.microsoft.com/office/powerpoint/2010/main" val="1812910441"/>
      </p:ext>
    </p:extLst>
  </p:cSld>
  <p:clrMapOvr>
    <a:masterClrMapping/>
  </p:clrMapOvr>
  <p:transition spd="slow">
    <p:pull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en-US" altLang="en-US" dirty="0">
                <a:solidFill>
                  <a:schemeClr val="tx1"/>
                </a:solidFill>
              </a:rPr>
              <a:t>Project Characteristics</a:t>
            </a:r>
          </a:p>
        </p:txBody>
      </p:sp>
      <p:sp>
        <p:nvSpPr>
          <p:cNvPr id="5123" name="Rectangle 3"/>
          <p:cNvSpPr>
            <a:spLocks noGrp="1" noChangeArrowheads="1"/>
          </p:cNvSpPr>
          <p:nvPr>
            <p:ph type="body" idx="1"/>
          </p:nvPr>
        </p:nvSpPr>
        <p:spPr>
          <a:xfrm>
            <a:off x="952500" y="1843088"/>
            <a:ext cx="7696200" cy="5029200"/>
          </a:xfrm>
        </p:spPr>
        <p:txBody>
          <a:bodyPr/>
          <a:lstStyle/>
          <a:p>
            <a:pPr marL="352425" indent="-352425">
              <a:lnSpc>
                <a:spcPct val="90000"/>
              </a:lnSpc>
              <a:buFont typeface="Wingdings" charset="2"/>
              <a:buChar char="Ø"/>
            </a:pPr>
            <a:r>
              <a:rPr lang="en-US" altLang="en-US" dirty="0">
                <a:solidFill>
                  <a:schemeClr val="tx1"/>
                </a:solidFill>
              </a:rPr>
              <a:t>Have a specific objective (which may be unique or one-of-a-kind) to be completed within certain specifications</a:t>
            </a:r>
          </a:p>
          <a:p>
            <a:pPr marL="352425" indent="-352425">
              <a:lnSpc>
                <a:spcPct val="90000"/>
              </a:lnSpc>
              <a:buFont typeface="Wingdings" charset="2"/>
              <a:buChar char="Ø"/>
            </a:pPr>
            <a:r>
              <a:rPr lang="en-US" altLang="en-US" dirty="0">
                <a:solidFill>
                  <a:schemeClr val="tx1"/>
                </a:solidFill>
              </a:rPr>
              <a:t>Have defined start and end dates</a:t>
            </a:r>
          </a:p>
          <a:p>
            <a:pPr marL="352425" indent="-352425">
              <a:lnSpc>
                <a:spcPct val="90000"/>
              </a:lnSpc>
              <a:buFont typeface="Wingdings" charset="2"/>
              <a:buChar char="Ø"/>
            </a:pPr>
            <a:r>
              <a:rPr lang="en-US" altLang="en-US" dirty="0">
                <a:solidFill>
                  <a:schemeClr val="tx1"/>
                </a:solidFill>
              </a:rPr>
              <a:t>Have funding limits (if applicable)</a:t>
            </a:r>
          </a:p>
          <a:p>
            <a:pPr marL="352425" indent="-352425">
              <a:lnSpc>
                <a:spcPct val="90000"/>
              </a:lnSpc>
              <a:buFont typeface="Wingdings" charset="2"/>
              <a:buChar char="Ø"/>
            </a:pPr>
            <a:r>
              <a:rPr lang="en-US" altLang="en-US" dirty="0">
                <a:solidFill>
                  <a:schemeClr val="tx1"/>
                </a:solidFill>
              </a:rPr>
              <a:t>Consume human and nonhuman resources (i.e., money, people, equipment</a:t>
            </a:r>
            <a:r>
              <a:rPr lang="en-US" altLang="en-US" dirty="0" smtClean="0">
                <a:solidFill>
                  <a:schemeClr val="tx1"/>
                </a:solidFill>
              </a:rPr>
              <a:t>)</a:t>
            </a:r>
            <a:endParaRPr lang="en-US" altLang="en-US" dirty="0">
              <a:solidFill>
                <a:schemeClr val="tx1"/>
              </a:solidFill>
            </a:endParaRPr>
          </a:p>
          <a:p>
            <a:pPr marL="352425" indent="-352425">
              <a:lnSpc>
                <a:spcPct val="90000"/>
              </a:lnSpc>
              <a:buFont typeface="Wingdings" charset="2"/>
              <a:buChar char="Ø"/>
            </a:pPr>
            <a:r>
              <a:rPr lang="en-US" altLang="en-US" dirty="0">
                <a:solidFill>
                  <a:schemeClr val="tx1"/>
                </a:solidFill>
              </a:rPr>
              <a:t>Be multifunctional (cut across several functional lines)</a:t>
            </a:r>
          </a:p>
        </p:txBody>
      </p:sp>
      <p:graphicFrame>
        <p:nvGraphicFramePr>
          <p:cNvPr id="5124" name="Object 5"/>
          <p:cNvGraphicFramePr>
            <a:graphicFrameLocks/>
          </p:cNvGraphicFramePr>
          <p:nvPr>
            <p:extLst>
              <p:ext uri="{D42A27DB-BD31-4B8C-83A1-F6EECF244321}">
                <p14:modId xmlns:p14="http://schemas.microsoft.com/office/powerpoint/2010/main" val="1794388443"/>
              </p:ext>
            </p:extLst>
          </p:nvPr>
        </p:nvGraphicFramePr>
        <p:xfrm>
          <a:off x="5334000" y="5419737"/>
          <a:ext cx="990600" cy="762000"/>
        </p:xfrm>
        <a:graphic>
          <a:graphicData uri="http://schemas.openxmlformats.org/presentationml/2006/ole">
            <mc:AlternateContent xmlns:mc="http://schemas.openxmlformats.org/markup-compatibility/2006">
              <mc:Choice xmlns:v="urn:schemas-microsoft-com:vml" Requires="v">
                <p:oleObj spid="_x0000_s6239" name="ClipArt" r:id="rId3" imgW="4006850" imgH="3192463" progId="MS_ClipArt_Gallery.2">
                  <p:embed/>
                </p:oleObj>
              </mc:Choice>
              <mc:Fallback>
                <p:oleObj name="ClipArt" r:id="rId3" imgW="4006850" imgH="3192463" progId="MS_ClipArt_Gallery.2">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5419737"/>
                        <a:ext cx="990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5" name="Object 6"/>
          <p:cNvGraphicFramePr>
            <a:graphicFrameLocks/>
          </p:cNvGraphicFramePr>
          <p:nvPr>
            <p:extLst>
              <p:ext uri="{D42A27DB-BD31-4B8C-83A1-F6EECF244321}">
                <p14:modId xmlns:p14="http://schemas.microsoft.com/office/powerpoint/2010/main" val="379209756"/>
              </p:ext>
            </p:extLst>
          </p:nvPr>
        </p:nvGraphicFramePr>
        <p:xfrm>
          <a:off x="4343400" y="5476887"/>
          <a:ext cx="914400" cy="685800"/>
        </p:xfrm>
        <a:graphic>
          <a:graphicData uri="http://schemas.openxmlformats.org/presentationml/2006/ole">
            <mc:AlternateContent xmlns:mc="http://schemas.openxmlformats.org/markup-compatibility/2006">
              <mc:Choice xmlns:v="urn:schemas-microsoft-com:vml" Requires="v">
                <p:oleObj spid="_x0000_s6240" name="ClipArt" r:id="rId5" imgW="6057900" imgH="5059363" progId="MS_ClipArt_Gallery.2">
                  <p:embed/>
                </p:oleObj>
              </mc:Choice>
              <mc:Fallback>
                <p:oleObj name="ClipArt" r:id="rId5" imgW="6057900" imgH="5059363" progId="MS_ClipArt_Gallery.2">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43400" y="5476887"/>
                        <a:ext cx="914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5126" name="Object 7"/>
          <p:cNvGraphicFramePr>
            <a:graphicFrameLocks/>
          </p:cNvGraphicFramePr>
          <p:nvPr>
            <p:extLst>
              <p:ext uri="{D42A27DB-BD31-4B8C-83A1-F6EECF244321}">
                <p14:modId xmlns:p14="http://schemas.microsoft.com/office/powerpoint/2010/main" val="1133881662"/>
              </p:ext>
            </p:extLst>
          </p:nvPr>
        </p:nvGraphicFramePr>
        <p:xfrm>
          <a:off x="3276600" y="5648337"/>
          <a:ext cx="914400" cy="533400"/>
        </p:xfrm>
        <a:graphic>
          <a:graphicData uri="http://schemas.openxmlformats.org/presentationml/2006/ole">
            <mc:AlternateContent xmlns:mc="http://schemas.openxmlformats.org/markup-compatibility/2006">
              <mc:Choice xmlns:v="urn:schemas-microsoft-com:vml" Requires="v">
                <p:oleObj spid="_x0000_s6241" name="ClipArt" r:id="rId7" imgW="5189538" imgH="2233613" progId="MS_ClipArt_Gallery.2">
                  <p:embed/>
                </p:oleObj>
              </mc:Choice>
              <mc:Fallback>
                <p:oleObj name="ClipArt" r:id="rId7" imgW="5189538" imgH="2233613" progId="MS_ClipArt_Gallery.2">
                  <p:embed/>
                  <p:pic>
                    <p:nvPicPr>
                      <p:cNvPr id="0" name=""/>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5648337"/>
                        <a:ext cx="914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0372A8C0-A868-48E0-975A-4D80D3DDF995}" type="slidenum">
              <a:rPr lang="en-US" smtClean="0"/>
              <a:t>19</a:t>
            </a:fld>
            <a:endParaRPr lang="en-US" dirty="0"/>
          </a:p>
        </p:txBody>
      </p:sp>
    </p:spTree>
    <p:extLst>
      <p:ext uri="{BB962C8B-B14F-4D97-AF65-F5344CB8AC3E}">
        <p14:creationId xmlns:p14="http://schemas.microsoft.com/office/powerpoint/2010/main" val="10969176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Slide Number Placeholder 3"/>
          <p:cNvSpPr>
            <a:spLocks noGrp="1"/>
          </p:cNvSpPr>
          <p:nvPr>
            <p:ph type="sldNum" sz="quarter" idx="12"/>
          </p:nvPr>
        </p:nvSpPr>
        <p:spPr/>
        <p:txBody>
          <a:bodyPr/>
          <a:lstStyle/>
          <a:p>
            <a:fld id="{0372A8C0-A868-48E0-975A-4D80D3DDF995}" type="slidenum">
              <a:rPr lang="en-US" smtClean="0"/>
              <a:t>2</a:t>
            </a:fld>
            <a:endParaRPr lang="en-US" dirty="0"/>
          </a:p>
        </p:txBody>
      </p:sp>
      <p:sp>
        <p:nvSpPr>
          <p:cNvPr id="5" name="Content Placeholder 2"/>
          <p:cNvSpPr txBox="1">
            <a:spLocks/>
          </p:cNvSpPr>
          <p:nvPr/>
        </p:nvSpPr>
        <p:spPr>
          <a:xfrm>
            <a:off x="822959" y="1845734"/>
            <a:ext cx="754380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07988" indent="-407988">
              <a:buFont typeface="Wingdings" panose="05000000000000000000" pitchFamily="2" charset="2"/>
              <a:buChar char="Ø"/>
            </a:pPr>
            <a:r>
              <a:rPr lang="en-US" sz="2400" dirty="0" smtClean="0"/>
              <a:t>Introduction</a:t>
            </a:r>
          </a:p>
          <a:p>
            <a:pPr marL="407988" indent="-407988">
              <a:buFont typeface="Wingdings" panose="05000000000000000000" pitchFamily="2" charset="2"/>
              <a:buChar char="Ø"/>
            </a:pPr>
            <a:r>
              <a:rPr lang="en-US" sz="2400" dirty="0" smtClean="0"/>
              <a:t>Syllabus</a:t>
            </a:r>
          </a:p>
          <a:p>
            <a:pPr marL="407988" indent="-407988">
              <a:buFont typeface="Wingdings" panose="05000000000000000000" pitchFamily="2" charset="2"/>
              <a:buChar char="Ø"/>
            </a:pPr>
            <a:r>
              <a:rPr lang="en-US" sz="2400" dirty="0" smtClean="0"/>
              <a:t>Chapter 1 – Overview</a:t>
            </a:r>
          </a:p>
          <a:p>
            <a:pPr marL="407988" indent="-407988">
              <a:buFont typeface="Wingdings" panose="05000000000000000000" pitchFamily="2" charset="2"/>
              <a:buChar char="Ø"/>
            </a:pPr>
            <a:r>
              <a:rPr lang="en-US" sz="2400" dirty="0" smtClean="0"/>
              <a:t>Chapter 2 – Project </a:t>
            </a:r>
            <a:r>
              <a:rPr lang="en-US" sz="2400" dirty="0" err="1" smtClean="0"/>
              <a:t>Mgmt</a:t>
            </a:r>
            <a:r>
              <a:rPr lang="en-US" sz="2400" dirty="0" smtClean="0"/>
              <a:t> Growth:  Concepts and Definitions</a:t>
            </a:r>
          </a:p>
          <a:p>
            <a:pPr marL="407988" indent="-407988">
              <a:buFont typeface="Wingdings" panose="05000000000000000000" pitchFamily="2" charset="2"/>
              <a:buChar char="Ø"/>
            </a:pPr>
            <a:r>
              <a:rPr lang="en-US" sz="2400" dirty="0" smtClean="0"/>
              <a:t>Next Week </a:t>
            </a:r>
          </a:p>
        </p:txBody>
      </p:sp>
    </p:spTree>
    <p:extLst>
      <p:ext uri="{BB962C8B-B14F-4D97-AF65-F5344CB8AC3E}">
        <p14:creationId xmlns:p14="http://schemas.microsoft.com/office/powerpoint/2010/main" val="3657674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altLang="en-US">
                <a:solidFill>
                  <a:schemeClr val="tx1"/>
                </a:solidFill>
              </a:rPr>
              <a:t>Project Management</a:t>
            </a:r>
          </a:p>
        </p:txBody>
      </p:sp>
      <p:sp>
        <p:nvSpPr>
          <p:cNvPr id="6147" name="Rectangle 3"/>
          <p:cNvSpPr>
            <a:spLocks noGrp="1" noChangeArrowheads="1"/>
          </p:cNvSpPr>
          <p:nvPr>
            <p:ph type="body" idx="1"/>
          </p:nvPr>
        </p:nvSpPr>
        <p:spPr>
          <a:xfrm>
            <a:off x="914400" y="1981200"/>
            <a:ext cx="7696200" cy="4114800"/>
          </a:xfrm>
        </p:spPr>
        <p:txBody>
          <a:bodyPr>
            <a:normAutofit/>
          </a:bodyPr>
          <a:lstStyle/>
          <a:p>
            <a:pPr>
              <a:lnSpc>
                <a:spcPct val="90000"/>
              </a:lnSpc>
            </a:pPr>
            <a:r>
              <a:rPr lang="en-US" altLang="en-US" sz="2800">
                <a:solidFill>
                  <a:schemeClr val="tx1"/>
                </a:solidFill>
              </a:rPr>
              <a:t>Project Planning</a:t>
            </a:r>
          </a:p>
          <a:p>
            <a:pPr lvl="1">
              <a:lnSpc>
                <a:spcPct val="90000"/>
              </a:lnSpc>
            </a:pPr>
            <a:r>
              <a:rPr lang="en-US" altLang="en-US" sz="2400" dirty="0">
                <a:solidFill>
                  <a:schemeClr val="tx1"/>
                </a:solidFill>
              </a:rPr>
              <a:t>Definition of work requirements</a:t>
            </a:r>
          </a:p>
          <a:p>
            <a:pPr lvl="1">
              <a:lnSpc>
                <a:spcPct val="90000"/>
              </a:lnSpc>
            </a:pPr>
            <a:r>
              <a:rPr lang="en-US" altLang="en-US" sz="2400" dirty="0">
                <a:solidFill>
                  <a:schemeClr val="tx1"/>
                </a:solidFill>
              </a:rPr>
              <a:t>Definition of quantity and quality of work</a:t>
            </a:r>
          </a:p>
          <a:p>
            <a:pPr lvl="1">
              <a:lnSpc>
                <a:spcPct val="90000"/>
              </a:lnSpc>
            </a:pPr>
            <a:r>
              <a:rPr lang="en-US" altLang="en-US" sz="2400" dirty="0">
                <a:solidFill>
                  <a:schemeClr val="tx1"/>
                </a:solidFill>
              </a:rPr>
              <a:t>Definition of resources needed</a:t>
            </a:r>
          </a:p>
          <a:p>
            <a:pPr>
              <a:lnSpc>
                <a:spcPct val="90000"/>
              </a:lnSpc>
            </a:pPr>
            <a:r>
              <a:rPr lang="en-US" altLang="en-US" sz="2800" dirty="0">
                <a:solidFill>
                  <a:schemeClr val="tx1"/>
                </a:solidFill>
              </a:rPr>
              <a:t>Project monitoring</a:t>
            </a:r>
          </a:p>
          <a:p>
            <a:pPr lvl="1">
              <a:lnSpc>
                <a:spcPct val="90000"/>
              </a:lnSpc>
              <a:buFontTx/>
              <a:buChar char="–"/>
            </a:pPr>
            <a:r>
              <a:rPr lang="en-US" altLang="en-US" sz="2400" dirty="0">
                <a:solidFill>
                  <a:schemeClr val="tx1"/>
                </a:solidFill>
              </a:rPr>
              <a:t>Tracking progress</a:t>
            </a:r>
          </a:p>
          <a:p>
            <a:pPr lvl="1">
              <a:lnSpc>
                <a:spcPct val="90000"/>
              </a:lnSpc>
              <a:buFontTx/>
              <a:buChar char="–"/>
            </a:pPr>
            <a:r>
              <a:rPr lang="en-US" altLang="en-US" sz="2400" dirty="0">
                <a:solidFill>
                  <a:schemeClr val="tx1"/>
                </a:solidFill>
              </a:rPr>
              <a:t>Comparing actual outcome to predicted outcome</a:t>
            </a:r>
          </a:p>
          <a:p>
            <a:pPr lvl="1">
              <a:lnSpc>
                <a:spcPct val="90000"/>
              </a:lnSpc>
              <a:buFontTx/>
              <a:buChar char="–"/>
            </a:pPr>
            <a:r>
              <a:rPr lang="en-US" altLang="en-US" sz="2400" dirty="0">
                <a:solidFill>
                  <a:schemeClr val="tx1"/>
                </a:solidFill>
              </a:rPr>
              <a:t>Analyzing impact</a:t>
            </a:r>
          </a:p>
          <a:p>
            <a:pPr lvl="1">
              <a:lnSpc>
                <a:spcPct val="90000"/>
              </a:lnSpc>
              <a:buFontTx/>
              <a:buChar char="–"/>
            </a:pPr>
            <a:r>
              <a:rPr lang="en-US" altLang="en-US" sz="2400" dirty="0">
                <a:solidFill>
                  <a:schemeClr val="tx1"/>
                </a:solidFill>
              </a:rPr>
              <a:t>Making adjustments</a:t>
            </a:r>
          </a:p>
        </p:txBody>
      </p:sp>
      <p:sp>
        <p:nvSpPr>
          <p:cNvPr id="2" name="Slide Number Placeholder 1"/>
          <p:cNvSpPr>
            <a:spLocks noGrp="1"/>
          </p:cNvSpPr>
          <p:nvPr>
            <p:ph type="sldNum" sz="quarter" idx="12"/>
          </p:nvPr>
        </p:nvSpPr>
        <p:spPr/>
        <p:txBody>
          <a:bodyPr/>
          <a:lstStyle/>
          <a:p>
            <a:fld id="{0372A8C0-A868-48E0-975A-4D80D3DDF995}" type="slidenum">
              <a:rPr lang="en-US" smtClean="0"/>
              <a:t>20</a:t>
            </a:fld>
            <a:endParaRPr lang="en-US" dirty="0"/>
          </a:p>
        </p:txBody>
      </p:sp>
    </p:spTree>
    <p:extLst>
      <p:ext uri="{BB962C8B-B14F-4D97-AF65-F5344CB8AC3E}">
        <p14:creationId xmlns:p14="http://schemas.microsoft.com/office/powerpoint/2010/main" val="1895250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361950" y="2438400"/>
            <a:ext cx="8820150" cy="2095500"/>
          </a:xfrm>
        </p:spPr>
        <p:txBody>
          <a:bodyPr lIns="92075" tIns="46038" rIns="92075" bIns="46038"/>
          <a:lstStyle/>
          <a:p>
            <a:pPr>
              <a:buFont typeface="Wingdings" charset="2"/>
              <a:buNone/>
            </a:pPr>
            <a:endParaRPr lang="en-US" altLang="en-US">
              <a:solidFill>
                <a:schemeClr val="tx1"/>
              </a:solidFill>
            </a:endParaRPr>
          </a:p>
          <a:p>
            <a:pPr>
              <a:buFont typeface="Wingdings" charset="2"/>
              <a:buNone/>
            </a:pPr>
            <a:endParaRPr lang="en-US" altLang="en-US" dirty="0">
              <a:solidFill>
                <a:schemeClr val="tx1"/>
              </a:solidFill>
            </a:endParaRPr>
          </a:p>
          <a:p>
            <a:pPr>
              <a:buFont typeface="Wingdings" charset="2"/>
              <a:buNone/>
            </a:pPr>
            <a:r>
              <a:rPr lang="en-US" altLang="en-US" sz="3600" b="1" dirty="0">
                <a:solidFill>
                  <a:schemeClr val="tx1"/>
                </a:solidFill>
                <a:latin typeface="Arial" charset="0"/>
              </a:rPr>
              <a:t>WHY USE PROJECT MANAGEMENT ?</a:t>
            </a:r>
          </a:p>
        </p:txBody>
      </p:sp>
      <p:graphicFrame>
        <p:nvGraphicFramePr>
          <p:cNvPr id="9219" name="Object 3"/>
          <p:cNvGraphicFramePr>
            <a:graphicFrameLocks/>
          </p:cNvGraphicFramePr>
          <p:nvPr/>
        </p:nvGraphicFramePr>
        <p:xfrm>
          <a:off x="3581400" y="914400"/>
          <a:ext cx="1676400" cy="2438400"/>
        </p:xfrm>
        <a:graphic>
          <a:graphicData uri="http://schemas.openxmlformats.org/presentationml/2006/ole">
            <mc:AlternateContent xmlns:mc="http://schemas.openxmlformats.org/markup-compatibility/2006">
              <mc:Choice xmlns:v="urn:schemas-microsoft-com:vml" Requires="v">
                <p:oleObj spid="_x0000_s12320" name="ClipArt" r:id="rId4" imgW="2033588" imgH="3390900" progId="MS_ClipArt_Gallery.2">
                  <p:embed/>
                </p:oleObj>
              </mc:Choice>
              <mc:Fallback>
                <p:oleObj name="ClipArt" r:id="rId4" imgW="2033588" imgH="3390900"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914400"/>
                        <a:ext cx="16764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2" name="Slide Number Placeholder 1"/>
          <p:cNvSpPr>
            <a:spLocks noGrp="1"/>
          </p:cNvSpPr>
          <p:nvPr>
            <p:ph type="sldNum" sz="quarter" idx="12"/>
          </p:nvPr>
        </p:nvSpPr>
        <p:spPr/>
        <p:txBody>
          <a:bodyPr/>
          <a:lstStyle/>
          <a:p>
            <a:fld id="{0372A8C0-A868-48E0-975A-4D80D3DDF995}" type="slidenum">
              <a:rPr lang="en-US" smtClean="0"/>
              <a:t>21</a:t>
            </a:fld>
            <a:endParaRPr lang="en-US" dirty="0"/>
          </a:p>
        </p:txBody>
      </p:sp>
    </p:spTree>
    <p:extLst>
      <p:ext uri="{BB962C8B-B14F-4D97-AF65-F5344CB8AC3E}">
        <p14:creationId xmlns:p14="http://schemas.microsoft.com/office/powerpoint/2010/main" val="509134547"/>
      </p:ext>
    </p:extLst>
  </p:cSld>
  <p:clrMapOvr>
    <a:masterClrMapping/>
  </p:clrMapOvr>
  <p:transition spd="slow">
    <p:pull dir="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227013" y="1843088"/>
            <a:ext cx="9144000" cy="5261600"/>
          </a:xfrm>
        </p:spPr>
        <p:txBody>
          <a:bodyPr lIns="92075" tIns="46038" rIns="92075" bIns="46038"/>
          <a:lstStyle/>
          <a:p>
            <a:pPr algn="ctr">
              <a:buFont typeface="Wingdings" charset="2"/>
              <a:buNone/>
            </a:pPr>
            <a:r>
              <a:rPr lang="en-US" altLang="en-US" sz="2400" b="1" dirty="0">
                <a:solidFill>
                  <a:schemeClr val="tx1"/>
                </a:solidFill>
              </a:rPr>
              <a:t>MATURITY IN PROJECT MANAGEMENT IS LIKE A THREE - LEGGED STOOL. </a:t>
            </a:r>
          </a:p>
          <a:p>
            <a:pPr>
              <a:buFont typeface="Wingdings" charset="2"/>
              <a:buNone/>
            </a:pPr>
            <a:endParaRPr lang="en-US" altLang="en-US" sz="3600" b="1" dirty="0">
              <a:solidFill>
                <a:schemeClr val="tx1"/>
              </a:solidFill>
            </a:endParaRPr>
          </a:p>
          <a:p>
            <a:pPr>
              <a:buFont typeface="Wingdings" charset="2"/>
              <a:buNone/>
            </a:pPr>
            <a:r>
              <a:rPr lang="en-US" altLang="en-US" b="1" dirty="0">
                <a:solidFill>
                  <a:schemeClr val="tx1"/>
                </a:solidFill>
              </a:rPr>
              <a:t>THE LEGS REPRESENT THE</a:t>
            </a:r>
            <a:r>
              <a:rPr lang="en-US" altLang="en-US" b="1" dirty="0" smtClean="0">
                <a:solidFill>
                  <a:schemeClr val="tx1"/>
                </a:solidFill>
              </a:rPr>
              <a:t>:</a:t>
            </a:r>
            <a:endParaRPr lang="en-US" altLang="en-US" b="1" dirty="0">
              <a:solidFill>
                <a:schemeClr val="tx1"/>
              </a:solidFill>
            </a:endParaRPr>
          </a:p>
          <a:p>
            <a:r>
              <a:rPr lang="en-US" altLang="en-US" b="1" dirty="0">
                <a:solidFill>
                  <a:schemeClr val="tx1"/>
                </a:solidFill>
              </a:rPr>
              <a:t>Project Manager</a:t>
            </a:r>
          </a:p>
          <a:p>
            <a:r>
              <a:rPr lang="en-US" altLang="en-US" b="1" dirty="0">
                <a:solidFill>
                  <a:schemeClr val="tx1"/>
                </a:solidFill>
              </a:rPr>
              <a:t>Line Manager(s)</a:t>
            </a:r>
          </a:p>
          <a:p>
            <a:r>
              <a:rPr lang="en-US" altLang="en-US" b="1" dirty="0">
                <a:solidFill>
                  <a:schemeClr val="tx1"/>
                </a:solidFill>
              </a:rPr>
              <a:t>Executive Management (i.e... Project Sponsor)</a:t>
            </a:r>
          </a:p>
          <a:p>
            <a:pPr>
              <a:buFont typeface="Wingdings" charset="2"/>
              <a:buNone/>
            </a:pPr>
            <a:endParaRPr lang="en-US" altLang="en-US" b="1" dirty="0">
              <a:solidFill>
                <a:srgbClr val="FFFF00"/>
              </a:solidFill>
            </a:endParaRPr>
          </a:p>
          <a:p>
            <a:pPr algn="ctr">
              <a:buFont typeface="Wingdings" charset="2"/>
              <a:buNone/>
            </a:pPr>
            <a:r>
              <a:rPr lang="en-US" altLang="en-US" sz="3200" b="1" i="1" dirty="0">
                <a:solidFill>
                  <a:schemeClr val="accent1"/>
                </a:solidFill>
              </a:rPr>
              <a:t>Maturity cannot exist without stability</a:t>
            </a:r>
          </a:p>
          <a:p>
            <a:pPr algn="ctr">
              <a:buFont typeface="Wingdings" charset="2"/>
              <a:buNone/>
            </a:pPr>
            <a:endParaRPr lang="en-US" altLang="en-US" sz="3200" b="1" i="1" dirty="0">
              <a:solidFill>
                <a:schemeClr val="accent1"/>
              </a:solidFill>
            </a:endParaRPr>
          </a:p>
        </p:txBody>
      </p:sp>
      <p:graphicFrame>
        <p:nvGraphicFramePr>
          <p:cNvPr id="11266" name="Object 2"/>
          <p:cNvGraphicFramePr>
            <a:graphicFrameLocks/>
          </p:cNvGraphicFramePr>
          <p:nvPr>
            <p:extLst>
              <p:ext uri="{D42A27DB-BD31-4B8C-83A1-F6EECF244321}">
                <p14:modId xmlns:p14="http://schemas.microsoft.com/office/powerpoint/2010/main" val="1981783690"/>
              </p:ext>
            </p:extLst>
          </p:nvPr>
        </p:nvGraphicFramePr>
        <p:xfrm>
          <a:off x="6134100" y="2419350"/>
          <a:ext cx="2667000" cy="2667000"/>
        </p:xfrm>
        <a:graphic>
          <a:graphicData uri="http://schemas.openxmlformats.org/presentationml/2006/ole">
            <mc:AlternateContent xmlns:mc="http://schemas.openxmlformats.org/markup-compatibility/2006">
              <mc:Choice xmlns:v="urn:schemas-microsoft-com:vml" Requires="v">
                <p:oleObj spid="_x0000_s16416" name="ClipArt" r:id="rId4" imgW="3228992" imgH="3381338" progId="MS_ClipArt_Gallery.2">
                  <p:embed/>
                </p:oleObj>
              </mc:Choice>
              <mc:Fallback>
                <p:oleObj name="ClipArt" r:id="rId4" imgW="3228992" imgH="3381338"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2419350"/>
                        <a:ext cx="26670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 name="Rectangle 1061"/>
          <p:cNvSpPr>
            <a:spLocks noGrp="1" noChangeArrowheads="1"/>
          </p:cNvSpPr>
          <p:nvPr>
            <p:ph type="title"/>
          </p:nvPr>
        </p:nvSpPr>
        <p:spPr>
          <a:xfrm>
            <a:off x="950913" y="603875"/>
            <a:ext cx="7696200" cy="1104900"/>
          </a:xfrm>
        </p:spPr>
        <p:txBody>
          <a:bodyPr>
            <a:normAutofit fontScale="90000"/>
          </a:bodyPr>
          <a:lstStyle/>
          <a:p>
            <a:r>
              <a:rPr lang="en-US" altLang="en-US" dirty="0" smtClean="0">
                <a:solidFill>
                  <a:schemeClr val="tx1"/>
                </a:solidFill>
              </a:rPr>
              <a:t>Maturity in Project Management</a:t>
            </a:r>
            <a:endParaRPr lang="en-US" altLang="en-US" dirty="0">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22</a:t>
            </a:fld>
            <a:endParaRPr lang="en-US" dirty="0"/>
          </a:p>
        </p:txBody>
      </p:sp>
    </p:spTree>
    <p:extLst>
      <p:ext uri="{BB962C8B-B14F-4D97-AF65-F5344CB8AC3E}">
        <p14:creationId xmlns:p14="http://schemas.microsoft.com/office/powerpoint/2010/main" val="318548257"/>
      </p:ext>
    </p:extLst>
  </p:cSld>
  <p:clrMapOvr>
    <a:masterClrMapping/>
  </p:clrMapOvr>
  <p:transition spd="slow">
    <p:pull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42975" y="549275"/>
            <a:ext cx="7696200" cy="1104900"/>
          </a:xfrm>
        </p:spPr>
        <p:txBody>
          <a:bodyPr>
            <a:normAutofit/>
          </a:bodyPr>
          <a:lstStyle/>
          <a:p>
            <a:r>
              <a:rPr lang="en-US" altLang="en-US" dirty="0">
                <a:solidFill>
                  <a:schemeClr val="tx1"/>
                </a:solidFill>
              </a:rPr>
              <a:t>The Three-Legged Stool</a:t>
            </a:r>
          </a:p>
        </p:txBody>
      </p:sp>
      <p:pic>
        <p:nvPicPr>
          <p:cNvPr id="12291" name="Picture 3" descr="Stool 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0437" y="1992313"/>
            <a:ext cx="3716550" cy="388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 Box 4"/>
          <p:cNvSpPr txBox="1">
            <a:spLocks noChangeArrowheads="1"/>
          </p:cNvSpPr>
          <p:nvPr/>
        </p:nvSpPr>
        <p:spPr bwMode="auto">
          <a:xfrm>
            <a:off x="1774825" y="5478463"/>
            <a:ext cx="1044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50000"/>
              </a:spcBef>
              <a:buClrTx/>
              <a:buFontTx/>
              <a:buNone/>
            </a:pPr>
            <a:r>
              <a:rPr lang="en-US" altLang="en-US" sz="2000" b="1">
                <a:solidFill>
                  <a:schemeClr val="tx1"/>
                </a:solidFill>
                <a:latin typeface="Arial" charset="0"/>
              </a:rPr>
              <a:t>Project</a:t>
            </a:r>
          </a:p>
        </p:txBody>
      </p:sp>
      <p:sp>
        <p:nvSpPr>
          <p:cNvPr id="12293" name="Text Box 5"/>
          <p:cNvSpPr txBox="1">
            <a:spLocks noChangeArrowheads="1"/>
          </p:cNvSpPr>
          <p:nvPr/>
        </p:nvSpPr>
        <p:spPr bwMode="auto">
          <a:xfrm>
            <a:off x="1679575" y="5726113"/>
            <a:ext cx="1228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50000"/>
              </a:spcBef>
              <a:buClrTx/>
              <a:buFontTx/>
              <a:buNone/>
            </a:pPr>
            <a:r>
              <a:rPr lang="en-US" altLang="en-US" sz="2000" b="1" dirty="0">
                <a:solidFill>
                  <a:schemeClr val="tx1"/>
                </a:solidFill>
                <a:latin typeface="Arial" charset="0"/>
              </a:rPr>
              <a:t>Manager</a:t>
            </a:r>
          </a:p>
        </p:txBody>
      </p:sp>
      <p:sp>
        <p:nvSpPr>
          <p:cNvPr id="12294" name="Text Box 6"/>
          <p:cNvSpPr txBox="1">
            <a:spLocks noChangeArrowheads="1"/>
          </p:cNvSpPr>
          <p:nvPr/>
        </p:nvSpPr>
        <p:spPr bwMode="auto">
          <a:xfrm>
            <a:off x="4213225" y="6030913"/>
            <a:ext cx="706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50000"/>
              </a:spcBef>
              <a:buClrTx/>
              <a:buFontTx/>
              <a:buNone/>
            </a:pPr>
            <a:r>
              <a:rPr lang="en-US" altLang="en-US" sz="2000" b="1">
                <a:solidFill>
                  <a:schemeClr val="tx1"/>
                </a:solidFill>
                <a:latin typeface="Arial" charset="0"/>
              </a:rPr>
              <a:t>Line</a:t>
            </a:r>
          </a:p>
        </p:txBody>
      </p:sp>
      <p:sp>
        <p:nvSpPr>
          <p:cNvPr id="12295" name="Text Box 7"/>
          <p:cNvSpPr txBox="1">
            <a:spLocks noChangeArrowheads="1"/>
          </p:cNvSpPr>
          <p:nvPr/>
        </p:nvSpPr>
        <p:spPr bwMode="auto">
          <a:xfrm>
            <a:off x="3756025" y="6259513"/>
            <a:ext cx="173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50000"/>
              </a:spcBef>
              <a:buClrTx/>
              <a:buFontTx/>
              <a:buNone/>
            </a:pPr>
            <a:r>
              <a:rPr lang="en-US" altLang="en-US" sz="2000" b="1">
                <a:solidFill>
                  <a:schemeClr val="tx1"/>
                </a:solidFill>
                <a:latin typeface="Arial" charset="0"/>
              </a:rPr>
              <a:t>Management</a:t>
            </a:r>
          </a:p>
        </p:txBody>
      </p:sp>
      <p:sp>
        <p:nvSpPr>
          <p:cNvPr id="12296" name="Text Box 8"/>
          <p:cNvSpPr txBox="1">
            <a:spLocks noChangeArrowheads="1"/>
          </p:cNvSpPr>
          <p:nvPr/>
        </p:nvSpPr>
        <p:spPr bwMode="auto">
          <a:xfrm>
            <a:off x="5546725" y="5307013"/>
            <a:ext cx="173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50000"/>
              </a:spcBef>
              <a:buClrTx/>
              <a:buFontTx/>
              <a:buNone/>
            </a:pPr>
            <a:r>
              <a:rPr lang="en-US" altLang="en-US" sz="2000" b="1">
                <a:solidFill>
                  <a:schemeClr val="tx1"/>
                </a:solidFill>
                <a:latin typeface="Arial" charset="0"/>
              </a:rPr>
              <a:t>Management</a:t>
            </a:r>
          </a:p>
        </p:txBody>
      </p:sp>
      <p:sp>
        <p:nvSpPr>
          <p:cNvPr id="12297" name="Text Box 9"/>
          <p:cNvSpPr txBox="1">
            <a:spLocks noChangeArrowheads="1"/>
          </p:cNvSpPr>
          <p:nvPr/>
        </p:nvSpPr>
        <p:spPr bwMode="auto">
          <a:xfrm>
            <a:off x="5889625" y="5078413"/>
            <a:ext cx="974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50000"/>
              </a:spcBef>
              <a:buClrTx/>
              <a:buFontTx/>
              <a:buNone/>
            </a:pPr>
            <a:r>
              <a:rPr lang="en-US" altLang="en-US" sz="2000" b="1">
                <a:solidFill>
                  <a:schemeClr val="tx1"/>
                </a:solidFill>
                <a:latin typeface="Arial" charset="0"/>
              </a:rPr>
              <a:t>Senior</a:t>
            </a:r>
          </a:p>
        </p:txBody>
      </p:sp>
      <p:sp>
        <p:nvSpPr>
          <p:cNvPr id="12298" name="Text Box 10"/>
          <p:cNvSpPr txBox="1">
            <a:spLocks noChangeArrowheads="1"/>
          </p:cNvSpPr>
          <p:nvPr/>
        </p:nvSpPr>
        <p:spPr bwMode="auto">
          <a:xfrm>
            <a:off x="5527675" y="5573713"/>
            <a:ext cx="1804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50000"/>
              </a:spcBef>
              <a:buClrTx/>
              <a:buFontTx/>
              <a:buNone/>
            </a:pPr>
            <a:r>
              <a:rPr lang="en-US" altLang="en-US" sz="2000" b="1">
                <a:solidFill>
                  <a:schemeClr val="tx1"/>
                </a:solidFill>
                <a:latin typeface="Arial" charset="0"/>
              </a:rPr>
              <a:t>(I.e. Sponsor)</a:t>
            </a:r>
          </a:p>
        </p:txBody>
      </p:sp>
      <p:sp>
        <p:nvSpPr>
          <p:cNvPr id="2" name="Slide Number Placeholder 1"/>
          <p:cNvSpPr>
            <a:spLocks noGrp="1"/>
          </p:cNvSpPr>
          <p:nvPr>
            <p:ph type="sldNum" sz="quarter" idx="12"/>
          </p:nvPr>
        </p:nvSpPr>
        <p:spPr/>
        <p:txBody>
          <a:bodyPr/>
          <a:lstStyle/>
          <a:p>
            <a:fld id="{0372A8C0-A868-48E0-975A-4D80D3DDF995}" type="slidenum">
              <a:rPr lang="en-US" smtClean="0"/>
              <a:t>23</a:t>
            </a:fld>
            <a:endParaRPr lang="en-US" dirty="0"/>
          </a:p>
        </p:txBody>
      </p:sp>
    </p:spTree>
    <p:extLst>
      <p:ext uri="{BB962C8B-B14F-4D97-AF65-F5344CB8AC3E}">
        <p14:creationId xmlns:p14="http://schemas.microsoft.com/office/powerpoint/2010/main" val="306318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42975" y="549275"/>
            <a:ext cx="7696200" cy="1104900"/>
          </a:xfrm>
        </p:spPr>
        <p:txBody>
          <a:bodyPr>
            <a:normAutofit/>
          </a:bodyPr>
          <a:lstStyle/>
          <a:p>
            <a:r>
              <a:rPr lang="en-US" altLang="en-US" dirty="0" smtClean="0">
                <a:solidFill>
                  <a:schemeClr val="tx1"/>
                </a:solidFill>
              </a:rPr>
              <a:t>Top of The </a:t>
            </a:r>
            <a:r>
              <a:rPr lang="en-US" altLang="en-US" dirty="0">
                <a:solidFill>
                  <a:schemeClr val="tx1"/>
                </a:solidFill>
              </a:rPr>
              <a:t>Three-Legged Stool</a:t>
            </a:r>
          </a:p>
        </p:txBody>
      </p:sp>
      <p:sp>
        <p:nvSpPr>
          <p:cNvPr id="12" name="Oval 3"/>
          <p:cNvSpPr>
            <a:spLocks noChangeArrowheads="1"/>
          </p:cNvSpPr>
          <p:nvPr/>
        </p:nvSpPr>
        <p:spPr bwMode="auto">
          <a:xfrm>
            <a:off x="1793081" y="1871663"/>
            <a:ext cx="5195887" cy="4483100"/>
          </a:xfrm>
          <a:prstGeom prst="ellipse">
            <a:avLst/>
          </a:prstGeom>
          <a:solidFill>
            <a:schemeClr val="tx2"/>
          </a:solidFill>
          <a:ln w="28575">
            <a:solidFill>
              <a:schemeClr val="tx1"/>
            </a:solidFill>
            <a:round/>
            <a:headEnd/>
            <a:tailEnd/>
          </a:ln>
          <a:effectLst>
            <a:outerShdw blurRad="63500" dist="107763" dir="2700000" algn="ctr" rotWithShape="0">
              <a:schemeClr val="bg2">
                <a:alpha val="74998"/>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13" name="Line 4"/>
          <p:cNvSpPr>
            <a:spLocks noChangeShapeType="1"/>
          </p:cNvSpPr>
          <p:nvPr/>
        </p:nvSpPr>
        <p:spPr bwMode="auto">
          <a:xfrm flipV="1">
            <a:off x="2011268" y="4113213"/>
            <a:ext cx="2516758" cy="894412"/>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5"/>
          <p:cNvSpPr>
            <a:spLocks noChangeShapeType="1"/>
          </p:cNvSpPr>
          <p:nvPr/>
        </p:nvSpPr>
        <p:spPr bwMode="auto">
          <a:xfrm>
            <a:off x="4462062" y="4113213"/>
            <a:ext cx="2307451" cy="877848"/>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Rectangle 6"/>
          <p:cNvSpPr>
            <a:spLocks noChangeArrowheads="1"/>
          </p:cNvSpPr>
          <p:nvPr/>
        </p:nvSpPr>
        <p:spPr bwMode="auto">
          <a:xfrm>
            <a:off x="2043634" y="3242266"/>
            <a:ext cx="2259208"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spcBef>
                <a:spcPct val="0"/>
              </a:spcBef>
              <a:buClrTx/>
              <a:buFontTx/>
              <a:buNone/>
            </a:pPr>
            <a:r>
              <a:rPr lang="en-US" altLang="en-US" sz="1800" b="1" dirty="0">
                <a:latin typeface="Arial" charset="0"/>
              </a:rPr>
              <a:t>ORGANIZATIONAL</a:t>
            </a:r>
          </a:p>
          <a:p>
            <a:pPr algn="ctr">
              <a:spcBef>
                <a:spcPct val="0"/>
              </a:spcBef>
              <a:buClrTx/>
              <a:buFontTx/>
              <a:buNone/>
            </a:pPr>
            <a:r>
              <a:rPr lang="en-US" altLang="en-US" sz="1800" b="1" dirty="0">
                <a:latin typeface="Arial" charset="0"/>
              </a:rPr>
              <a:t>STRUCTURE</a:t>
            </a:r>
          </a:p>
        </p:txBody>
      </p:sp>
      <p:sp>
        <p:nvSpPr>
          <p:cNvPr id="16" name="Rectangle 7"/>
          <p:cNvSpPr>
            <a:spLocks noChangeArrowheads="1"/>
          </p:cNvSpPr>
          <p:nvPr/>
        </p:nvSpPr>
        <p:spPr bwMode="auto">
          <a:xfrm>
            <a:off x="4618745" y="3243193"/>
            <a:ext cx="2259208"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spcBef>
                <a:spcPct val="0"/>
              </a:spcBef>
              <a:buClrTx/>
              <a:buFontTx/>
              <a:buNone/>
            </a:pPr>
            <a:r>
              <a:rPr lang="en-US" altLang="en-US" sz="1800" b="1">
                <a:latin typeface="Arial" charset="0"/>
              </a:rPr>
              <a:t>ORGANIZATIONAL</a:t>
            </a:r>
          </a:p>
          <a:p>
            <a:pPr algn="ctr">
              <a:spcBef>
                <a:spcPct val="0"/>
              </a:spcBef>
              <a:buClrTx/>
              <a:buFontTx/>
              <a:buNone/>
            </a:pPr>
            <a:r>
              <a:rPr lang="en-US" altLang="en-US" sz="1800" b="1" dirty="0">
                <a:latin typeface="Arial" charset="0"/>
              </a:rPr>
              <a:t>BEHAVIOR</a:t>
            </a:r>
          </a:p>
        </p:txBody>
      </p:sp>
      <p:sp>
        <p:nvSpPr>
          <p:cNvPr id="17" name="Rectangle 8"/>
          <p:cNvSpPr>
            <a:spLocks noChangeArrowheads="1"/>
          </p:cNvSpPr>
          <p:nvPr/>
        </p:nvSpPr>
        <p:spPr bwMode="auto">
          <a:xfrm>
            <a:off x="3612470" y="4722860"/>
            <a:ext cx="1699183" cy="646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spcBef>
                <a:spcPct val="0"/>
              </a:spcBef>
              <a:buClrTx/>
              <a:buFontTx/>
              <a:buNone/>
            </a:pPr>
            <a:r>
              <a:rPr lang="en-US" altLang="en-US" sz="1800" b="1">
                <a:latin typeface="Arial" charset="0"/>
              </a:rPr>
              <a:t>TOOLS &amp;</a:t>
            </a:r>
          </a:p>
          <a:p>
            <a:pPr algn="ctr">
              <a:spcBef>
                <a:spcPct val="0"/>
              </a:spcBef>
              <a:buClrTx/>
              <a:buFontTx/>
              <a:buNone/>
            </a:pPr>
            <a:r>
              <a:rPr lang="en-US" altLang="en-US" sz="1800" b="1" dirty="0">
                <a:latin typeface="Arial" charset="0"/>
              </a:rPr>
              <a:t>TECHNIQUES</a:t>
            </a:r>
          </a:p>
        </p:txBody>
      </p:sp>
      <p:sp>
        <p:nvSpPr>
          <p:cNvPr id="18" name="Line 9"/>
          <p:cNvSpPr>
            <a:spLocks noChangeShapeType="1"/>
          </p:cNvSpPr>
          <p:nvPr/>
        </p:nvSpPr>
        <p:spPr bwMode="auto">
          <a:xfrm flipV="1">
            <a:off x="4507729" y="1877184"/>
            <a:ext cx="0" cy="2252592"/>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Slide Number Placeholder 1"/>
          <p:cNvSpPr>
            <a:spLocks noGrp="1"/>
          </p:cNvSpPr>
          <p:nvPr>
            <p:ph type="sldNum" sz="quarter" idx="12"/>
          </p:nvPr>
        </p:nvSpPr>
        <p:spPr/>
        <p:txBody>
          <a:bodyPr/>
          <a:lstStyle/>
          <a:p>
            <a:fld id="{0372A8C0-A868-48E0-975A-4D80D3DDF995}" type="slidenum">
              <a:rPr lang="en-US" smtClean="0"/>
              <a:t>24</a:t>
            </a:fld>
            <a:endParaRPr lang="en-US" dirty="0"/>
          </a:p>
        </p:txBody>
      </p:sp>
    </p:spTree>
    <p:extLst>
      <p:ext uri="{BB962C8B-B14F-4D97-AF65-F5344CB8AC3E}">
        <p14:creationId xmlns:p14="http://schemas.microsoft.com/office/powerpoint/2010/main" val="1813165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p:cNvGraphicFramePr>
          <p:nvPr/>
        </p:nvGraphicFramePr>
        <p:xfrm>
          <a:off x="1981200" y="3181350"/>
          <a:ext cx="5105400" cy="3505200"/>
        </p:xfrm>
        <a:graphic>
          <a:graphicData uri="http://schemas.openxmlformats.org/presentationml/2006/ole">
            <mc:AlternateContent xmlns:mc="http://schemas.openxmlformats.org/markup-compatibility/2006">
              <mc:Choice xmlns:v="urn:schemas-microsoft-com:vml" Requires="v">
                <p:oleObj spid="_x0000_s21537" name="ClipArt" r:id="rId4" imgW="4038735" imgH="3533721" progId="MS_ClipArt_Gallery.2">
                  <p:embed/>
                </p:oleObj>
              </mc:Choice>
              <mc:Fallback>
                <p:oleObj name="ClipArt" r:id="rId4" imgW="4038735" imgH="3533721" progId="MS_ClipArt_Gallery.2">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3181350"/>
                        <a:ext cx="51054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4339" name="Rectangle 3"/>
          <p:cNvSpPr>
            <a:spLocks noGrp="1" noChangeArrowheads="1"/>
          </p:cNvSpPr>
          <p:nvPr>
            <p:ph type="body" idx="1"/>
          </p:nvPr>
        </p:nvSpPr>
        <p:spPr>
          <a:xfrm>
            <a:off x="647700" y="1778735"/>
            <a:ext cx="8053388" cy="4572000"/>
          </a:xfrm>
        </p:spPr>
        <p:txBody>
          <a:bodyPr lIns="92075" tIns="46038" rIns="92075" bIns="46038">
            <a:normAutofit/>
          </a:bodyPr>
          <a:lstStyle/>
          <a:p>
            <a:r>
              <a:rPr lang="en-US" altLang="en-US" sz="2800" dirty="0">
                <a:solidFill>
                  <a:schemeClr val="tx1"/>
                </a:solidFill>
              </a:rPr>
              <a:t>How important is Project Management training ?</a:t>
            </a:r>
          </a:p>
          <a:p>
            <a:r>
              <a:rPr lang="en-US" altLang="en-US" sz="2800" dirty="0">
                <a:solidFill>
                  <a:schemeClr val="tx1"/>
                </a:solidFill>
              </a:rPr>
              <a:t>Part-time Project Management - is it good or bad ?</a:t>
            </a:r>
          </a:p>
          <a:p>
            <a:pPr>
              <a:buFont typeface="Wingdings" charset="2"/>
              <a:buNone/>
            </a:pPr>
            <a:endParaRPr lang="en-US" altLang="en-US" sz="2800" dirty="0">
              <a:solidFill>
                <a:schemeClr val="tx1"/>
              </a:solidFill>
            </a:endParaRPr>
          </a:p>
        </p:txBody>
      </p:sp>
      <p:sp>
        <p:nvSpPr>
          <p:cNvPr id="14340" name="Text Box 4"/>
          <p:cNvSpPr txBox="1">
            <a:spLocks noChangeArrowheads="1"/>
          </p:cNvSpPr>
          <p:nvPr/>
        </p:nvSpPr>
        <p:spPr bwMode="auto">
          <a:xfrm>
            <a:off x="898525" y="933450"/>
            <a:ext cx="456195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50000"/>
              </a:spcBef>
              <a:buClrTx/>
              <a:buFontTx/>
              <a:buNone/>
            </a:pPr>
            <a:r>
              <a:rPr lang="en-US" altLang="en-US" sz="4800">
                <a:solidFill>
                  <a:schemeClr val="tx1"/>
                </a:solidFill>
                <a:latin typeface="+mn-lt"/>
              </a:rPr>
              <a:t>Critical Questions</a:t>
            </a:r>
          </a:p>
        </p:txBody>
      </p:sp>
      <p:sp>
        <p:nvSpPr>
          <p:cNvPr id="2" name="Slide Number Placeholder 1"/>
          <p:cNvSpPr>
            <a:spLocks noGrp="1"/>
          </p:cNvSpPr>
          <p:nvPr>
            <p:ph type="sldNum" sz="quarter" idx="12"/>
          </p:nvPr>
        </p:nvSpPr>
        <p:spPr/>
        <p:txBody>
          <a:bodyPr/>
          <a:lstStyle/>
          <a:p>
            <a:fld id="{0372A8C0-A868-48E0-975A-4D80D3DDF995}" type="slidenum">
              <a:rPr lang="en-US" smtClean="0"/>
              <a:t>25</a:t>
            </a:fld>
            <a:endParaRPr lang="en-US" dirty="0"/>
          </a:p>
        </p:txBody>
      </p:sp>
    </p:spTree>
    <p:extLst>
      <p:ext uri="{BB962C8B-B14F-4D97-AF65-F5344CB8AC3E}">
        <p14:creationId xmlns:p14="http://schemas.microsoft.com/office/powerpoint/2010/main" val="1856181132"/>
      </p:ext>
    </p:extLst>
  </p:cSld>
  <p:clrMapOvr>
    <a:masterClrMapping/>
  </p:clrMapOvr>
  <p:transition spd="slow">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14375" y="914400"/>
            <a:ext cx="7696200" cy="814386"/>
          </a:xfrm>
        </p:spPr>
        <p:txBody>
          <a:bodyPr>
            <a:normAutofit/>
          </a:bodyPr>
          <a:lstStyle/>
          <a:p>
            <a:pPr algn="ctr"/>
            <a:r>
              <a:rPr lang="en-US" altLang="en-US" dirty="0">
                <a:solidFill>
                  <a:schemeClr val="tx1"/>
                </a:solidFill>
              </a:rPr>
              <a:t>Role Of The Project Manager</a:t>
            </a:r>
          </a:p>
        </p:txBody>
      </p:sp>
      <p:sp>
        <p:nvSpPr>
          <p:cNvPr id="4" name="Rectangle 3"/>
          <p:cNvSpPr txBox="1">
            <a:spLocks noChangeArrowheads="1"/>
          </p:cNvSpPr>
          <p:nvPr/>
        </p:nvSpPr>
        <p:spPr>
          <a:xfrm>
            <a:off x="952500" y="1828800"/>
            <a:ext cx="7696200" cy="161448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mj-lt"/>
              <a:buAutoNum type="arabicPeriod"/>
            </a:pPr>
            <a:r>
              <a:rPr lang="en-US" altLang="en-US" sz="2400" dirty="0" smtClean="0">
                <a:solidFill>
                  <a:schemeClr val="tx1"/>
                </a:solidFill>
              </a:rPr>
              <a:t>Negotiating Resources</a:t>
            </a:r>
          </a:p>
          <a:p>
            <a:pPr marL="457200" indent="-457200">
              <a:buFont typeface="+mj-lt"/>
              <a:buAutoNum type="arabicPeriod"/>
            </a:pPr>
            <a:r>
              <a:rPr lang="en-US" altLang="en-US" sz="2400" dirty="0" smtClean="0">
                <a:solidFill>
                  <a:schemeClr val="tx1"/>
                </a:solidFill>
              </a:rPr>
              <a:t>Project Kick Off Meeting</a:t>
            </a:r>
          </a:p>
          <a:p>
            <a:pPr marL="457200" indent="-457200">
              <a:buFont typeface="+mj-lt"/>
              <a:buAutoNum type="arabicPeriod"/>
            </a:pPr>
            <a:r>
              <a:rPr lang="en-US" altLang="en-US" sz="2400" dirty="0">
                <a:solidFill>
                  <a:schemeClr val="tx1"/>
                </a:solidFill>
              </a:rPr>
              <a:t>Establishing The Project’s Policies and Procedures</a:t>
            </a:r>
          </a:p>
          <a:p>
            <a:pPr marL="457200" indent="-457200">
              <a:buFont typeface="+mj-lt"/>
              <a:buAutoNum type="arabicPeriod"/>
            </a:pPr>
            <a:r>
              <a:rPr lang="en-US" altLang="en-US" sz="2400" dirty="0">
                <a:solidFill>
                  <a:schemeClr val="tx1"/>
                </a:solidFill>
              </a:rPr>
              <a:t>Laying Out The Project Workflow And Plan</a:t>
            </a:r>
          </a:p>
          <a:p>
            <a:pPr marL="457200" indent="-457200">
              <a:buFont typeface="+mj-lt"/>
              <a:buAutoNum type="arabicPeriod"/>
            </a:pPr>
            <a:r>
              <a:rPr lang="en-US" altLang="en-US" sz="2400" dirty="0">
                <a:solidFill>
                  <a:schemeClr val="tx1"/>
                </a:solidFill>
              </a:rPr>
              <a:t>Establishing Performance Targets</a:t>
            </a:r>
            <a:endParaRPr lang="en-US" altLang="en-US" sz="2400" dirty="0">
              <a:solidFill>
                <a:schemeClr val="tx1"/>
              </a:solidFill>
            </a:endParaRPr>
          </a:p>
          <a:p>
            <a:pPr marL="457200" indent="-457200">
              <a:buFont typeface="+mj-lt"/>
              <a:buAutoNum type="arabicPeriod"/>
            </a:pPr>
            <a:r>
              <a:rPr lang="en-US" altLang="en-US" sz="2400" dirty="0">
                <a:solidFill>
                  <a:schemeClr val="tx1"/>
                </a:solidFill>
              </a:rPr>
              <a:t>Obtaining </a:t>
            </a:r>
            <a:r>
              <a:rPr lang="en-US" altLang="en-US" sz="2400" dirty="0" smtClean="0">
                <a:solidFill>
                  <a:schemeClr val="tx1"/>
                </a:solidFill>
              </a:rPr>
              <a:t>Funding</a:t>
            </a:r>
          </a:p>
          <a:p>
            <a:pPr marL="457200" indent="-457200">
              <a:buFont typeface="+mj-lt"/>
              <a:buAutoNum type="arabicPeriod"/>
            </a:pPr>
            <a:r>
              <a:rPr lang="en-US" altLang="en-US" sz="2400" dirty="0">
                <a:solidFill>
                  <a:schemeClr val="tx1"/>
                </a:solidFill>
              </a:rPr>
              <a:t>Executing The </a:t>
            </a:r>
            <a:r>
              <a:rPr lang="en-US" altLang="en-US" sz="2400" dirty="0" smtClean="0">
                <a:solidFill>
                  <a:schemeClr val="tx1"/>
                </a:solidFill>
              </a:rPr>
              <a:t>Plan</a:t>
            </a:r>
          </a:p>
          <a:p>
            <a:pPr marL="457200" indent="-457200">
              <a:buFont typeface="+mj-lt"/>
              <a:buAutoNum type="arabicPeriod"/>
            </a:pPr>
            <a:r>
              <a:rPr lang="en-US" altLang="en-US" sz="2400" dirty="0">
                <a:solidFill>
                  <a:schemeClr val="tx1"/>
                </a:solidFill>
              </a:rPr>
              <a:t>Acting As The </a:t>
            </a:r>
            <a:r>
              <a:rPr lang="en-US" altLang="en-US" sz="2400" dirty="0" smtClean="0">
                <a:solidFill>
                  <a:schemeClr val="tx1"/>
                </a:solidFill>
              </a:rPr>
              <a:t>Conductor</a:t>
            </a:r>
          </a:p>
          <a:p>
            <a:pPr marL="457200" indent="-457200">
              <a:buFont typeface="+mj-lt"/>
              <a:buAutoNum type="arabicPeriod"/>
            </a:pPr>
            <a:r>
              <a:rPr lang="en-US" altLang="en-US" sz="2400" dirty="0">
                <a:solidFill>
                  <a:schemeClr val="tx1"/>
                </a:solidFill>
              </a:rPr>
              <a:t>Putting Out </a:t>
            </a:r>
            <a:r>
              <a:rPr lang="en-US" altLang="en-US" sz="2400" dirty="0" smtClean="0">
                <a:solidFill>
                  <a:schemeClr val="tx1"/>
                </a:solidFill>
              </a:rPr>
              <a:t>Fires</a:t>
            </a:r>
            <a:endParaRPr lang="en-US" altLang="en-US" sz="2400" dirty="0">
              <a:solidFill>
                <a:schemeClr val="tx1"/>
              </a:solidFill>
            </a:endParaRPr>
          </a:p>
          <a:p>
            <a:pPr marL="352425" indent="-352425">
              <a:buFont typeface="Wingdings" charset="2"/>
              <a:buChar char="Ø"/>
            </a:pPr>
            <a:endParaRPr lang="en-US" altLang="en-US" sz="2400" dirty="0">
              <a:solidFill>
                <a:schemeClr val="tx1"/>
              </a:solidFill>
            </a:endParaRPr>
          </a:p>
          <a:p>
            <a:pPr marL="352425" indent="-352425">
              <a:buFont typeface="Wingdings" charset="2"/>
              <a:buChar char="Ø"/>
            </a:pPr>
            <a:endParaRPr lang="en-US" altLang="en-US" sz="2400" dirty="0" smtClean="0">
              <a:solidFill>
                <a:schemeClr val="tx1"/>
              </a:solidFill>
            </a:endParaRPr>
          </a:p>
        </p:txBody>
      </p:sp>
      <p:sp>
        <p:nvSpPr>
          <p:cNvPr id="8" name="Slide Number Placeholder 7"/>
          <p:cNvSpPr>
            <a:spLocks noGrp="1"/>
          </p:cNvSpPr>
          <p:nvPr>
            <p:ph type="sldNum" sz="quarter" idx="12"/>
          </p:nvPr>
        </p:nvSpPr>
        <p:spPr/>
        <p:txBody>
          <a:bodyPr/>
          <a:lstStyle/>
          <a:p>
            <a:fld id="{0372A8C0-A868-48E0-975A-4D80D3DDF995}" type="slidenum">
              <a:rPr lang="en-US" smtClean="0"/>
              <a:t>26</a:t>
            </a:fld>
            <a:endParaRPr lang="en-US" dirty="0"/>
          </a:p>
        </p:txBody>
      </p:sp>
    </p:spTree>
    <p:extLst>
      <p:ext uri="{BB962C8B-B14F-4D97-AF65-F5344CB8AC3E}">
        <p14:creationId xmlns:p14="http://schemas.microsoft.com/office/powerpoint/2010/main" val="1065921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14375" y="914400"/>
            <a:ext cx="7696200" cy="814386"/>
          </a:xfrm>
        </p:spPr>
        <p:txBody>
          <a:bodyPr>
            <a:normAutofit/>
          </a:bodyPr>
          <a:lstStyle/>
          <a:p>
            <a:pPr algn="ctr"/>
            <a:r>
              <a:rPr lang="en-US" altLang="en-US" dirty="0">
                <a:solidFill>
                  <a:schemeClr val="tx1"/>
                </a:solidFill>
              </a:rPr>
              <a:t>Role Of The Project Manager</a:t>
            </a:r>
          </a:p>
        </p:txBody>
      </p:sp>
      <p:sp>
        <p:nvSpPr>
          <p:cNvPr id="4" name="Rectangle 3"/>
          <p:cNvSpPr txBox="1">
            <a:spLocks noChangeArrowheads="1"/>
          </p:cNvSpPr>
          <p:nvPr/>
        </p:nvSpPr>
        <p:spPr>
          <a:xfrm>
            <a:off x="952500" y="1828800"/>
            <a:ext cx="7696200" cy="161448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mj-lt"/>
              <a:buAutoNum type="arabicPeriod" startAt="10"/>
            </a:pPr>
            <a:r>
              <a:rPr lang="en-US" altLang="en-US" sz="2400" dirty="0" smtClean="0">
                <a:solidFill>
                  <a:schemeClr val="tx1"/>
                </a:solidFill>
              </a:rPr>
              <a:t>Counseling </a:t>
            </a:r>
            <a:r>
              <a:rPr lang="en-US" altLang="en-US" sz="2400" dirty="0">
                <a:solidFill>
                  <a:schemeClr val="tx1"/>
                </a:solidFill>
              </a:rPr>
              <a:t>And </a:t>
            </a:r>
            <a:r>
              <a:rPr lang="en-US" altLang="en-US" sz="2400" dirty="0" smtClean="0">
                <a:solidFill>
                  <a:schemeClr val="tx1"/>
                </a:solidFill>
              </a:rPr>
              <a:t>Facilitation</a:t>
            </a:r>
          </a:p>
          <a:p>
            <a:pPr marL="457200" indent="-457200">
              <a:buFont typeface="+mj-lt"/>
              <a:buAutoNum type="arabicPeriod" startAt="10"/>
            </a:pPr>
            <a:r>
              <a:rPr lang="en-US" altLang="en-US" sz="2400" dirty="0">
                <a:solidFill>
                  <a:schemeClr val="tx1"/>
                </a:solidFill>
              </a:rPr>
              <a:t>Encouraging The Team To Focus On </a:t>
            </a:r>
            <a:r>
              <a:rPr lang="en-US" altLang="en-US" sz="2400" dirty="0" smtClean="0">
                <a:solidFill>
                  <a:schemeClr val="tx1"/>
                </a:solidFill>
              </a:rPr>
              <a:t>Deadlines</a:t>
            </a:r>
          </a:p>
          <a:p>
            <a:pPr marL="457200" indent="-457200">
              <a:buFont typeface="+mj-lt"/>
              <a:buAutoNum type="arabicPeriod" startAt="10"/>
            </a:pPr>
            <a:r>
              <a:rPr lang="en-US" altLang="en-US" sz="2400" dirty="0">
                <a:solidFill>
                  <a:schemeClr val="tx1"/>
                </a:solidFill>
              </a:rPr>
              <a:t>Monitoring Progress By “Pounding The Pavement</a:t>
            </a:r>
            <a:r>
              <a:rPr lang="en-US" altLang="en-US" sz="2400" dirty="0" smtClean="0">
                <a:solidFill>
                  <a:schemeClr val="tx1"/>
                </a:solidFill>
              </a:rPr>
              <a:t>”</a:t>
            </a:r>
          </a:p>
          <a:p>
            <a:pPr marL="457200" indent="-457200">
              <a:buFont typeface="+mj-lt"/>
              <a:buAutoNum type="arabicPeriod" startAt="10"/>
            </a:pPr>
            <a:r>
              <a:rPr lang="en-US" altLang="en-US" sz="2400" dirty="0">
                <a:solidFill>
                  <a:schemeClr val="tx1"/>
                </a:solidFill>
              </a:rPr>
              <a:t>Evaluating </a:t>
            </a:r>
            <a:r>
              <a:rPr lang="en-US" altLang="en-US" sz="2400" dirty="0" smtClean="0">
                <a:solidFill>
                  <a:schemeClr val="tx1"/>
                </a:solidFill>
              </a:rPr>
              <a:t>Performance</a:t>
            </a:r>
          </a:p>
          <a:p>
            <a:pPr marL="457200" indent="-457200">
              <a:buFont typeface="+mj-lt"/>
              <a:buAutoNum type="arabicPeriod" startAt="10"/>
            </a:pPr>
            <a:r>
              <a:rPr lang="en-US" altLang="en-US" sz="2400" dirty="0">
                <a:solidFill>
                  <a:schemeClr val="tx1"/>
                </a:solidFill>
              </a:rPr>
              <a:t>Develop Contingency </a:t>
            </a:r>
            <a:r>
              <a:rPr lang="en-US" altLang="en-US" sz="2400" dirty="0" smtClean="0">
                <a:solidFill>
                  <a:schemeClr val="tx1"/>
                </a:solidFill>
              </a:rPr>
              <a:t>Plans</a:t>
            </a:r>
          </a:p>
          <a:p>
            <a:pPr marL="457200" indent="-457200">
              <a:buFont typeface="+mj-lt"/>
              <a:buAutoNum type="arabicPeriod" startAt="10"/>
            </a:pPr>
            <a:r>
              <a:rPr lang="en-US" altLang="en-US" sz="2400" dirty="0">
                <a:solidFill>
                  <a:schemeClr val="tx1"/>
                </a:solidFill>
              </a:rPr>
              <a:t>Briefing The Project </a:t>
            </a:r>
            <a:r>
              <a:rPr lang="en-US" altLang="en-US" sz="2400" dirty="0" smtClean="0">
                <a:solidFill>
                  <a:schemeClr val="tx1"/>
                </a:solidFill>
              </a:rPr>
              <a:t>Sponsor</a:t>
            </a:r>
          </a:p>
          <a:p>
            <a:pPr marL="457200" indent="-457200">
              <a:buFont typeface="+mj-lt"/>
              <a:buAutoNum type="arabicPeriod" startAt="10"/>
            </a:pPr>
            <a:r>
              <a:rPr lang="en-US" altLang="en-US" sz="2400" dirty="0">
                <a:solidFill>
                  <a:schemeClr val="tx1"/>
                </a:solidFill>
              </a:rPr>
              <a:t>Briefing The </a:t>
            </a:r>
            <a:r>
              <a:rPr lang="en-US" altLang="en-US" sz="2400" dirty="0" smtClean="0">
                <a:solidFill>
                  <a:schemeClr val="tx1"/>
                </a:solidFill>
              </a:rPr>
              <a:t>Team</a:t>
            </a:r>
          </a:p>
          <a:p>
            <a:pPr marL="457200" indent="-457200">
              <a:buFont typeface="+mj-lt"/>
              <a:buAutoNum type="arabicPeriod" startAt="10"/>
            </a:pPr>
            <a:r>
              <a:rPr lang="en-US" altLang="en-US" sz="2400" dirty="0">
                <a:solidFill>
                  <a:schemeClr val="tx1"/>
                </a:solidFill>
              </a:rPr>
              <a:t>Briefing The </a:t>
            </a:r>
            <a:r>
              <a:rPr lang="en-US" altLang="en-US" sz="2400" dirty="0" smtClean="0">
                <a:solidFill>
                  <a:schemeClr val="tx1"/>
                </a:solidFill>
              </a:rPr>
              <a:t>Customer</a:t>
            </a:r>
          </a:p>
          <a:p>
            <a:pPr marL="457200" indent="-457200">
              <a:buFont typeface="+mj-lt"/>
              <a:buAutoNum type="arabicPeriod" startAt="10"/>
            </a:pPr>
            <a:r>
              <a:rPr lang="en-US" altLang="en-US" sz="2400" dirty="0">
                <a:solidFill>
                  <a:schemeClr val="tx1"/>
                </a:solidFill>
              </a:rPr>
              <a:t>Closing Out The Project</a:t>
            </a:r>
          </a:p>
          <a:p>
            <a:pPr marL="457200" indent="-457200">
              <a:buFont typeface="+mj-lt"/>
              <a:buAutoNum type="arabicPeriod" startAt="10"/>
            </a:pPr>
            <a:endParaRPr lang="en-US" altLang="en-US" sz="2400" dirty="0">
              <a:solidFill>
                <a:schemeClr val="tx1"/>
              </a:solidFill>
            </a:endParaRPr>
          </a:p>
          <a:p>
            <a:pPr marL="457200" indent="-457200">
              <a:buFont typeface="+mj-lt"/>
              <a:buAutoNum type="arabicPeriod" startAt="10"/>
            </a:pPr>
            <a:endParaRPr lang="en-US" altLang="en-US" sz="2400" dirty="0">
              <a:solidFill>
                <a:schemeClr val="tx1"/>
              </a:solidFill>
            </a:endParaRPr>
          </a:p>
          <a:p>
            <a:pPr marL="457200" indent="-457200">
              <a:buFont typeface="+mj-lt"/>
              <a:buAutoNum type="arabicPeriod" startAt="10"/>
            </a:pPr>
            <a:endParaRPr lang="en-US" altLang="en-US" sz="2400" dirty="0">
              <a:solidFill>
                <a:schemeClr val="tx1"/>
              </a:solidFill>
            </a:endParaRPr>
          </a:p>
          <a:p>
            <a:pPr marL="457200" indent="-457200">
              <a:buFont typeface="+mj-lt"/>
              <a:buAutoNum type="arabicPeriod" startAt="10"/>
            </a:pPr>
            <a:endParaRPr lang="en-US" altLang="en-US" sz="2400" dirty="0">
              <a:solidFill>
                <a:schemeClr val="tx1"/>
              </a:solidFill>
            </a:endParaRPr>
          </a:p>
          <a:p>
            <a:pPr marL="352425" indent="-352425">
              <a:buFont typeface="Wingdings" charset="2"/>
              <a:buChar char="Ø"/>
            </a:pPr>
            <a:endParaRPr lang="en-US" altLang="en-US" sz="2400" dirty="0" smtClean="0">
              <a:solidFill>
                <a:schemeClr val="tx1"/>
              </a:solidFill>
            </a:endParaRPr>
          </a:p>
        </p:txBody>
      </p:sp>
      <p:sp>
        <p:nvSpPr>
          <p:cNvPr id="3" name="Slide Number Placeholder 2"/>
          <p:cNvSpPr>
            <a:spLocks noGrp="1"/>
          </p:cNvSpPr>
          <p:nvPr>
            <p:ph type="sldNum" sz="quarter" idx="12"/>
          </p:nvPr>
        </p:nvSpPr>
        <p:spPr/>
        <p:txBody>
          <a:bodyPr/>
          <a:lstStyle/>
          <a:p>
            <a:fld id="{0372A8C0-A868-48E0-975A-4D80D3DDF995}" type="slidenum">
              <a:rPr lang="en-US" smtClean="0"/>
              <a:t>27</a:t>
            </a:fld>
            <a:endParaRPr lang="en-US" dirty="0"/>
          </a:p>
        </p:txBody>
      </p:sp>
    </p:spTree>
    <p:extLst>
      <p:ext uri="{BB962C8B-B14F-4D97-AF65-F5344CB8AC3E}">
        <p14:creationId xmlns:p14="http://schemas.microsoft.com/office/powerpoint/2010/main" val="1253377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14375" y="914400"/>
            <a:ext cx="7696200" cy="814386"/>
          </a:xfrm>
        </p:spPr>
        <p:txBody>
          <a:bodyPr>
            <a:normAutofit/>
          </a:bodyPr>
          <a:lstStyle/>
          <a:p>
            <a:pPr algn="ctr"/>
            <a:r>
              <a:rPr lang="en-US" altLang="en-US" dirty="0">
                <a:solidFill>
                  <a:schemeClr val="tx1"/>
                </a:solidFill>
              </a:rPr>
              <a:t>Role Of The Project Manager</a:t>
            </a:r>
          </a:p>
        </p:txBody>
      </p:sp>
      <p:sp>
        <p:nvSpPr>
          <p:cNvPr id="7" name="Rectangle 6">
            <a:hlinkClick r:id="rId2"/>
          </p:cNvPr>
          <p:cNvSpPr/>
          <p:nvPr/>
        </p:nvSpPr>
        <p:spPr>
          <a:xfrm>
            <a:off x="995362" y="2077135"/>
            <a:ext cx="6777038" cy="461665"/>
          </a:xfrm>
          <a:prstGeom prst="rect">
            <a:avLst/>
          </a:prstGeom>
        </p:spPr>
        <p:txBody>
          <a:bodyPr wrap="square">
            <a:spAutoFit/>
          </a:bodyPr>
          <a:lstStyle/>
          <a:p>
            <a:r>
              <a:rPr lang="en-US" sz="2400" dirty="0"/>
              <a:t>https://</a:t>
            </a:r>
            <a:r>
              <a:rPr lang="en-US" sz="2400" dirty="0" err="1"/>
              <a:t>www.youtube.com</a:t>
            </a:r>
            <a:r>
              <a:rPr lang="en-US" sz="2400" dirty="0"/>
              <a:t>/</a:t>
            </a:r>
            <a:r>
              <a:rPr lang="en-US" sz="2400" dirty="0" err="1"/>
              <a:t>watch?v</a:t>
            </a:r>
            <a:r>
              <a:rPr lang="en-US" sz="2400" dirty="0"/>
              <a:t>=UBr3MM9_zd4</a:t>
            </a:r>
          </a:p>
        </p:txBody>
      </p:sp>
      <p:sp>
        <p:nvSpPr>
          <p:cNvPr id="2" name="Slide Number Placeholder 1"/>
          <p:cNvSpPr>
            <a:spLocks noGrp="1"/>
          </p:cNvSpPr>
          <p:nvPr>
            <p:ph type="sldNum" sz="quarter" idx="12"/>
          </p:nvPr>
        </p:nvSpPr>
        <p:spPr/>
        <p:txBody>
          <a:bodyPr/>
          <a:lstStyle/>
          <a:p>
            <a:fld id="{0372A8C0-A868-48E0-975A-4D80D3DDF995}" type="slidenum">
              <a:rPr lang="en-US" smtClean="0"/>
              <a:t>28</a:t>
            </a:fld>
            <a:endParaRPr lang="en-US" dirty="0"/>
          </a:p>
        </p:txBody>
      </p:sp>
    </p:spTree>
    <p:extLst>
      <p:ext uri="{BB962C8B-B14F-4D97-AF65-F5344CB8AC3E}">
        <p14:creationId xmlns:p14="http://schemas.microsoft.com/office/powerpoint/2010/main" val="1214659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748506" y="442913"/>
            <a:ext cx="77724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0"/>
              </a:spcBef>
              <a:buClrTx/>
              <a:buFontTx/>
              <a:buNone/>
            </a:pPr>
            <a:r>
              <a:rPr lang="en-US" altLang="en-US" sz="4800">
                <a:solidFill>
                  <a:schemeClr val="tx1"/>
                </a:solidFill>
                <a:latin typeface="+mn-lt"/>
              </a:rPr>
              <a:t>Why is a Project Management System Necessary?</a:t>
            </a:r>
          </a:p>
        </p:txBody>
      </p:sp>
      <p:pic>
        <p:nvPicPr>
          <p:cNvPr id="34819"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506" y="1857375"/>
            <a:ext cx="7888287"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0372A8C0-A868-48E0-975A-4D80D3DDF995}" type="slidenum">
              <a:rPr lang="en-US" smtClean="0"/>
              <a:t>29</a:t>
            </a:fld>
            <a:endParaRPr lang="en-US" dirty="0"/>
          </a:p>
        </p:txBody>
      </p:sp>
    </p:spTree>
    <p:extLst>
      <p:ext uri="{BB962C8B-B14F-4D97-AF65-F5344CB8AC3E}">
        <p14:creationId xmlns:p14="http://schemas.microsoft.com/office/powerpoint/2010/main" val="1424243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295275" indent="-295275">
              <a:buFont typeface="Wingdings" panose="05000000000000000000" pitchFamily="2" charset="2"/>
              <a:buChar char="Ø"/>
            </a:pPr>
            <a:r>
              <a:rPr lang="en-US" sz="2400" dirty="0" smtClean="0"/>
              <a:t>Kerry Good</a:t>
            </a:r>
          </a:p>
          <a:p>
            <a:pPr marL="756158" lvl="1" indent="-463550">
              <a:buFont typeface="Arial" charset="0"/>
              <a:buChar char="•"/>
            </a:pPr>
            <a:r>
              <a:rPr lang="en-US" sz="2200" dirty="0" smtClean="0"/>
              <a:t>Director </a:t>
            </a:r>
            <a:r>
              <a:rPr lang="en-US" sz="2200" dirty="0" smtClean="0"/>
              <a:t>in the IT PMO – Manage project managers, ITSM (IT Service Management) Platform, IT Metrics</a:t>
            </a:r>
          </a:p>
          <a:p>
            <a:pPr marL="756158" lvl="1" indent="-463550">
              <a:buFont typeface="Arial" charset="0"/>
              <a:buChar char="•"/>
            </a:pPr>
            <a:r>
              <a:rPr lang="en-US" sz="2200" dirty="0" smtClean="0"/>
              <a:t>Manage 9 different portfolios within the company</a:t>
            </a:r>
            <a:endParaRPr lang="en-US" dirty="0" smtClean="0"/>
          </a:p>
          <a:p>
            <a:pPr marL="756158" lvl="1" indent="-463550">
              <a:buFont typeface="Arial" charset="0"/>
              <a:buChar char="•"/>
            </a:pPr>
            <a:r>
              <a:rPr lang="en-US" sz="2200" dirty="0" smtClean="0"/>
              <a:t>7 years experience managing an IT PMO</a:t>
            </a:r>
          </a:p>
          <a:p>
            <a:pPr marL="756158" lvl="1" indent="-463550">
              <a:buFont typeface="Arial" charset="0"/>
              <a:buChar char="•"/>
            </a:pPr>
            <a:r>
              <a:rPr lang="en-US" sz="2200" dirty="0" smtClean="0"/>
              <a:t>18 years experience in IT</a:t>
            </a:r>
          </a:p>
          <a:p>
            <a:pPr marL="756158" lvl="1" indent="-463550">
              <a:buFont typeface="Arial" charset="0"/>
              <a:buChar char="•"/>
            </a:pPr>
            <a:r>
              <a:rPr lang="en-US" sz="2200" dirty="0" smtClean="0"/>
              <a:t>Roles ranging from BA, Developer, QA, to Project Manager</a:t>
            </a:r>
          </a:p>
          <a:p>
            <a:pPr marL="756158" lvl="1" indent="-463550">
              <a:buFont typeface="Arial" charset="0"/>
              <a:buChar char="•"/>
            </a:pPr>
            <a:r>
              <a:rPr lang="en-US" sz="2200" dirty="0" smtClean="0"/>
              <a:t>Managed small to large projects in the past as well as programs</a:t>
            </a:r>
          </a:p>
          <a:p>
            <a:pPr marL="756158" lvl="1" indent="-463550">
              <a:buFont typeface="Arial" charset="0"/>
              <a:buChar char="•"/>
            </a:pPr>
            <a:r>
              <a:rPr lang="en-US" sz="2200" dirty="0" smtClean="0"/>
              <a:t>Managed an application development team</a:t>
            </a:r>
            <a:endParaRPr lang="en-US" sz="2200" dirty="0"/>
          </a:p>
        </p:txBody>
      </p:sp>
      <p:sp>
        <p:nvSpPr>
          <p:cNvPr id="5" name="Slide Number Placeholder 4"/>
          <p:cNvSpPr>
            <a:spLocks noGrp="1"/>
          </p:cNvSpPr>
          <p:nvPr>
            <p:ph type="sldNum" sz="quarter" idx="12"/>
          </p:nvPr>
        </p:nvSpPr>
        <p:spPr/>
        <p:txBody>
          <a:bodyPr/>
          <a:lstStyle/>
          <a:p>
            <a:fld id="{0372A8C0-A868-48E0-975A-4D80D3DDF995}" type="slidenum">
              <a:rPr lang="en-US" smtClean="0"/>
              <a:t>3</a:t>
            </a:fld>
            <a:endParaRPr lang="en-US" dirty="0"/>
          </a:p>
        </p:txBody>
      </p:sp>
    </p:spTree>
    <p:extLst>
      <p:ext uri="{BB962C8B-B14F-4D97-AF65-F5344CB8AC3E}">
        <p14:creationId xmlns:p14="http://schemas.microsoft.com/office/powerpoint/2010/main" val="14396148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r>
              <a:rPr lang="en-US" altLang="en-US" dirty="0">
                <a:solidFill>
                  <a:schemeClr val="tx1"/>
                </a:solidFill>
              </a:rPr>
              <a:t>Project Management</a:t>
            </a:r>
          </a:p>
        </p:txBody>
      </p:sp>
      <p:grpSp>
        <p:nvGrpSpPr>
          <p:cNvPr id="6" name="Group 5"/>
          <p:cNvGrpSpPr/>
          <p:nvPr/>
        </p:nvGrpSpPr>
        <p:grpSpPr>
          <a:xfrm>
            <a:off x="1714499" y="2014538"/>
            <a:ext cx="6005513" cy="4030662"/>
            <a:chOff x="976313" y="1557338"/>
            <a:chExt cx="7086600" cy="4487862"/>
          </a:xfrm>
        </p:grpSpPr>
        <p:grpSp>
          <p:nvGrpSpPr>
            <p:cNvPr id="2" name="Group 3"/>
            <p:cNvGrpSpPr>
              <a:grpSpLocks/>
            </p:cNvGrpSpPr>
            <p:nvPr/>
          </p:nvGrpSpPr>
          <p:grpSpPr bwMode="auto">
            <a:xfrm>
              <a:off x="976313" y="1557338"/>
              <a:ext cx="3552825" cy="4487862"/>
              <a:chOff x="615" y="981"/>
              <a:chExt cx="2238" cy="2827"/>
            </a:xfrm>
          </p:grpSpPr>
          <p:sp>
            <p:nvSpPr>
              <p:cNvPr id="35853" name="Freeform 4"/>
              <p:cNvSpPr>
                <a:spLocks/>
              </p:cNvSpPr>
              <p:nvPr/>
            </p:nvSpPr>
            <p:spPr bwMode="auto">
              <a:xfrm>
                <a:off x="615" y="981"/>
                <a:ext cx="2238" cy="2827"/>
              </a:xfrm>
              <a:custGeom>
                <a:avLst/>
                <a:gdLst>
                  <a:gd name="T0" fmla="*/ 2200 w 2277"/>
                  <a:gd name="T1" fmla="*/ 0 h 2274"/>
                  <a:gd name="T2" fmla="*/ 2200 w 2277"/>
                  <a:gd name="T3" fmla="*/ 610 h 2274"/>
                  <a:gd name="T4" fmla="*/ 649 w 2277"/>
                  <a:gd name="T5" fmla="*/ 3078 h 2274"/>
                  <a:gd name="T6" fmla="*/ 0 w 2277"/>
                  <a:gd name="T7" fmla="*/ 3514 h 2274"/>
                  <a:gd name="T8" fmla="*/ 2200 w 2277"/>
                  <a:gd name="T9" fmla="*/ 0 h 2274"/>
                  <a:gd name="T10" fmla="*/ 0 60000 65536"/>
                  <a:gd name="T11" fmla="*/ 0 60000 65536"/>
                  <a:gd name="T12" fmla="*/ 0 60000 65536"/>
                  <a:gd name="T13" fmla="*/ 0 60000 65536"/>
                  <a:gd name="T14" fmla="*/ 0 60000 65536"/>
                  <a:gd name="T15" fmla="*/ 0 w 2277"/>
                  <a:gd name="T16" fmla="*/ 0 h 2274"/>
                  <a:gd name="T17" fmla="*/ 2277 w 2277"/>
                  <a:gd name="T18" fmla="*/ 2274 h 2274"/>
                </a:gdLst>
                <a:ahLst/>
                <a:cxnLst>
                  <a:cxn ang="T10">
                    <a:pos x="T0" y="T1"/>
                  </a:cxn>
                  <a:cxn ang="T11">
                    <a:pos x="T2" y="T3"/>
                  </a:cxn>
                  <a:cxn ang="T12">
                    <a:pos x="T4" y="T5"/>
                  </a:cxn>
                  <a:cxn ang="T13">
                    <a:pos x="T6" y="T7"/>
                  </a:cxn>
                  <a:cxn ang="T14">
                    <a:pos x="T8" y="T9"/>
                  </a:cxn>
                </a:cxnLst>
                <a:rect l="T15" t="T16" r="T17" b="T18"/>
                <a:pathLst>
                  <a:path w="2277" h="2274">
                    <a:moveTo>
                      <a:pt x="2277" y="0"/>
                    </a:moveTo>
                    <a:lnTo>
                      <a:pt x="2277" y="395"/>
                    </a:lnTo>
                    <a:lnTo>
                      <a:pt x="672" y="1992"/>
                    </a:lnTo>
                    <a:lnTo>
                      <a:pt x="0" y="2274"/>
                    </a:lnTo>
                    <a:lnTo>
                      <a:pt x="2277" y="0"/>
                    </a:lnTo>
                  </a:path>
                </a:pathLst>
              </a:custGeom>
              <a:gradFill rotWithShape="0">
                <a:gsLst>
                  <a:gs pos="0">
                    <a:srgbClr val="00C100"/>
                  </a:gs>
                  <a:gs pos="50000">
                    <a:srgbClr val="00DC00"/>
                  </a:gs>
                  <a:gs pos="100000">
                    <a:srgbClr val="00C100"/>
                  </a:gs>
                </a:gsLst>
                <a:lin ang="18900000" scaled="1"/>
              </a:gradFill>
              <a:ln w="12700">
                <a:solidFill>
                  <a:srgbClr val="00FF00"/>
                </a:solidFill>
                <a:round/>
                <a:headEnd/>
                <a:tailEnd/>
              </a:ln>
            </p:spPr>
            <p:txBody>
              <a:bodyPr wrap="none" anchor="ctr"/>
              <a:lstStyle/>
              <a:p>
                <a:endParaRPr lang="en-US"/>
              </a:p>
            </p:txBody>
          </p:sp>
          <p:sp>
            <p:nvSpPr>
              <p:cNvPr id="35854" name="Text Box 5"/>
              <p:cNvSpPr txBox="1">
                <a:spLocks noChangeArrowheads="1"/>
              </p:cNvSpPr>
              <p:nvPr/>
            </p:nvSpPr>
            <p:spPr bwMode="auto">
              <a:xfrm rot="-3114796">
                <a:off x="1429" y="2267"/>
                <a:ext cx="991" cy="335"/>
              </a:xfrm>
              <a:prstGeom prst="rect">
                <a:avLst/>
              </a:prstGeom>
              <a:noFill/>
              <a:ln>
                <a:noFill/>
              </a:ln>
              <a:effectLst>
                <a:outerShdw blurRad="63500" dist="12700" dir="10800000" algn="ctr" rotWithShape="0">
                  <a:srgbClr val="99FFCC">
                    <a:alpha val="74998"/>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Tx/>
                  <a:buFontTx/>
                  <a:buNone/>
                </a:pPr>
                <a:r>
                  <a:rPr lang="en-US" altLang="en-US" sz="3600" b="1">
                    <a:solidFill>
                      <a:srgbClr val="003300"/>
                    </a:solidFill>
                  </a:rPr>
                  <a:t>Time</a:t>
                </a:r>
              </a:p>
            </p:txBody>
          </p:sp>
        </p:grpSp>
        <p:grpSp>
          <p:nvGrpSpPr>
            <p:cNvPr id="3" name="Group 6"/>
            <p:cNvGrpSpPr>
              <a:grpSpLocks/>
            </p:cNvGrpSpPr>
            <p:nvPr/>
          </p:nvGrpSpPr>
          <p:grpSpPr bwMode="auto">
            <a:xfrm>
              <a:off x="2060575" y="2336800"/>
              <a:ext cx="4937125" cy="3138488"/>
              <a:chOff x="1298" y="1472"/>
              <a:chExt cx="3110" cy="1977"/>
            </a:xfrm>
          </p:grpSpPr>
          <p:sp>
            <p:nvSpPr>
              <p:cNvPr id="35851" name="Freeform 7"/>
              <p:cNvSpPr>
                <a:spLocks/>
              </p:cNvSpPr>
              <p:nvPr/>
            </p:nvSpPr>
            <p:spPr bwMode="auto">
              <a:xfrm>
                <a:off x="1298" y="1472"/>
                <a:ext cx="3110" cy="1977"/>
              </a:xfrm>
              <a:custGeom>
                <a:avLst/>
                <a:gdLst>
                  <a:gd name="T0" fmla="*/ 1529 w 3163"/>
                  <a:gd name="T1" fmla="*/ 0 h 1584"/>
                  <a:gd name="T2" fmla="*/ 0 w 3163"/>
                  <a:gd name="T3" fmla="*/ 2463 h 1584"/>
                  <a:gd name="T4" fmla="*/ 1528 w 3163"/>
                  <a:gd name="T5" fmla="*/ 2468 h 1584"/>
                  <a:gd name="T6" fmla="*/ 3058 w 3163"/>
                  <a:gd name="T7" fmla="*/ 2463 h 1584"/>
                  <a:gd name="T8" fmla="*/ 1529 w 3163"/>
                  <a:gd name="T9" fmla="*/ 0 h 1584"/>
                  <a:gd name="T10" fmla="*/ 0 60000 65536"/>
                  <a:gd name="T11" fmla="*/ 0 60000 65536"/>
                  <a:gd name="T12" fmla="*/ 0 60000 65536"/>
                  <a:gd name="T13" fmla="*/ 0 60000 65536"/>
                  <a:gd name="T14" fmla="*/ 0 60000 65536"/>
                  <a:gd name="T15" fmla="*/ 0 w 3163"/>
                  <a:gd name="T16" fmla="*/ 0 h 1584"/>
                  <a:gd name="T17" fmla="*/ 3163 w 3163"/>
                  <a:gd name="T18" fmla="*/ 1584 h 1584"/>
                </a:gdLst>
                <a:ahLst/>
                <a:cxnLst>
                  <a:cxn ang="T10">
                    <a:pos x="T0" y="T1"/>
                  </a:cxn>
                  <a:cxn ang="T11">
                    <a:pos x="T2" y="T3"/>
                  </a:cxn>
                  <a:cxn ang="T12">
                    <a:pos x="T4" y="T5"/>
                  </a:cxn>
                  <a:cxn ang="T13">
                    <a:pos x="T6" y="T7"/>
                  </a:cxn>
                  <a:cxn ang="T14">
                    <a:pos x="T8" y="T9"/>
                  </a:cxn>
                </a:cxnLst>
                <a:rect l="T15" t="T16" r="T17" b="T18"/>
                <a:pathLst>
                  <a:path w="3163" h="1584">
                    <a:moveTo>
                      <a:pt x="1581" y="0"/>
                    </a:moveTo>
                    <a:lnTo>
                      <a:pt x="0" y="1581"/>
                    </a:lnTo>
                    <a:lnTo>
                      <a:pt x="1580" y="1584"/>
                    </a:lnTo>
                    <a:lnTo>
                      <a:pt x="3163" y="1581"/>
                    </a:lnTo>
                    <a:lnTo>
                      <a:pt x="1581" y="0"/>
                    </a:lnTo>
                  </a:path>
                </a:pathLst>
              </a:custGeom>
              <a:solidFill>
                <a:srgbClr val="00B7F8"/>
              </a:solidFill>
              <a:ln w="12700">
                <a:solidFill>
                  <a:srgbClr val="99CCFF"/>
                </a:solidFill>
                <a:round/>
                <a:headEnd/>
                <a:tailEnd/>
              </a:ln>
            </p:spPr>
            <p:txBody>
              <a:bodyPr wrap="none" anchor="ctr"/>
              <a:lstStyle/>
              <a:p>
                <a:endParaRPr lang="en-US"/>
              </a:p>
            </p:txBody>
          </p:sp>
          <p:sp>
            <p:nvSpPr>
              <p:cNvPr id="35852" name="Text Box 8"/>
              <p:cNvSpPr txBox="1">
                <a:spLocks noChangeArrowheads="1"/>
              </p:cNvSpPr>
              <p:nvPr/>
            </p:nvSpPr>
            <p:spPr bwMode="auto">
              <a:xfrm>
                <a:off x="1925" y="2729"/>
                <a:ext cx="1920" cy="410"/>
              </a:xfrm>
              <a:prstGeom prst="rect">
                <a:avLst/>
              </a:prstGeom>
              <a:noFill/>
              <a:ln>
                <a:noFill/>
              </a:ln>
              <a:effectLst>
                <a:outerShdw blurRad="63500" dist="17961" dir="8100000" algn="ctr" rotWithShape="0">
                  <a:srgbClr val="B1D8FF">
                    <a:alpha val="74998"/>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Tx/>
                  <a:buFontTx/>
                  <a:buNone/>
                </a:pPr>
                <a:r>
                  <a:rPr lang="en-US" altLang="en-US" sz="4000" b="1">
                    <a:solidFill>
                      <a:srgbClr val="002A54"/>
                    </a:solidFill>
                  </a:rPr>
                  <a:t>Resources</a:t>
                </a:r>
              </a:p>
            </p:txBody>
          </p:sp>
        </p:grpSp>
        <p:grpSp>
          <p:nvGrpSpPr>
            <p:cNvPr id="4" name="Group 9"/>
            <p:cNvGrpSpPr>
              <a:grpSpLocks/>
            </p:cNvGrpSpPr>
            <p:nvPr/>
          </p:nvGrpSpPr>
          <p:grpSpPr bwMode="auto">
            <a:xfrm>
              <a:off x="4527550" y="1557338"/>
              <a:ext cx="3535363" cy="4479925"/>
              <a:chOff x="2852" y="981"/>
              <a:chExt cx="2227" cy="2822"/>
            </a:xfrm>
          </p:grpSpPr>
          <p:sp>
            <p:nvSpPr>
              <p:cNvPr id="35849" name="Freeform 10"/>
              <p:cNvSpPr>
                <a:spLocks/>
              </p:cNvSpPr>
              <p:nvPr/>
            </p:nvSpPr>
            <p:spPr bwMode="auto">
              <a:xfrm>
                <a:off x="2852" y="981"/>
                <a:ext cx="2227" cy="2822"/>
              </a:xfrm>
              <a:custGeom>
                <a:avLst/>
                <a:gdLst>
                  <a:gd name="T0" fmla="*/ 0 w 2265"/>
                  <a:gd name="T1" fmla="*/ 610 h 2270"/>
                  <a:gd name="T2" fmla="*/ 0 w 2265"/>
                  <a:gd name="T3" fmla="*/ 0 h 2270"/>
                  <a:gd name="T4" fmla="*/ 2190 w 2265"/>
                  <a:gd name="T5" fmla="*/ 3508 h 2270"/>
                  <a:gd name="T6" fmla="*/ 1553 w 2265"/>
                  <a:gd name="T7" fmla="*/ 3083 h 2270"/>
                  <a:gd name="T8" fmla="*/ 0 w 2265"/>
                  <a:gd name="T9" fmla="*/ 610 h 2270"/>
                  <a:gd name="T10" fmla="*/ 0 60000 65536"/>
                  <a:gd name="T11" fmla="*/ 0 60000 65536"/>
                  <a:gd name="T12" fmla="*/ 0 60000 65536"/>
                  <a:gd name="T13" fmla="*/ 0 60000 65536"/>
                  <a:gd name="T14" fmla="*/ 0 60000 65536"/>
                  <a:gd name="T15" fmla="*/ 0 w 2265"/>
                  <a:gd name="T16" fmla="*/ 0 h 2270"/>
                  <a:gd name="T17" fmla="*/ 2265 w 2265"/>
                  <a:gd name="T18" fmla="*/ 2270 h 2270"/>
                </a:gdLst>
                <a:ahLst/>
                <a:cxnLst>
                  <a:cxn ang="T10">
                    <a:pos x="T0" y="T1"/>
                  </a:cxn>
                  <a:cxn ang="T11">
                    <a:pos x="T2" y="T3"/>
                  </a:cxn>
                  <a:cxn ang="T12">
                    <a:pos x="T4" y="T5"/>
                  </a:cxn>
                  <a:cxn ang="T13">
                    <a:pos x="T6" y="T7"/>
                  </a:cxn>
                  <a:cxn ang="T14">
                    <a:pos x="T8" y="T9"/>
                  </a:cxn>
                </a:cxnLst>
                <a:rect l="T15" t="T16" r="T17" b="T18"/>
                <a:pathLst>
                  <a:path w="2265" h="2270">
                    <a:moveTo>
                      <a:pt x="0" y="395"/>
                    </a:moveTo>
                    <a:lnTo>
                      <a:pt x="0" y="0"/>
                    </a:lnTo>
                    <a:lnTo>
                      <a:pt x="2265" y="2270"/>
                    </a:lnTo>
                    <a:lnTo>
                      <a:pt x="1606" y="1995"/>
                    </a:lnTo>
                    <a:lnTo>
                      <a:pt x="0" y="395"/>
                    </a:lnTo>
                  </a:path>
                </a:pathLst>
              </a:custGeom>
              <a:gradFill rotWithShape="0">
                <a:gsLst>
                  <a:gs pos="0">
                    <a:srgbClr val="C7C200"/>
                  </a:gs>
                  <a:gs pos="50000">
                    <a:srgbClr val="E2DD00"/>
                  </a:gs>
                  <a:gs pos="100000">
                    <a:srgbClr val="C7C200"/>
                  </a:gs>
                </a:gsLst>
                <a:lin ang="2700000" scaled="1"/>
              </a:gradFill>
              <a:ln w="12700">
                <a:solidFill>
                  <a:srgbClr val="FFFF99"/>
                </a:solidFill>
                <a:round/>
                <a:headEnd/>
                <a:tailEnd/>
              </a:ln>
            </p:spPr>
            <p:txBody>
              <a:bodyPr wrap="none" anchor="ctr"/>
              <a:lstStyle/>
              <a:p>
                <a:endParaRPr lang="en-US"/>
              </a:p>
            </p:txBody>
          </p:sp>
          <p:sp>
            <p:nvSpPr>
              <p:cNvPr id="35850" name="Text Box 11"/>
              <p:cNvSpPr txBox="1">
                <a:spLocks noChangeArrowheads="1"/>
              </p:cNvSpPr>
              <p:nvPr/>
            </p:nvSpPr>
            <p:spPr bwMode="auto">
              <a:xfrm rot="3089742">
                <a:off x="3293" y="2273"/>
                <a:ext cx="991" cy="335"/>
              </a:xfrm>
              <a:prstGeom prst="rect">
                <a:avLst/>
              </a:prstGeom>
              <a:noFill/>
              <a:ln>
                <a:noFill/>
              </a:ln>
              <a:effectLst>
                <a:outerShdw blurRad="63500" dist="12700" dir="10800000" algn="ctr" rotWithShape="0">
                  <a:srgbClr val="FFFFCC">
                    <a:alpha val="74998"/>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Tx/>
                  <a:buFontTx/>
                  <a:buNone/>
                </a:pPr>
                <a:r>
                  <a:rPr lang="en-US" altLang="en-US" sz="3600" b="1">
                    <a:solidFill>
                      <a:srgbClr val="3F3E00"/>
                    </a:solidFill>
                  </a:rPr>
                  <a:t>Cost</a:t>
                </a:r>
              </a:p>
            </p:txBody>
          </p:sp>
        </p:grpSp>
        <p:grpSp>
          <p:nvGrpSpPr>
            <p:cNvPr id="5" name="Group 12"/>
            <p:cNvGrpSpPr>
              <a:grpSpLocks/>
            </p:cNvGrpSpPr>
            <p:nvPr/>
          </p:nvGrpSpPr>
          <p:grpSpPr bwMode="auto">
            <a:xfrm>
              <a:off x="981075" y="5487988"/>
              <a:ext cx="7081838" cy="557212"/>
              <a:chOff x="618" y="3457"/>
              <a:chExt cx="4461" cy="351"/>
            </a:xfrm>
          </p:grpSpPr>
          <p:sp>
            <p:nvSpPr>
              <p:cNvPr id="35847" name="Freeform 13"/>
              <p:cNvSpPr>
                <a:spLocks/>
              </p:cNvSpPr>
              <p:nvPr/>
            </p:nvSpPr>
            <p:spPr bwMode="auto">
              <a:xfrm>
                <a:off x="618" y="3457"/>
                <a:ext cx="4461" cy="351"/>
              </a:xfrm>
              <a:custGeom>
                <a:avLst/>
                <a:gdLst>
                  <a:gd name="T0" fmla="*/ 647 w 4538"/>
                  <a:gd name="T1" fmla="*/ 5 h 282"/>
                  <a:gd name="T2" fmla="*/ 3736 w 4538"/>
                  <a:gd name="T3" fmla="*/ 0 h 282"/>
                  <a:gd name="T4" fmla="*/ 4385 w 4538"/>
                  <a:gd name="T5" fmla="*/ 431 h 282"/>
                  <a:gd name="T6" fmla="*/ 0 w 4538"/>
                  <a:gd name="T7" fmla="*/ 437 h 282"/>
                  <a:gd name="T8" fmla="*/ 647 w 4538"/>
                  <a:gd name="T9" fmla="*/ 5 h 282"/>
                  <a:gd name="T10" fmla="*/ 0 60000 65536"/>
                  <a:gd name="T11" fmla="*/ 0 60000 65536"/>
                  <a:gd name="T12" fmla="*/ 0 60000 65536"/>
                  <a:gd name="T13" fmla="*/ 0 60000 65536"/>
                  <a:gd name="T14" fmla="*/ 0 60000 65536"/>
                  <a:gd name="T15" fmla="*/ 0 w 4538"/>
                  <a:gd name="T16" fmla="*/ 0 h 282"/>
                  <a:gd name="T17" fmla="*/ 4538 w 4538"/>
                  <a:gd name="T18" fmla="*/ 282 h 282"/>
                </a:gdLst>
                <a:ahLst/>
                <a:cxnLst>
                  <a:cxn ang="T10">
                    <a:pos x="T0" y="T1"/>
                  </a:cxn>
                  <a:cxn ang="T11">
                    <a:pos x="T2" y="T3"/>
                  </a:cxn>
                  <a:cxn ang="T12">
                    <a:pos x="T4" y="T5"/>
                  </a:cxn>
                  <a:cxn ang="T13">
                    <a:pos x="T6" y="T7"/>
                  </a:cxn>
                  <a:cxn ang="T14">
                    <a:pos x="T8" y="T9"/>
                  </a:cxn>
                </a:cxnLst>
                <a:rect l="T15" t="T16" r="T17" b="T18"/>
                <a:pathLst>
                  <a:path w="4538" h="282">
                    <a:moveTo>
                      <a:pt x="669" y="3"/>
                    </a:moveTo>
                    <a:lnTo>
                      <a:pt x="3866" y="0"/>
                    </a:lnTo>
                    <a:lnTo>
                      <a:pt x="4538" y="278"/>
                    </a:lnTo>
                    <a:lnTo>
                      <a:pt x="0" y="282"/>
                    </a:lnTo>
                    <a:lnTo>
                      <a:pt x="669" y="3"/>
                    </a:lnTo>
                  </a:path>
                </a:pathLst>
              </a:custGeom>
              <a:gradFill rotWithShape="0">
                <a:gsLst>
                  <a:gs pos="0">
                    <a:srgbClr val="E08601"/>
                  </a:gs>
                  <a:gs pos="50000">
                    <a:srgbClr val="FF9801"/>
                  </a:gs>
                  <a:gs pos="100000">
                    <a:srgbClr val="E08601"/>
                  </a:gs>
                </a:gsLst>
                <a:lin ang="0" scaled="1"/>
              </a:gradFill>
              <a:ln w="12700">
                <a:solidFill>
                  <a:srgbClr val="FCD76E"/>
                </a:solidFill>
                <a:round/>
                <a:headEnd/>
                <a:tailEnd/>
              </a:ln>
            </p:spPr>
            <p:txBody>
              <a:bodyPr wrap="none" anchor="ctr"/>
              <a:lstStyle/>
              <a:p>
                <a:endParaRPr lang="en-US"/>
              </a:p>
            </p:txBody>
          </p:sp>
          <p:sp>
            <p:nvSpPr>
              <p:cNvPr id="35848" name="Text Box 14"/>
              <p:cNvSpPr txBox="1">
                <a:spLocks noChangeArrowheads="1"/>
              </p:cNvSpPr>
              <p:nvPr/>
            </p:nvSpPr>
            <p:spPr bwMode="auto">
              <a:xfrm rot="5204">
                <a:off x="1283" y="3471"/>
                <a:ext cx="3149" cy="335"/>
              </a:xfrm>
              <a:prstGeom prst="rect">
                <a:avLst/>
              </a:prstGeom>
              <a:noFill/>
              <a:ln>
                <a:noFill/>
              </a:ln>
              <a:effectLst>
                <a:outerShdw blurRad="63500" dist="12700" dir="10800000" algn="ctr" rotWithShape="0">
                  <a:srgbClr val="FFCC66">
                    <a:alpha val="74998"/>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Tx/>
                  <a:buFontTx/>
                  <a:buNone/>
                </a:pPr>
                <a:r>
                  <a:rPr lang="en-US" altLang="en-US" sz="3600" b="1">
                    <a:solidFill>
                      <a:srgbClr val="663300"/>
                    </a:solidFill>
                  </a:rPr>
                  <a:t>Quality/Technology</a:t>
                </a:r>
              </a:p>
            </p:txBody>
          </p:sp>
        </p:grpSp>
      </p:grpSp>
      <p:sp>
        <p:nvSpPr>
          <p:cNvPr id="7" name="Slide Number Placeholder 6"/>
          <p:cNvSpPr>
            <a:spLocks noGrp="1"/>
          </p:cNvSpPr>
          <p:nvPr>
            <p:ph type="sldNum" sz="quarter" idx="12"/>
          </p:nvPr>
        </p:nvSpPr>
        <p:spPr/>
        <p:txBody>
          <a:bodyPr/>
          <a:lstStyle/>
          <a:p>
            <a:fld id="{0372A8C0-A868-48E0-975A-4D80D3DDF995}" type="slidenum">
              <a:rPr lang="en-US" smtClean="0"/>
              <a:t>30</a:t>
            </a:fld>
            <a:endParaRPr lang="en-US" dirty="0"/>
          </a:p>
        </p:txBody>
      </p:sp>
    </p:spTree>
    <p:extLst>
      <p:ext uri="{BB962C8B-B14F-4D97-AF65-F5344CB8AC3E}">
        <p14:creationId xmlns:p14="http://schemas.microsoft.com/office/powerpoint/2010/main" val="1408783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r>
              <a:rPr lang="en-US" altLang="en-US">
                <a:solidFill>
                  <a:schemeClr val="tx1"/>
                </a:solidFill>
              </a:rPr>
              <a:t>Benefits </a:t>
            </a:r>
          </a:p>
        </p:txBody>
      </p:sp>
      <p:sp>
        <p:nvSpPr>
          <p:cNvPr id="36867" name="Rectangle 3"/>
          <p:cNvSpPr>
            <a:spLocks noGrp="1" noChangeArrowheads="1"/>
          </p:cNvSpPr>
          <p:nvPr>
            <p:ph type="body" idx="1"/>
          </p:nvPr>
        </p:nvSpPr>
        <p:spPr>
          <a:xfrm>
            <a:off x="914400" y="1981200"/>
            <a:ext cx="7696200" cy="4648200"/>
          </a:xfrm>
        </p:spPr>
        <p:txBody>
          <a:bodyPr>
            <a:normAutofit/>
          </a:bodyPr>
          <a:lstStyle/>
          <a:p>
            <a:pPr marL="352425" indent="-352425">
              <a:lnSpc>
                <a:spcPct val="90000"/>
              </a:lnSpc>
              <a:buFont typeface="Wingdings" charset="2"/>
              <a:buChar char="Ø"/>
            </a:pPr>
            <a:r>
              <a:rPr lang="en-US" altLang="en-US" sz="2400" dirty="0">
                <a:solidFill>
                  <a:schemeClr val="tx1"/>
                </a:solidFill>
              </a:rPr>
              <a:t>Identification of functional responsibilities to ensure that all activities are accounted for, regardless of personnel turnover.</a:t>
            </a:r>
          </a:p>
          <a:p>
            <a:pPr marL="352425" indent="-352425">
              <a:lnSpc>
                <a:spcPct val="90000"/>
              </a:lnSpc>
              <a:buFont typeface="Wingdings" charset="2"/>
              <a:buChar char="Ø"/>
            </a:pPr>
            <a:r>
              <a:rPr lang="en-US" altLang="en-US" sz="2400" dirty="0">
                <a:solidFill>
                  <a:schemeClr val="tx1"/>
                </a:solidFill>
              </a:rPr>
              <a:t>Minimizing the need for continuous improvement</a:t>
            </a:r>
          </a:p>
          <a:p>
            <a:pPr marL="352425" indent="-352425">
              <a:lnSpc>
                <a:spcPct val="90000"/>
              </a:lnSpc>
              <a:buFont typeface="Wingdings" charset="2"/>
              <a:buChar char="Ø"/>
            </a:pPr>
            <a:r>
              <a:rPr lang="en-US" altLang="en-US" sz="2400" dirty="0">
                <a:solidFill>
                  <a:schemeClr val="tx1"/>
                </a:solidFill>
              </a:rPr>
              <a:t>Identification of time limits for scheduling</a:t>
            </a:r>
          </a:p>
          <a:p>
            <a:pPr marL="352425" indent="-352425">
              <a:lnSpc>
                <a:spcPct val="90000"/>
              </a:lnSpc>
              <a:buFont typeface="Wingdings" charset="2"/>
              <a:buChar char="Ø"/>
            </a:pPr>
            <a:r>
              <a:rPr lang="en-US" altLang="en-US" sz="2400" dirty="0">
                <a:solidFill>
                  <a:schemeClr val="tx1"/>
                </a:solidFill>
              </a:rPr>
              <a:t>Identification of a methodology for trade-off analysis</a:t>
            </a:r>
          </a:p>
          <a:p>
            <a:pPr marL="352425" indent="-352425">
              <a:lnSpc>
                <a:spcPct val="90000"/>
              </a:lnSpc>
              <a:buFont typeface="Wingdings" charset="2"/>
              <a:buChar char="Ø"/>
            </a:pPr>
            <a:r>
              <a:rPr lang="en-US" altLang="en-US" sz="2400" dirty="0">
                <a:solidFill>
                  <a:schemeClr val="tx1"/>
                </a:solidFill>
              </a:rPr>
              <a:t>Measurement of accomplishment against plans</a:t>
            </a:r>
          </a:p>
        </p:txBody>
      </p:sp>
      <p:sp>
        <p:nvSpPr>
          <p:cNvPr id="2" name="Slide Number Placeholder 1"/>
          <p:cNvSpPr>
            <a:spLocks noGrp="1"/>
          </p:cNvSpPr>
          <p:nvPr>
            <p:ph type="sldNum" sz="quarter" idx="12"/>
          </p:nvPr>
        </p:nvSpPr>
        <p:spPr/>
        <p:txBody>
          <a:bodyPr/>
          <a:lstStyle/>
          <a:p>
            <a:fld id="{0372A8C0-A868-48E0-975A-4D80D3DDF995}" type="slidenum">
              <a:rPr lang="en-US" smtClean="0"/>
              <a:t>31</a:t>
            </a:fld>
            <a:endParaRPr lang="en-US" dirty="0"/>
          </a:p>
        </p:txBody>
      </p:sp>
    </p:spTree>
    <p:extLst>
      <p:ext uri="{BB962C8B-B14F-4D97-AF65-F5344CB8AC3E}">
        <p14:creationId xmlns:p14="http://schemas.microsoft.com/office/powerpoint/2010/main" val="81606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822960" y="272316"/>
            <a:ext cx="7543800" cy="1450757"/>
          </a:xfrm>
        </p:spPr>
        <p:txBody>
          <a:bodyPr/>
          <a:lstStyle/>
          <a:p>
            <a:r>
              <a:rPr lang="en-US" altLang="en-US" dirty="0">
                <a:solidFill>
                  <a:schemeClr val="tx1"/>
                </a:solidFill>
              </a:rPr>
              <a:t>Benefits</a:t>
            </a:r>
            <a:r>
              <a:rPr lang="en-US" altLang="en-US" sz="5400" dirty="0">
                <a:solidFill>
                  <a:schemeClr val="tx1"/>
                </a:solidFill>
              </a:rPr>
              <a:t> </a:t>
            </a:r>
            <a:r>
              <a:rPr lang="en-US" altLang="en-US" sz="2800" dirty="0">
                <a:solidFill>
                  <a:schemeClr val="tx1"/>
                </a:solidFill>
              </a:rPr>
              <a:t>(continued)</a:t>
            </a:r>
            <a:endParaRPr lang="en-US" altLang="en-US" sz="5400" dirty="0">
              <a:solidFill>
                <a:schemeClr val="tx1"/>
              </a:solidFill>
            </a:endParaRPr>
          </a:p>
        </p:txBody>
      </p:sp>
      <p:sp>
        <p:nvSpPr>
          <p:cNvPr id="37891"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Early identification of problems so that corrective action may follow</a:t>
            </a:r>
          </a:p>
          <a:p>
            <a:pPr marL="352425" indent="-352425">
              <a:buFont typeface="Wingdings" charset="2"/>
              <a:buChar char="Ø"/>
            </a:pPr>
            <a:r>
              <a:rPr lang="en-US" altLang="en-US" sz="2400" dirty="0">
                <a:solidFill>
                  <a:schemeClr val="tx1"/>
                </a:solidFill>
              </a:rPr>
              <a:t>Improved estimating capability for future planning</a:t>
            </a:r>
          </a:p>
          <a:p>
            <a:pPr marL="352425" indent="-352425">
              <a:buFont typeface="Wingdings" charset="2"/>
              <a:buChar char="Ø"/>
            </a:pPr>
            <a:r>
              <a:rPr lang="en-US" altLang="en-US" sz="2400" dirty="0">
                <a:solidFill>
                  <a:schemeClr val="tx1"/>
                </a:solidFill>
              </a:rPr>
              <a:t>Knowing when objectives cannot be met or will be exceeded</a:t>
            </a:r>
          </a:p>
        </p:txBody>
      </p:sp>
      <p:sp>
        <p:nvSpPr>
          <p:cNvPr id="2" name="Slide Number Placeholder 1"/>
          <p:cNvSpPr>
            <a:spLocks noGrp="1"/>
          </p:cNvSpPr>
          <p:nvPr>
            <p:ph type="sldNum" sz="quarter" idx="12"/>
          </p:nvPr>
        </p:nvSpPr>
        <p:spPr/>
        <p:txBody>
          <a:bodyPr/>
          <a:lstStyle/>
          <a:p>
            <a:fld id="{0372A8C0-A868-48E0-975A-4D80D3DDF995}" type="slidenum">
              <a:rPr lang="en-US" smtClean="0"/>
              <a:t>32</a:t>
            </a:fld>
            <a:endParaRPr lang="en-US" dirty="0"/>
          </a:p>
        </p:txBody>
      </p:sp>
    </p:spTree>
    <p:extLst>
      <p:ext uri="{BB962C8B-B14F-4D97-AF65-F5344CB8AC3E}">
        <p14:creationId xmlns:p14="http://schemas.microsoft.com/office/powerpoint/2010/main" val="1471290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r>
              <a:rPr lang="en-US" altLang="en-US">
                <a:solidFill>
                  <a:schemeClr val="tx1"/>
                </a:solidFill>
              </a:rPr>
              <a:t>Obstacles</a:t>
            </a:r>
          </a:p>
        </p:txBody>
      </p:sp>
      <p:sp>
        <p:nvSpPr>
          <p:cNvPr id="38915" name="Rectangle 3"/>
          <p:cNvSpPr>
            <a:spLocks noGrp="1" noChangeArrowheads="1"/>
          </p:cNvSpPr>
          <p:nvPr>
            <p:ph type="body" idx="1"/>
          </p:nvPr>
        </p:nvSpPr>
        <p:spPr>
          <a:xfrm>
            <a:off x="822959" y="1860022"/>
            <a:ext cx="7543801" cy="4023360"/>
          </a:xfrm>
        </p:spPr>
        <p:txBody>
          <a:bodyPr>
            <a:normAutofit/>
          </a:bodyPr>
          <a:lstStyle/>
          <a:p>
            <a:pPr marL="352425" indent="-339725">
              <a:buFont typeface="Wingdings" charset="2"/>
              <a:buChar char="Ø"/>
            </a:pPr>
            <a:r>
              <a:rPr lang="en-US" altLang="en-US" sz="2400" dirty="0">
                <a:solidFill>
                  <a:schemeClr val="tx1"/>
                </a:solidFill>
              </a:rPr>
              <a:t>Project complexity</a:t>
            </a:r>
          </a:p>
          <a:p>
            <a:pPr marL="352425" indent="-339725">
              <a:buFont typeface="Wingdings" charset="2"/>
              <a:buChar char="Ø"/>
            </a:pPr>
            <a:r>
              <a:rPr lang="en-US" altLang="en-US" sz="2400" dirty="0">
                <a:solidFill>
                  <a:schemeClr val="tx1"/>
                </a:solidFill>
              </a:rPr>
              <a:t>Customer’s special requirements and scope changes</a:t>
            </a:r>
          </a:p>
          <a:p>
            <a:pPr marL="352425" indent="-339725">
              <a:buFont typeface="Wingdings" charset="2"/>
              <a:buChar char="Ø"/>
            </a:pPr>
            <a:r>
              <a:rPr lang="en-US" altLang="en-US" sz="2400" dirty="0">
                <a:solidFill>
                  <a:schemeClr val="tx1"/>
                </a:solidFill>
              </a:rPr>
              <a:t>Organizational restructuring</a:t>
            </a:r>
          </a:p>
          <a:p>
            <a:pPr marL="352425" indent="-339725">
              <a:buFont typeface="Wingdings" charset="2"/>
              <a:buChar char="Ø"/>
            </a:pPr>
            <a:r>
              <a:rPr lang="en-US" altLang="en-US" sz="2400" dirty="0">
                <a:solidFill>
                  <a:schemeClr val="tx1"/>
                </a:solidFill>
              </a:rPr>
              <a:t>Project risks</a:t>
            </a:r>
          </a:p>
          <a:p>
            <a:pPr marL="352425" indent="-339725">
              <a:buFont typeface="Wingdings" charset="2"/>
              <a:buChar char="Ø"/>
            </a:pPr>
            <a:r>
              <a:rPr lang="en-US" altLang="en-US" sz="2400" dirty="0">
                <a:solidFill>
                  <a:schemeClr val="tx1"/>
                </a:solidFill>
              </a:rPr>
              <a:t>Changes in technology</a:t>
            </a:r>
          </a:p>
          <a:p>
            <a:pPr marL="352425" indent="-339725">
              <a:buFont typeface="Wingdings" charset="2"/>
              <a:buChar char="Ø"/>
            </a:pPr>
            <a:r>
              <a:rPr lang="en-US" altLang="en-US" sz="2400" dirty="0">
                <a:solidFill>
                  <a:schemeClr val="tx1"/>
                </a:solidFill>
              </a:rPr>
              <a:t>Forward planning and pricing</a:t>
            </a:r>
          </a:p>
        </p:txBody>
      </p:sp>
      <p:sp>
        <p:nvSpPr>
          <p:cNvPr id="2" name="Slide Number Placeholder 1"/>
          <p:cNvSpPr>
            <a:spLocks noGrp="1"/>
          </p:cNvSpPr>
          <p:nvPr>
            <p:ph type="sldNum" sz="quarter" idx="12"/>
          </p:nvPr>
        </p:nvSpPr>
        <p:spPr/>
        <p:txBody>
          <a:bodyPr/>
          <a:lstStyle/>
          <a:p>
            <a:fld id="{0372A8C0-A868-48E0-975A-4D80D3DDF995}" type="slidenum">
              <a:rPr lang="en-US" smtClean="0"/>
              <a:t>33</a:t>
            </a:fld>
            <a:endParaRPr lang="en-US" dirty="0"/>
          </a:p>
        </p:txBody>
      </p:sp>
    </p:spTree>
    <p:extLst>
      <p:ext uri="{BB962C8B-B14F-4D97-AF65-F5344CB8AC3E}">
        <p14:creationId xmlns:p14="http://schemas.microsoft.com/office/powerpoint/2010/main" val="1853864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r>
              <a:rPr lang="en-US" altLang="en-US" dirty="0">
                <a:solidFill>
                  <a:schemeClr val="tx1"/>
                </a:solidFill>
              </a:rPr>
              <a:t>Humor</a:t>
            </a:r>
          </a:p>
        </p:txBody>
      </p:sp>
      <p:sp>
        <p:nvSpPr>
          <p:cNvPr id="39939" name="Rectangle 3"/>
          <p:cNvSpPr>
            <a:spLocks noGrp="1" noChangeArrowheads="1"/>
          </p:cNvSpPr>
          <p:nvPr>
            <p:ph type="body" idx="1"/>
          </p:nvPr>
        </p:nvSpPr>
        <p:spPr/>
        <p:txBody>
          <a:bodyPr/>
          <a:lstStyle/>
          <a:p>
            <a:r>
              <a:rPr lang="en-US" altLang="en-US" sz="3600">
                <a:solidFill>
                  <a:schemeClr val="tx2"/>
                </a:solidFill>
                <a:latin typeface="Arial" charset="0"/>
              </a:rPr>
              <a:t>Project management is the art of creating the illusion that any outcome is the result of a series of predetermined, deliberate acts when, in fact, it was dumb luck.</a:t>
            </a:r>
          </a:p>
        </p:txBody>
      </p:sp>
      <p:sp>
        <p:nvSpPr>
          <p:cNvPr id="2" name="Slide Number Placeholder 1"/>
          <p:cNvSpPr>
            <a:spLocks noGrp="1"/>
          </p:cNvSpPr>
          <p:nvPr>
            <p:ph type="sldNum" sz="quarter" idx="12"/>
          </p:nvPr>
        </p:nvSpPr>
        <p:spPr/>
        <p:txBody>
          <a:bodyPr/>
          <a:lstStyle/>
          <a:p>
            <a:fld id="{0372A8C0-A868-48E0-975A-4D80D3DDF995}" type="slidenum">
              <a:rPr lang="en-US" smtClean="0"/>
              <a:t>34</a:t>
            </a:fld>
            <a:endParaRPr lang="en-US" dirty="0"/>
          </a:p>
        </p:txBody>
      </p:sp>
    </p:spTree>
    <p:extLst>
      <p:ext uri="{BB962C8B-B14F-4D97-AF65-F5344CB8AC3E}">
        <p14:creationId xmlns:p14="http://schemas.microsoft.com/office/powerpoint/2010/main" val="65761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dirty="0">
                <a:solidFill>
                  <a:schemeClr val="tx1"/>
                </a:solidFill>
              </a:rPr>
              <a:t>Resources</a:t>
            </a:r>
            <a:endParaRPr lang="en-US" altLang="en-US" sz="5400" dirty="0">
              <a:solidFill>
                <a:schemeClr val="tx1"/>
              </a:solidFill>
            </a:endParaRPr>
          </a:p>
        </p:txBody>
      </p:sp>
      <p:sp>
        <p:nvSpPr>
          <p:cNvPr id="41987"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800" dirty="0">
                <a:solidFill>
                  <a:schemeClr val="tx1"/>
                </a:solidFill>
              </a:rPr>
              <a:t>Money</a:t>
            </a:r>
          </a:p>
          <a:p>
            <a:pPr marL="352425" indent="-352425">
              <a:buFont typeface="Wingdings" charset="2"/>
              <a:buChar char="Ø"/>
            </a:pPr>
            <a:r>
              <a:rPr lang="en-US" altLang="en-US" sz="2800" dirty="0">
                <a:solidFill>
                  <a:schemeClr val="tx1"/>
                </a:solidFill>
              </a:rPr>
              <a:t>Manpower</a:t>
            </a:r>
          </a:p>
          <a:p>
            <a:pPr marL="352425" indent="-352425">
              <a:buFont typeface="Wingdings" charset="2"/>
              <a:buChar char="Ø"/>
            </a:pPr>
            <a:r>
              <a:rPr lang="en-US" altLang="en-US" sz="2800" dirty="0">
                <a:solidFill>
                  <a:schemeClr val="tx1"/>
                </a:solidFill>
              </a:rPr>
              <a:t>Equipment</a:t>
            </a:r>
          </a:p>
          <a:p>
            <a:pPr marL="352425" indent="-352425">
              <a:buFont typeface="Wingdings" charset="2"/>
              <a:buChar char="Ø"/>
            </a:pPr>
            <a:r>
              <a:rPr lang="en-US" altLang="en-US" sz="2800" dirty="0">
                <a:solidFill>
                  <a:schemeClr val="tx1"/>
                </a:solidFill>
              </a:rPr>
              <a:t>Facilities</a:t>
            </a:r>
          </a:p>
          <a:p>
            <a:pPr marL="352425" indent="-352425">
              <a:buFont typeface="Wingdings" charset="2"/>
              <a:buChar char="Ø"/>
            </a:pPr>
            <a:r>
              <a:rPr lang="en-US" altLang="en-US" sz="2800" dirty="0">
                <a:solidFill>
                  <a:schemeClr val="tx1"/>
                </a:solidFill>
              </a:rPr>
              <a:t>Materials</a:t>
            </a:r>
          </a:p>
          <a:p>
            <a:pPr marL="352425" indent="-352425">
              <a:buFont typeface="Wingdings" charset="2"/>
              <a:buChar char="Ø"/>
            </a:pPr>
            <a:r>
              <a:rPr lang="en-US" altLang="en-US" sz="2800" dirty="0">
                <a:solidFill>
                  <a:schemeClr val="tx1"/>
                </a:solidFill>
              </a:rPr>
              <a:t>Information/technology</a:t>
            </a:r>
          </a:p>
        </p:txBody>
      </p:sp>
      <p:sp>
        <p:nvSpPr>
          <p:cNvPr id="2" name="Slide Number Placeholder 1"/>
          <p:cNvSpPr>
            <a:spLocks noGrp="1"/>
          </p:cNvSpPr>
          <p:nvPr>
            <p:ph type="sldNum" sz="quarter" idx="12"/>
          </p:nvPr>
        </p:nvSpPr>
        <p:spPr/>
        <p:txBody>
          <a:bodyPr/>
          <a:lstStyle/>
          <a:p>
            <a:fld id="{0372A8C0-A868-48E0-975A-4D80D3DDF995}" type="slidenum">
              <a:rPr lang="en-US" smtClean="0"/>
              <a:t>35</a:t>
            </a:fld>
            <a:endParaRPr lang="en-US" dirty="0"/>
          </a:p>
        </p:txBody>
      </p:sp>
    </p:spTree>
    <p:extLst>
      <p:ext uri="{BB962C8B-B14F-4D97-AF65-F5344CB8AC3E}">
        <p14:creationId xmlns:p14="http://schemas.microsoft.com/office/powerpoint/2010/main" val="238213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a:bodyPr>
          <a:lstStyle/>
          <a:p>
            <a:r>
              <a:rPr lang="en-US" altLang="en-US" dirty="0">
                <a:solidFill>
                  <a:schemeClr val="tx1"/>
                </a:solidFill>
              </a:rPr>
              <a:t>Successful Culture</a:t>
            </a:r>
          </a:p>
        </p:txBody>
      </p:sp>
      <p:sp>
        <p:nvSpPr>
          <p:cNvPr id="43011" name="Rectangle 3"/>
          <p:cNvSpPr>
            <a:spLocks noGrp="1" noChangeArrowheads="1"/>
          </p:cNvSpPr>
          <p:nvPr>
            <p:ph type="body" idx="1"/>
          </p:nvPr>
        </p:nvSpPr>
        <p:spPr/>
        <p:txBody>
          <a:bodyPr>
            <a:normAutofit/>
          </a:bodyPr>
          <a:lstStyle/>
          <a:p>
            <a:r>
              <a:rPr lang="en-US" altLang="en-US" sz="2400" dirty="0">
                <a:solidFill>
                  <a:schemeClr val="tx1"/>
                </a:solidFill>
              </a:rPr>
              <a:t>A good daily working relationship between the project manager and those line managers who directly assign resources to projects</a:t>
            </a:r>
          </a:p>
          <a:p>
            <a:r>
              <a:rPr lang="en-US" altLang="en-US" sz="2400" dirty="0">
                <a:solidFill>
                  <a:schemeClr val="tx1"/>
                </a:solidFill>
              </a:rPr>
              <a:t>The ability of functional employees to report vertically to their line manager at the same time they report horizontally to one or more project managers</a:t>
            </a:r>
          </a:p>
        </p:txBody>
      </p:sp>
      <p:sp>
        <p:nvSpPr>
          <p:cNvPr id="2" name="Slide Number Placeholder 1"/>
          <p:cNvSpPr>
            <a:spLocks noGrp="1"/>
          </p:cNvSpPr>
          <p:nvPr>
            <p:ph type="sldNum" sz="quarter" idx="12"/>
          </p:nvPr>
        </p:nvSpPr>
        <p:spPr/>
        <p:txBody>
          <a:bodyPr/>
          <a:lstStyle/>
          <a:p>
            <a:fld id="{0372A8C0-A868-48E0-975A-4D80D3DDF995}" type="slidenum">
              <a:rPr lang="en-US" smtClean="0"/>
              <a:t>36</a:t>
            </a:fld>
            <a:endParaRPr lang="en-US" dirty="0"/>
          </a:p>
        </p:txBody>
      </p:sp>
    </p:spTree>
    <p:extLst>
      <p:ext uri="{BB962C8B-B14F-4D97-AF65-F5344CB8AC3E}">
        <p14:creationId xmlns:p14="http://schemas.microsoft.com/office/powerpoint/2010/main" val="738608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822960" y="358042"/>
            <a:ext cx="7543800" cy="1450757"/>
          </a:xfrm>
        </p:spPr>
        <p:txBody>
          <a:bodyPr>
            <a:normAutofit/>
          </a:bodyPr>
          <a:lstStyle/>
          <a:p>
            <a:r>
              <a:rPr lang="en-US" altLang="en-US" dirty="0">
                <a:solidFill>
                  <a:schemeClr val="tx1"/>
                </a:solidFill>
              </a:rPr>
              <a:t>Interface Management</a:t>
            </a:r>
          </a:p>
        </p:txBody>
      </p:sp>
      <p:sp>
        <p:nvSpPr>
          <p:cNvPr id="44035" name="Rectangle 3"/>
          <p:cNvSpPr>
            <a:spLocks noGrp="1" noChangeArrowheads="1"/>
          </p:cNvSpPr>
          <p:nvPr>
            <p:ph type="body" idx="1"/>
          </p:nvPr>
        </p:nvSpPr>
        <p:spPr>
          <a:xfrm>
            <a:off x="914400" y="1824038"/>
            <a:ext cx="7696200" cy="4076700"/>
          </a:xfrm>
        </p:spPr>
        <p:txBody>
          <a:bodyPr/>
          <a:lstStyle/>
          <a:p>
            <a:pPr marL="352425" indent="-352425">
              <a:buFont typeface="Wingdings" charset="2"/>
              <a:buChar char="Ø"/>
            </a:pPr>
            <a:r>
              <a:rPr lang="en-US" altLang="en-US" sz="2400" dirty="0">
                <a:solidFill>
                  <a:schemeClr val="tx1"/>
                </a:solidFill>
              </a:rPr>
              <a:t>Managing human interrelationships within the project team</a:t>
            </a:r>
          </a:p>
          <a:p>
            <a:pPr marL="352425" indent="-352425">
              <a:buFont typeface="Wingdings" charset="2"/>
              <a:buChar char="Ø"/>
            </a:pPr>
            <a:r>
              <a:rPr lang="en-US" altLang="en-US" sz="2400" dirty="0">
                <a:solidFill>
                  <a:schemeClr val="tx1"/>
                </a:solidFill>
              </a:rPr>
              <a:t>Managing human interrelationships between the project team and the functional organization</a:t>
            </a:r>
          </a:p>
          <a:p>
            <a:pPr marL="352425" indent="-352425">
              <a:buFont typeface="Wingdings" charset="2"/>
              <a:buChar char="Ø"/>
            </a:pPr>
            <a:r>
              <a:rPr lang="en-US" altLang="en-US" sz="2400" dirty="0">
                <a:solidFill>
                  <a:schemeClr val="tx1"/>
                </a:solidFill>
              </a:rPr>
              <a:t>Managing human interrelationships between the project team and senior management</a:t>
            </a:r>
          </a:p>
          <a:p>
            <a:pPr marL="352425" indent="-352425">
              <a:buFont typeface="Wingdings" charset="2"/>
              <a:buChar char="Ø"/>
            </a:pPr>
            <a:r>
              <a:rPr lang="en-US" altLang="en-US" sz="2400" dirty="0">
                <a:solidFill>
                  <a:schemeClr val="tx1"/>
                </a:solidFill>
              </a:rPr>
              <a:t>Managing human interrelationships between the project team and the customer’s organization, whether an internal or external organization</a:t>
            </a:r>
          </a:p>
        </p:txBody>
      </p:sp>
      <p:sp>
        <p:nvSpPr>
          <p:cNvPr id="2" name="Slide Number Placeholder 1"/>
          <p:cNvSpPr>
            <a:spLocks noGrp="1"/>
          </p:cNvSpPr>
          <p:nvPr>
            <p:ph type="sldNum" sz="quarter" idx="12"/>
          </p:nvPr>
        </p:nvSpPr>
        <p:spPr/>
        <p:txBody>
          <a:bodyPr/>
          <a:lstStyle/>
          <a:p>
            <a:fld id="{0372A8C0-A868-48E0-975A-4D80D3DDF995}" type="slidenum">
              <a:rPr lang="en-US" smtClean="0"/>
              <a:t>37</a:t>
            </a:fld>
            <a:endParaRPr lang="en-US" dirty="0"/>
          </a:p>
        </p:txBody>
      </p:sp>
    </p:spTree>
    <p:extLst>
      <p:ext uri="{BB962C8B-B14F-4D97-AF65-F5344CB8AC3E}">
        <p14:creationId xmlns:p14="http://schemas.microsoft.com/office/powerpoint/2010/main" val="1334605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734050" y="3905250"/>
            <a:ext cx="473075" cy="850900"/>
            <a:chOff x="4189" y="2412"/>
            <a:chExt cx="495" cy="536"/>
          </a:xfrm>
        </p:grpSpPr>
        <p:sp>
          <p:nvSpPr>
            <p:cNvPr id="46100" name="Line 3"/>
            <p:cNvSpPr>
              <a:spLocks noChangeShapeType="1"/>
            </p:cNvSpPr>
            <p:nvPr/>
          </p:nvSpPr>
          <p:spPr bwMode="auto">
            <a:xfrm>
              <a:off x="4190" y="2948"/>
              <a:ext cx="494"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101" name="Line 4"/>
            <p:cNvSpPr>
              <a:spLocks noChangeShapeType="1"/>
            </p:cNvSpPr>
            <p:nvPr/>
          </p:nvSpPr>
          <p:spPr bwMode="auto">
            <a:xfrm>
              <a:off x="4189" y="2684"/>
              <a:ext cx="49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102" name="Line 5"/>
            <p:cNvSpPr>
              <a:spLocks noChangeShapeType="1"/>
            </p:cNvSpPr>
            <p:nvPr/>
          </p:nvSpPr>
          <p:spPr bwMode="auto">
            <a:xfrm>
              <a:off x="4202" y="2412"/>
              <a:ext cx="48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3" name="Group 6"/>
          <p:cNvGrpSpPr>
            <a:grpSpLocks/>
          </p:cNvGrpSpPr>
          <p:nvPr/>
        </p:nvGrpSpPr>
        <p:grpSpPr bwMode="auto">
          <a:xfrm>
            <a:off x="3752850" y="2825750"/>
            <a:ext cx="1984375" cy="2974975"/>
            <a:chOff x="2364" y="1780"/>
            <a:chExt cx="1250" cy="1874"/>
          </a:xfrm>
        </p:grpSpPr>
        <p:sp>
          <p:nvSpPr>
            <p:cNvPr id="46098" name="AutoShape 7"/>
            <p:cNvSpPr>
              <a:spLocks noChangeArrowheads="1"/>
            </p:cNvSpPr>
            <p:nvPr/>
          </p:nvSpPr>
          <p:spPr bwMode="invGray">
            <a:xfrm rot="10800000">
              <a:off x="2364" y="1780"/>
              <a:ext cx="1250" cy="1874"/>
            </a:xfrm>
            <a:prstGeom prst="bevel">
              <a:avLst>
                <a:gd name="adj" fmla="val 3042"/>
              </a:avLst>
            </a:prstGeom>
            <a:solidFill>
              <a:srgbClr val="00BE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solidFill>
                  <a:schemeClr val="tx1"/>
                </a:solidFill>
              </a:endParaRPr>
            </a:p>
          </p:txBody>
        </p:sp>
        <p:sp>
          <p:nvSpPr>
            <p:cNvPr id="46099" name="Text Box 8"/>
            <p:cNvSpPr txBox="1">
              <a:spLocks noChangeArrowheads="1"/>
            </p:cNvSpPr>
            <p:nvPr/>
          </p:nvSpPr>
          <p:spPr bwMode="invGray">
            <a:xfrm>
              <a:off x="2397" y="1924"/>
              <a:ext cx="1184" cy="1569"/>
            </a:xfrm>
            <a:prstGeom prst="rect">
              <a:avLst/>
            </a:prstGeom>
            <a:noFill/>
            <a:ln>
              <a:noFill/>
            </a:ln>
            <a:effectLst>
              <a:outerShdw blurRad="63500" dist="29783" dir="3885598"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
                  <a:srgbClr val="FF3333"/>
                </a:buClr>
                <a:buSzPct val="80000"/>
                <a:buFont typeface="Symbol" charset="2"/>
                <a:buNone/>
              </a:pPr>
              <a:r>
                <a:rPr lang="en-US" altLang="en-US" sz="2800">
                  <a:solidFill>
                    <a:schemeClr val="tx1"/>
                  </a:solidFill>
                </a:rPr>
                <a:t>Integrated</a:t>
              </a:r>
              <a:br>
                <a:rPr lang="en-US" altLang="en-US" sz="2800">
                  <a:solidFill>
                    <a:schemeClr val="tx1"/>
                  </a:solidFill>
                </a:rPr>
              </a:br>
              <a:r>
                <a:rPr lang="en-US" altLang="en-US" sz="2800">
                  <a:solidFill>
                    <a:schemeClr val="tx1"/>
                  </a:solidFill>
                </a:rPr>
                <a:t>Processes</a:t>
              </a:r>
              <a:endParaRPr lang="en-US" altLang="en-US" sz="23500">
                <a:solidFill>
                  <a:schemeClr val="tx1"/>
                </a:solidFill>
              </a:endParaRPr>
            </a:p>
          </p:txBody>
        </p:sp>
      </p:grpSp>
      <p:sp>
        <p:nvSpPr>
          <p:cNvPr id="46084" name="Rectangle 9"/>
          <p:cNvSpPr>
            <a:spLocks noGrp="1" noChangeArrowheads="1"/>
          </p:cNvSpPr>
          <p:nvPr>
            <p:ph type="title"/>
          </p:nvPr>
        </p:nvSpPr>
        <p:spPr/>
        <p:txBody>
          <a:bodyPr>
            <a:normAutofit/>
          </a:bodyPr>
          <a:lstStyle/>
          <a:p>
            <a:pPr>
              <a:lnSpc>
                <a:spcPct val="80000"/>
              </a:lnSpc>
            </a:pPr>
            <a:r>
              <a:rPr lang="en-US" altLang="en-US" dirty="0">
                <a:solidFill>
                  <a:schemeClr val="tx1"/>
                </a:solidFill>
              </a:rPr>
              <a:t>Integration Management</a:t>
            </a:r>
          </a:p>
        </p:txBody>
      </p:sp>
      <p:sp>
        <p:nvSpPr>
          <p:cNvPr id="1690634" name="Text Box 10"/>
          <p:cNvSpPr txBox="1">
            <a:spLocks noChangeArrowheads="1"/>
          </p:cNvSpPr>
          <p:nvPr/>
        </p:nvSpPr>
        <p:spPr bwMode="invGray">
          <a:xfrm>
            <a:off x="1425575" y="3025775"/>
            <a:ext cx="1879600" cy="2490788"/>
          </a:xfrm>
          <a:prstGeom prst="rect">
            <a:avLst/>
          </a:prstGeom>
          <a:noFill/>
          <a:ln>
            <a:noFill/>
          </a:ln>
          <a:effectLst>
            <a:outerShdw blurRad="63500" dist="29783" dir="3885598"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marL="234950" indent="-234950">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nSpc>
                <a:spcPct val="120000"/>
              </a:lnSpc>
              <a:spcBef>
                <a:spcPct val="0"/>
              </a:spcBef>
              <a:buClr>
                <a:srgbClr val="FF3333"/>
              </a:buClr>
              <a:buSzPct val="80000"/>
              <a:buFont typeface="Symbol" charset="2"/>
              <a:buChar char="·"/>
            </a:pPr>
            <a:r>
              <a:rPr lang="en-US" altLang="en-US" sz="2400">
                <a:solidFill>
                  <a:schemeClr val="tx1"/>
                </a:solidFill>
              </a:rPr>
              <a:t>Capital</a:t>
            </a:r>
          </a:p>
          <a:p>
            <a:pPr>
              <a:lnSpc>
                <a:spcPct val="120000"/>
              </a:lnSpc>
              <a:spcBef>
                <a:spcPct val="0"/>
              </a:spcBef>
              <a:buClr>
                <a:srgbClr val="FF3333"/>
              </a:buClr>
              <a:buSzPct val="80000"/>
              <a:buFont typeface="Symbol" charset="2"/>
              <a:buChar char="·"/>
            </a:pPr>
            <a:r>
              <a:rPr lang="en-US" altLang="en-US" sz="2400">
                <a:solidFill>
                  <a:schemeClr val="tx1"/>
                </a:solidFill>
              </a:rPr>
              <a:t>Materials</a:t>
            </a:r>
          </a:p>
          <a:p>
            <a:pPr>
              <a:lnSpc>
                <a:spcPct val="120000"/>
              </a:lnSpc>
              <a:spcBef>
                <a:spcPct val="0"/>
              </a:spcBef>
              <a:buClr>
                <a:srgbClr val="FF3333"/>
              </a:buClr>
              <a:buSzPct val="80000"/>
              <a:buFont typeface="Symbol" charset="2"/>
              <a:buChar char="·"/>
            </a:pPr>
            <a:r>
              <a:rPr lang="en-US" altLang="en-US" sz="2400">
                <a:solidFill>
                  <a:schemeClr val="tx1"/>
                </a:solidFill>
              </a:rPr>
              <a:t>Equipment</a:t>
            </a:r>
          </a:p>
          <a:p>
            <a:pPr>
              <a:lnSpc>
                <a:spcPct val="120000"/>
              </a:lnSpc>
              <a:spcBef>
                <a:spcPct val="0"/>
              </a:spcBef>
              <a:buClr>
                <a:srgbClr val="FF3333"/>
              </a:buClr>
              <a:buSzPct val="80000"/>
              <a:buFont typeface="Symbol" charset="2"/>
              <a:buChar char="·"/>
            </a:pPr>
            <a:r>
              <a:rPr lang="en-US" altLang="en-US" sz="2400">
                <a:solidFill>
                  <a:schemeClr val="tx1"/>
                </a:solidFill>
              </a:rPr>
              <a:t>Facilities</a:t>
            </a:r>
          </a:p>
          <a:p>
            <a:pPr>
              <a:lnSpc>
                <a:spcPct val="120000"/>
              </a:lnSpc>
              <a:spcBef>
                <a:spcPct val="0"/>
              </a:spcBef>
              <a:buClr>
                <a:srgbClr val="FF3333"/>
              </a:buClr>
              <a:buSzPct val="80000"/>
              <a:buFont typeface="Symbol" charset="2"/>
              <a:buChar char="·"/>
            </a:pPr>
            <a:r>
              <a:rPr lang="en-US" altLang="en-US" sz="2400">
                <a:solidFill>
                  <a:schemeClr val="tx1"/>
                </a:solidFill>
              </a:rPr>
              <a:t>Information</a:t>
            </a:r>
          </a:p>
          <a:p>
            <a:pPr>
              <a:lnSpc>
                <a:spcPct val="120000"/>
              </a:lnSpc>
              <a:spcBef>
                <a:spcPct val="0"/>
              </a:spcBef>
              <a:buClr>
                <a:srgbClr val="FF3333"/>
              </a:buClr>
              <a:buSzPct val="80000"/>
              <a:buFont typeface="Symbol" charset="2"/>
              <a:buChar char="·"/>
            </a:pPr>
            <a:r>
              <a:rPr lang="en-US" altLang="en-US" sz="2400">
                <a:solidFill>
                  <a:schemeClr val="tx1"/>
                </a:solidFill>
              </a:rPr>
              <a:t>Personnel</a:t>
            </a:r>
            <a:endParaRPr lang="en-US" altLang="en-US" sz="21400">
              <a:solidFill>
                <a:schemeClr val="tx1"/>
              </a:solidFill>
            </a:endParaRPr>
          </a:p>
        </p:txBody>
      </p:sp>
      <p:sp>
        <p:nvSpPr>
          <p:cNvPr id="1690635" name="Text Box 11"/>
          <p:cNvSpPr txBox="1">
            <a:spLocks noChangeArrowheads="1"/>
          </p:cNvSpPr>
          <p:nvPr/>
        </p:nvSpPr>
        <p:spPr bwMode="invGray">
          <a:xfrm>
            <a:off x="963613" y="2347913"/>
            <a:ext cx="2609850" cy="846137"/>
          </a:xfrm>
          <a:prstGeom prst="rect">
            <a:avLst/>
          </a:prstGeom>
          <a:noFill/>
          <a:ln>
            <a:noFill/>
          </a:ln>
          <a:effectLst>
            <a:outerShdw blurRad="63500" dist="29783" dir="3885598"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
                <a:srgbClr val="FF3333"/>
              </a:buClr>
              <a:buSzPct val="80000"/>
              <a:buFont typeface="Symbol" charset="2"/>
              <a:buNone/>
            </a:pPr>
            <a:r>
              <a:rPr lang="en-US" altLang="en-US" sz="2800" b="1" u="sng">
                <a:solidFill>
                  <a:schemeClr val="tx1"/>
                </a:solidFill>
              </a:rPr>
              <a:t>Resources</a:t>
            </a:r>
            <a:endParaRPr lang="en-US" altLang="en-US" sz="23500" b="1" u="sng">
              <a:solidFill>
                <a:schemeClr val="tx1"/>
              </a:solidFill>
            </a:endParaRPr>
          </a:p>
        </p:txBody>
      </p:sp>
      <p:grpSp>
        <p:nvGrpSpPr>
          <p:cNvPr id="4" name="Group 12"/>
          <p:cNvGrpSpPr>
            <a:grpSpLocks/>
          </p:cNvGrpSpPr>
          <p:nvPr/>
        </p:nvGrpSpPr>
        <p:grpSpPr bwMode="auto">
          <a:xfrm>
            <a:off x="2693988" y="3257550"/>
            <a:ext cx="992187" cy="2133600"/>
            <a:chOff x="1999" y="2140"/>
            <a:chExt cx="822" cy="1344"/>
          </a:xfrm>
        </p:grpSpPr>
        <p:sp>
          <p:nvSpPr>
            <p:cNvPr id="46092" name="Line 13"/>
            <p:cNvSpPr>
              <a:spLocks noChangeShapeType="1"/>
            </p:cNvSpPr>
            <p:nvPr/>
          </p:nvSpPr>
          <p:spPr bwMode="auto">
            <a:xfrm>
              <a:off x="2245" y="3484"/>
              <a:ext cx="576"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3" name="Line 14"/>
            <p:cNvSpPr>
              <a:spLocks noChangeShapeType="1"/>
            </p:cNvSpPr>
            <p:nvPr/>
          </p:nvSpPr>
          <p:spPr bwMode="auto">
            <a:xfrm>
              <a:off x="2434" y="3228"/>
              <a:ext cx="38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4" name="Line 15"/>
            <p:cNvSpPr>
              <a:spLocks noChangeShapeType="1"/>
            </p:cNvSpPr>
            <p:nvPr/>
          </p:nvSpPr>
          <p:spPr bwMode="auto">
            <a:xfrm>
              <a:off x="2171" y="2948"/>
              <a:ext cx="6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5" name="Line 16"/>
            <p:cNvSpPr>
              <a:spLocks noChangeShapeType="1"/>
            </p:cNvSpPr>
            <p:nvPr/>
          </p:nvSpPr>
          <p:spPr bwMode="auto">
            <a:xfrm>
              <a:off x="2344" y="2684"/>
              <a:ext cx="477"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6" name="Line 17"/>
            <p:cNvSpPr>
              <a:spLocks noChangeShapeType="1"/>
            </p:cNvSpPr>
            <p:nvPr/>
          </p:nvSpPr>
          <p:spPr bwMode="auto">
            <a:xfrm>
              <a:off x="2187" y="2412"/>
              <a:ext cx="634"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097" name="Line 18"/>
            <p:cNvSpPr>
              <a:spLocks noChangeShapeType="1"/>
            </p:cNvSpPr>
            <p:nvPr/>
          </p:nvSpPr>
          <p:spPr bwMode="auto">
            <a:xfrm>
              <a:off x="1999" y="2140"/>
              <a:ext cx="822"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1690643" name="Text Box 19"/>
          <p:cNvSpPr txBox="1">
            <a:spLocks noChangeArrowheads="1"/>
          </p:cNvSpPr>
          <p:nvPr/>
        </p:nvSpPr>
        <p:spPr bwMode="invGray">
          <a:xfrm>
            <a:off x="182563" y="3927475"/>
            <a:ext cx="1541462" cy="846138"/>
          </a:xfrm>
          <a:prstGeom prst="rect">
            <a:avLst/>
          </a:prstGeom>
          <a:noFill/>
          <a:ln>
            <a:noFill/>
          </a:ln>
          <a:effectLst>
            <a:outerShdw blurRad="63500" dist="29783" dir="3885598"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
                <a:srgbClr val="FF3333"/>
              </a:buClr>
              <a:buSzPct val="80000"/>
              <a:buFont typeface="Symbol" charset="2"/>
              <a:buNone/>
            </a:pPr>
            <a:r>
              <a:rPr lang="en-US" altLang="en-US" sz="2800" b="1">
                <a:solidFill>
                  <a:schemeClr val="tx1"/>
                </a:solidFill>
              </a:rPr>
              <a:t>Inputs</a:t>
            </a:r>
            <a:endParaRPr lang="en-US" altLang="en-US" sz="23500" b="1">
              <a:solidFill>
                <a:schemeClr val="tx1"/>
              </a:solidFill>
            </a:endParaRPr>
          </a:p>
        </p:txBody>
      </p:sp>
      <p:sp>
        <p:nvSpPr>
          <p:cNvPr id="1690644" name="Text Box 20"/>
          <p:cNvSpPr txBox="1">
            <a:spLocks noChangeArrowheads="1"/>
          </p:cNvSpPr>
          <p:nvPr/>
        </p:nvSpPr>
        <p:spPr bwMode="invGray">
          <a:xfrm>
            <a:off x="3476625" y="1963738"/>
            <a:ext cx="2609850" cy="846137"/>
          </a:xfrm>
          <a:prstGeom prst="rect">
            <a:avLst/>
          </a:prstGeom>
          <a:noFill/>
          <a:ln>
            <a:noFill/>
          </a:ln>
          <a:effectLst>
            <a:outerShdw blurRad="63500" dist="29783" dir="3885598"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
                <a:srgbClr val="FF3333"/>
              </a:buClr>
              <a:buSzPct val="80000"/>
              <a:buFont typeface="Symbol" charset="2"/>
              <a:buNone/>
            </a:pPr>
            <a:r>
              <a:rPr lang="en-US" altLang="en-US" sz="2800" b="1">
                <a:solidFill>
                  <a:schemeClr val="tx1"/>
                </a:solidFill>
              </a:rPr>
              <a:t>Integration</a:t>
            </a:r>
            <a:br>
              <a:rPr lang="en-US" altLang="en-US" sz="2800" b="1">
                <a:solidFill>
                  <a:schemeClr val="tx1"/>
                </a:solidFill>
              </a:rPr>
            </a:br>
            <a:r>
              <a:rPr lang="en-US" altLang="en-US" sz="2800" b="1">
                <a:solidFill>
                  <a:schemeClr val="tx1"/>
                </a:solidFill>
              </a:rPr>
              <a:t>Management</a:t>
            </a:r>
            <a:endParaRPr lang="en-US" altLang="en-US" sz="23500" b="1">
              <a:solidFill>
                <a:schemeClr val="tx1"/>
              </a:solidFill>
            </a:endParaRPr>
          </a:p>
        </p:txBody>
      </p:sp>
      <p:sp>
        <p:nvSpPr>
          <p:cNvPr id="1690645" name="Text Box 21"/>
          <p:cNvSpPr txBox="1">
            <a:spLocks noChangeArrowheads="1"/>
          </p:cNvSpPr>
          <p:nvPr/>
        </p:nvSpPr>
        <p:spPr bwMode="invGray">
          <a:xfrm>
            <a:off x="6172200" y="3076575"/>
            <a:ext cx="1489075" cy="2490788"/>
          </a:xfrm>
          <a:prstGeom prst="rect">
            <a:avLst/>
          </a:prstGeom>
          <a:noFill/>
          <a:ln>
            <a:noFill/>
          </a:ln>
          <a:effectLst>
            <a:outerShdw blurRad="63500" dist="29783" dir="3885598"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marL="234950" indent="-234950">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nSpc>
                <a:spcPct val="120000"/>
              </a:lnSpc>
              <a:spcBef>
                <a:spcPct val="0"/>
              </a:spcBef>
              <a:buClr>
                <a:srgbClr val="FF3333"/>
              </a:buClr>
              <a:buSzPct val="80000"/>
              <a:buFont typeface="Symbol" charset="2"/>
              <a:buNone/>
            </a:pPr>
            <a:r>
              <a:rPr lang="en-US" altLang="en-US" sz="2400">
                <a:solidFill>
                  <a:schemeClr val="tx1"/>
                </a:solidFill>
              </a:rPr>
              <a:t>Products</a:t>
            </a:r>
          </a:p>
          <a:p>
            <a:pPr>
              <a:lnSpc>
                <a:spcPct val="120000"/>
              </a:lnSpc>
              <a:spcBef>
                <a:spcPct val="0"/>
              </a:spcBef>
              <a:buClr>
                <a:srgbClr val="FF3333"/>
              </a:buClr>
              <a:buSzPct val="80000"/>
              <a:buFont typeface="Symbol" charset="2"/>
              <a:buNone/>
            </a:pPr>
            <a:r>
              <a:rPr lang="en-US" altLang="en-US" sz="2400">
                <a:solidFill>
                  <a:schemeClr val="tx1"/>
                </a:solidFill>
              </a:rPr>
              <a:t>Services</a:t>
            </a:r>
          </a:p>
          <a:p>
            <a:pPr>
              <a:lnSpc>
                <a:spcPct val="120000"/>
              </a:lnSpc>
              <a:spcBef>
                <a:spcPct val="0"/>
              </a:spcBef>
              <a:buClr>
                <a:srgbClr val="FF3333"/>
              </a:buClr>
              <a:buSzPct val="80000"/>
              <a:buFont typeface="Symbol" charset="2"/>
              <a:buNone/>
            </a:pPr>
            <a:r>
              <a:rPr lang="en-US" altLang="en-US" sz="2400">
                <a:solidFill>
                  <a:schemeClr val="tx1"/>
                </a:solidFill>
              </a:rPr>
              <a:t>Profits</a:t>
            </a:r>
            <a:endParaRPr lang="en-US" altLang="en-US" sz="21400">
              <a:solidFill>
                <a:schemeClr val="tx1"/>
              </a:solidFill>
            </a:endParaRPr>
          </a:p>
        </p:txBody>
      </p:sp>
      <p:sp>
        <p:nvSpPr>
          <p:cNvPr id="1690646" name="Text Box 22"/>
          <p:cNvSpPr txBox="1">
            <a:spLocks noChangeArrowheads="1"/>
          </p:cNvSpPr>
          <p:nvPr/>
        </p:nvSpPr>
        <p:spPr bwMode="invGray">
          <a:xfrm>
            <a:off x="7313613" y="3940175"/>
            <a:ext cx="1541462" cy="846138"/>
          </a:xfrm>
          <a:prstGeom prst="rect">
            <a:avLst/>
          </a:prstGeom>
          <a:noFill/>
          <a:ln>
            <a:noFill/>
          </a:ln>
          <a:effectLst>
            <a:outerShdw blurRad="63500" dist="29783" dir="3885598" algn="ctr" rotWithShape="0">
              <a:schemeClr val="tx1">
                <a:alpha val="50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0000"/>
              </a:lnSpc>
              <a:spcBef>
                <a:spcPct val="0"/>
              </a:spcBef>
              <a:buClr>
                <a:srgbClr val="FF3333"/>
              </a:buClr>
              <a:buSzPct val="80000"/>
              <a:buFont typeface="Symbol" charset="2"/>
              <a:buNone/>
            </a:pPr>
            <a:r>
              <a:rPr lang="en-US" altLang="en-US" sz="2800" b="1">
                <a:solidFill>
                  <a:schemeClr val="tx1"/>
                </a:solidFill>
              </a:rPr>
              <a:t>Outputs</a:t>
            </a:r>
          </a:p>
        </p:txBody>
      </p:sp>
      <p:sp>
        <p:nvSpPr>
          <p:cNvPr id="5" name="Slide Number Placeholder 4"/>
          <p:cNvSpPr>
            <a:spLocks noGrp="1"/>
          </p:cNvSpPr>
          <p:nvPr>
            <p:ph type="sldNum" sz="quarter" idx="12"/>
          </p:nvPr>
        </p:nvSpPr>
        <p:spPr/>
        <p:txBody>
          <a:bodyPr/>
          <a:lstStyle/>
          <a:p>
            <a:fld id="{0372A8C0-A868-48E0-975A-4D80D3DDF995}" type="slidenum">
              <a:rPr lang="en-US" smtClean="0"/>
              <a:t>38</a:t>
            </a:fld>
            <a:endParaRPr lang="en-US" dirty="0"/>
          </a:p>
        </p:txBody>
      </p:sp>
    </p:spTree>
    <p:extLst>
      <p:ext uri="{BB962C8B-B14F-4D97-AF65-F5344CB8AC3E}">
        <p14:creationId xmlns:p14="http://schemas.microsoft.com/office/powerpoint/2010/main" val="1881943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690643"/>
                                        </p:tgtEl>
                                        <p:attrNameLst>
                                          <p:attrName>style.visibility</p:attrName>
                                        </p:attrNameLst>
                                      </p:cBhvr>
                                      <p:to>
                                        <p:strVal val="visible"/>
                                      </p:to>
                                    </p:set>
                                    <p:anim calcmode="lin" valueType="num">
                                      <p:cBhvr>
                                        <p:cTn id="7" dur="1000" fill="hold"/>
                                        <p:tgtEl>
                                          <p:spTgt spid="1690643"/>
                                        </p:tgtEl>
                                        <p:attrNameLst>
                                          <p:attrName>ppt_w</p:attrName>
                                        </p:attrNameLst>
                                      </p:cBhvr>
                                      <p:tavLst>
                                        <p:tav tm="0">
                                          <p:val>
                                            <p:fltVal val="0"/>
                                          </p:val>
                                        </p:tav>
                                        <p:tav tm="100000">
                                          <p:val>
                                            <p:strVal val="#ppt_w"/>
                                          </p:val>
                                        </p:tav>
                                      </p:tavLst>
                                    </p:anim>
                                    <p:anim calcmode="lin" valueType="num">
                                      <p:cBhvr>
                                        <p:cTn id="8" dur="1000" fill="hold"/>
                                        <p:tgtEl>
                                          <p:spTgt spid="1690643"/>
                                        </p:tgtEl>
                                        <p:attrNameLst>
                                          <p:attrName>ppt_h</p:attrName>
                                        </p:attrNameLst>
                                      </p:cBhvr>
                                      <p:tavLst>
                                        <p:tav tm="0">
                                          <p:val>
                                            <p:fltVal val="0"/>
                                          </p:val>
                                        </p:tav>
                                        <p:tav tm="100000">
                                          <p:val>
                                            <p:strVal val="#ppt_h"/>
                                          </p:val>
                                        </p:tav>
                                      </p:tavLst>
                                    </p:anim>
                                    <p:anim calcmode="lin" valueType="num">
                                      <p:cBhvr>
                                        <p:cTn id="9" dur="1000" fill="hold"/>
                                        <p:tgtEl>
                                          <p:spTgt spid="169064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90643"/>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 presetClass="entr" presetSubtype="8" fill="hold" grpId="0" nodeType="afterEffect">
                                  <p:stCondLst>
                                    <p:cond delay="0"/>
                                  </p:stCondLst>
                                  <p:childTnLst>
                                    <p:set>
                                      <p:cBhvr>
                                        <p:cTn id="13" dur="1" fill="hold">
                                          <p:stCondLst>
                                            <p:cond delay="0"/>
                                          </p:stCondLst>
                                        </p:cTn>
                                        <p:tgtEl>
                                          <p:spTgt spid="1690635"/>
                                        </p:tgtEl>
                                        <p:attrNameLst>
                                          <p:attrName>style.visibility</p:attrName>
                                        </p:attrNameLst>
                                      </p:cBhvr>
                                      <p:to>
                                        <p:strVal val="visible"/>
                                      </p:to>
                                    </p:set>
                                    <p:anim calcmode="lin" valueType="num">
                                      <p:cBhvr additive="base">
                                        <p:cTn id="14" dur="500" fill="hold"/>
                                        <p:tgtEl>
                                          <p:spTgt spid="1690635"/>
                                        </p:tgtEl>
                                        <p:attrNameLst>
                                          <p:attrName>ppt_x</p:attrName>
                                        </p:attrNameLst>
                                      </p:cBhvr>
                                      <p:tavLst>
                                        <p:tav tm="0">
                                          <p:val>
                                            <p:strVal val="0-#ppt_w/2"/>
                                          </p:val>
                                        </p:tav>
                                        <p:tav tm="100000">
                                          <p:val>
                                            <p:strVal val="#ppt_x"/>
                                          </p:val>
                                        </p:tav>
                                      </p:tavLst>
                                    </p:anim>
                                    <p:anim calcmode="lin" valueType="num">
                                      <p:cBhvr additive="base">
                                        <p:cTn id="15" dur="500" fill="hold"/>
                                        <p:tgtEl>
                                          <p:spTgt spid="1690635"/>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690634"/>
                                        </p:tgtEl>
                                        <p:attrNameLst>
                                          <p:attrName>style.visibility</p:attrName>
                                        </p:attrNameLst>
                                      </p:cBhvr>
                                      <p:to>
                                        <p:strVal val="visible"/>
                                      </p:to>
                                    </p:set>
                                    <p:animEffect transition="in" filter="wipe(up)">
                                      <p:cBhvr>
                                        <p:cTn id="19" dur="500"/>
                                        <p:tgtEl>
                                          <p:spTgt spid="1690634"/>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5" presetClass="entr" presetSubtype="0" fill="hold" grpId="0" nodeType="clickEffect">
                                  <p:stCondLst>
                                    <p:cond delay="0"/>
                                  </p:stCondLst>
                                  <p:childTnLst>
                                    <p:set>
                                      <p:cBhvr>
                                        <p:cTn id="23" dur="1" fill="hold">
                                          <p:stCondLst>
                                            <p:cond delay="0"/>
                                          </p:stCondLst>
                                        </p:cTn>
                                        <p:tgtEl>
                                          <p:spTgt spid="1690644"/>
                                        </p:tgtEl>
                                        <p:attrNameLst>
                                          <p:attrName>style.visibility</p:attrName>
                                        </p:attrNameLst>
                                      </p:cBhvr>
                                      <p:to>
                                        <p:strVal val="visible"/>
                                      </p:to>
                                    </p:set>
                                    <p:anim calcmode="lin" valueType="num">
                                      <p:cBhvr>
                                        <p:cTn id="24" dur="1000" fill="hold"/>
                                        <p:tgtEl>
                                          <p:spTgt spid="1690644"/>
                                        </p:tgtEl>
                                        <p:attrNameLst>
                                          <p:attrName>ppt_w</p:attrName>
                                        </p:attrNameLst>
                                      </p:cBhvr>
                                      <p:tavLst>
                                        <p:tav tm="0">
                                          <p:val>
                                            <p:fltVal val="0"/>
                                          </p:val>
                                        </p:tav>
                                        <p:tav tm="100000">
                                          <p:val>
                                            <p:strVal val="#ppt_w"/>
                                          </p:val>
                                        </p:tav>
                                      </p:tavLst>
                                    </p:anim>
                                    <p:anim calcmode="lin" valueType="num">
                                      <p:cBhvr>
                                        <p:cTn id="25" dur="1000" fill="hold"/>
                                        <p:tgtEl>
                                          <p:spTgt spid="1690644"/>
                                        </p:tgtEl>
                                        <p:attrNameLst>
                                          <p:attrName>ppt_h</p:attrName>
                                        </p:attrNameLst>
                                      </p:cBhvr>
                                      <p:tavLst>
                                        <p:tav tm="0">
                                          <p:val>
                                            <p:fltVal val="0"/>
                                          </p:val>
                                        </p:tav>
                                        <p:tav tm="100000">
                                          <p:val>
                                            <p:strVal val="#ppt_h"/>
                                          </p:val>
                                        </p:tav>
                                      </p:tavLst>
                                    </p:anim>
                                    <p:anim calcmode="lin" valueType="num">
                                      <p:cBhvr>
                                        <p:cTn id="26" dur="1000" fill="hold"/>
                                        <p:tgtEl>
                                          <p:spTgt spid="1690644"/>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1690644"/>
                                        </p:tgtEl>
                                        <p:attrNameLst>
                                          <p:attrName>ppt_y</p:attrName>
                                        </p:attrNameLst>
                                      </p:cBhvr>
                                      <p:tavLst>
                                        <p:tav tm="0" fmla="#ppt_y+(sin(-2*pi*(1-$))*-#ppt_x+cos(-2*pi*(1-$))*(1-#ppt_y))*(1-$)">
                                          <p:val>
                                            <p:fltVal val="0"/>
                                          </p:val>
                                        </p:tav>
                                        <p:tav tm="100000">
                                          <p:val>
                                            <p:fltVal val="1"/>
                                          </p:val>
                                        </p:tav>
                                      </p:tavLst>
                                    </p:anim>
                                  </p:childTnLst>
                                </p:cTn>
                              </p:par>
                            </p:childTnLst>
                          </p:cTn>
                        </p:par>
                        <p:par>
                          <p:cTn id="28" fill="hold" nodeType="afterGroup">
                            <p:stCondLst>
                              <p:cond delay="1000"/>
                            </p:stCondLst>
                            <p:childTnLst>
                              <p:par>
                                <p:cTn id="29" presetID="4" presetClass="entr" presetSubtype="32"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ox(out)">
                                      <p:cBhvr>
                                        <p:cTn id="31" dur="500"/>
                                        <p:tgtEl>
                                          <p:spTgt spid="3"/>
                                        </p:tgtEl>
                                      </p:cBhvr>
                                    </p:animEffect>
                                  </p:childTnLst>
                                </p:cTn>
                              </p:par>
                            </p:childTnLst>
                          </p:cTn>
                        </p:par>
                        <p:par>
                          <p:cTn id="32" fill="hold" nodeType="afterGroup">
                            <p:stCondLst>
                              <p:cond delay="1500"/>
                            </p:stCondLst>
                            <p:childTnLst>
                              <p:par>
                                <p:cTn id="33" presetID="22" presetClass="entr" presetSubtype="8"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left)">
                                      <p:cBhvr>
                                        <p:cTn id="35" dur="500"/>
                                        <p:tgtEl>
                                          <p:spTgt spid="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wipe(left)">
                                      <p:cBhvr>
                                        <p:cTn id="40" dur="500"/>
                                        <p:tgtEl>
                                          <p:spTgt spid="2"/>
                                        </p:tgtEl>
                                      </p:cBhvr>
                                    </p:animEffect>
                                  </p:childTnLst>
                                </p:cTn>
                              </p:par>
                            </p:childTnLst>
                          </p:cTn>
                        </p:par>
                        <p:par>
                          <p:cTn id="41" fill="hold" nodeType="afterGroup">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1690645"/>
                                        </p:tgtEl>
                                        <p:attrNameLst>
                                          <p:attrName>style.visibility</p:attrName>
                                        </p:attrNameLst>
                                      </p:cBhvr>
                                      <p:to>
                                        <p:strVal val="visible"/>
                                      </p:to>
                                    </p:set>
                                    <p:animEffect transition="in" filter="wipe(left)">
                                      <p:cBhvr>
                                        <p:cTn id="44" dur="500"/>
                                        <p:tgtEl>
                                          <p:spTgt spid="1690645"/>
                                        </p:tgtEl>
                                      </p:cBhvr>
                                    </p:animEffect>
                                  </p:childTnLst>
                                </p:cTn>
                              </p:par>
                            </p:childTnLst>
                          </p:cTn>
                        </p:par>
                        <p:par>
                          <p:cTn id="45" fill="hold" nodeType="afterGroup">
                            <p:stCondLst>
                              <p:cond delay="1000"/>
                            </p:stCondLst>
                            <p:childTnLst>
                              <p:par>
                                <p:cTn id="46" presetID="15" presetClass="entr" presetSubtype="0" fill="hold" grpId="0" nodeType="afterEffect">
                                  <p:stCondLst>
                                    <p:cond delay="0"/>
                                  </p:stCondLst>
                                  <p:childTnLst>
                                    <p:set>
                                      <p:cBhvr>
                                        <p:cTn id="47" dur="1" fill="hold">
                                          <p:stCondLst>
                                            <p:cond delay="0"/>
                                          </p:stCondLst>
                                        </p:cTn>
                                        <p:tgtEl>
                                          <p:spTgt spid="1690646"/>
                                        </p:tgtEl>
                                        <p:attrNameLst>
                                          <p:attrName>style.visibility</p:attrName>
                                        </p:attrNameLst>
                                      </p:cBhvr>
                                      <p:to>
                                        <p:strVal val="visible"/>
                                      </p:to>
                                    </p:set>
                                    <p:anim calcmode="lin" valueType="num">
                                      <p:cBhvr>
                                        <p:cTn id="48" dur="1000" fill="hold"/>
                                        <p:tgtEl>
                                          <p:spTgt spid="1690646"/>
                                        </p:tgtEl>
                                        <p:attrNameLst>
                                          <p:attrName>ppt_w</p:attrName>
                                        </p:attrNameLst>
                                      </p:cBhvr>
                                      <p:tavLst>
                                        <p:tav tm="0">
                                          <p:val>
                                            <p:fltVal val="0"/>
                                          </p:val>
                                        </p:tav>
                                        <p:tav tm="100000">
                                          <p:val>
                                            <p:strVal val="#ppt_w"/>
                                          </p:val>
                                        </p:tav>
                                      </p:tavLst>
                                    </p:anim>
                                    <p:anim calcmode="lin" valueType="num">
                                      <p:cBhvr>
                                        <p:cTn id="49" dur="1000" fill="hold"/>
                                        <p:tgtEl>
                                          <p:spTgt spid="1690646"/>
                                        </p:tgtEl>
                                        <p:attrNameLst>
                                          <p:attrName>ppt_h</p:attrName>
                                        </p:attrNameLst>
                                      </p:cBhvr>
                                      <p:tavLst>
                                        <p:tav tm="0">
                                          <p:val>
                                            <p:fltVal val="0"/>
                                          </p:val>
                                        </p:tav>
                                        <p:tav tm="100000">
                                          <p:val>
                                            <p:strVal val="#ppt_h"/>
                                          </p:val>
                                        </p:tav>
                                      </p:tavLst>
                                    </p:anim>
                                    <p:anim calcmode="lin" valueType="num">
                                      <p:cBhvr>
                                        <p:cTn id="50" dur="1000" fill="hold"/>
                                        <p:tgtEl>
                                          <p:spTgt spid="1690646"/>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169064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0634" grpId="0" autoUpdateAnimBg="0"/>
      <p:bldP spid="1690635" grpId="0" autoUpdateAnimBg="0"/>
      <p:bldP spid="1690643" grpId="0" autoUpdateAnimBg="0"/>
      <p:bldP spid="1690644" grpId="0" autoUpdateAnimBg="0"/>
      <p:bldP spid="1690645" grpId="0" autoUpdateAnimBg="0"/>
      <p:bldP spid="1690646"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a:bodyPr>
          <a:lstStyle/>
          <a:p>
            <a:r>
              <a:rPr lang="en-US" altLang="en-US" dirty="0">
                <a:solidFill>
                  <a:schemeClr val="tx1"/>
                </a:solidFill>
              </a:rPr>
              <a:t>The Functional Role</a:t>
            </a:r>
          </a:p>
        </p:txBody>
      </p:sp>
      <p:sp>
        <p:nvSpPr>
          <p:cNvPr id="47107" name="Rectangle 3"/>
          <p:cNvSpPr>
            <a:spLocks noGrp="1" noChangeArrowheads="1"/>
          </p:cNvSpPr>
          <p:nvPr>
            <p:ph type="body" idx="1"/>
          </p:nvPr>
        </p:nvSpPr>
        <p:spPr/>
        <p:txBody>
          <a:bodyPr>
            <a:normAutofit/>
          </a:bodyPr>
          <a:lstStyle/>
          <a:p>
            <a:r>
              <a:rPr lang="en-US" altLang="en-US" sz="2400">
                <a:solidFill>
                  <a:schemeClr val="tx1"/>
                </a:solidFill>
              </a:rPr>
              <a:t>The functional manager has the responsibility to define </a:t>
            </a:r>
            <a:r>
              <a:rPr lang="en-US" altLang="en-US" sz="2400" i="1">
                <a:solidFill>
                  <a:schemeClr val="tx1"/>
                </a:solidFill>
              </a:rPr>
              <a:t>how</a:t>
            </a:r>
            <a:r>
              <a:rPr lang="en-US" altLang="en-US" sz="2400">
                <a:solidFill>
                  <a:schemeClr val="tx1"/>
                </a:solidFill>
              </a:rPr>
              <a:t> the task will be done and </a:t>
            </a:r>
            <a:r>
              <a:rPr lang="en-US" altLang="en-US" sz="2400" i="1">
                <a:solidFill>
                  <a:schemeClr val="tx1"/>
                </a:solidFill>
              </a:rPr>
              <a:t>where </a:t>
            </a:r>
            <a:r>
              <a:rPr lang="en-US" altLang="en-US" sz="2400">
                <a:solidFill>
                  <a:schemeClr val="tx1"/>
                </a:solidFill>
              </a:rPr>
              <a:t>the task will be done (i.e., the technical criteria)</a:t>
            </a:r>
          </a:p>
          <a:p>
            <a:r>
              <a:rPr lang="en-US" altLang="en-US" sz="2400" dirty="0">
                <a:solidFill>
                  <a:schemeClr val="tx1"/>
                </a:solidFill>
              </a:rPr>
              <a:t>The functional manager has the responsibility to provide sufficient resources to accomplish the objective within the project’s constraints (i.e., </a:t>
            </a:r>
            <a:r>
              <a:rPr lang="en-US" altLang="en-US" sz="2400" i="1" dirty="0">
                <a:solidFill>
                  <a:schemeClr val="tx1"/>
                </a:solidFill>
              </a:rPr>
              <a:t>who</a:t>
            </a:r>
            <a:r>
              <a:rPr lang="en-US" altLang="en-US" sz="2400" dirty="0">
                <a:solidFill>
                  <a:schemeClr val="tx1"/>
                </a:solidFill>
              </a:rPr>
              <a:t> will get the job done).</a:t>
            </a:r>
          </a:p>
        </p:txBody>
      </p:sp>
      <p:sp>
        <p:nvSpPr>
          <p:cNvPr id="2" name="Slide Number Placeholder 1"/>
          <p:cNvSpPr>
            <a:spLocks noGrp="1"/>
          </p:cNvSpPr>
          <p:nvPr>
            <p:ph type="sldNum" sz="quarter" idx="12"/>
          </p:nvPr>
        </p:nvSpPr>
        <p:spPr/>
        <p:txBody>
          <a:bodyPr/>
          <a:lstStyle/>
          <a:p>
            <a:fld id="{0372A8C0-A868-48E0-975A-4D80D3DDF995}" type="slidenum">
              <a:rPr lang="en-US" smtClean="0"/>
              <a:t>39</a:t>
            </a:fld>
            <a:endParaRPr lang="en-US" dirty="0"/>
          </a:p>
        </p:txBody>
      </p:sp>
    </p:spTree>
    <p:extLst>
      <p:ext uri="{BB962C8B-B14F-4D97-AF65-F5344CB8AC3E}">
        <p14:creationId xmlns:p14="http://schemas.microsoft.com/office/powerpoint/2010/main" val="1662893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400" dirty="0"/>
              <a:t> </a:t>
            </a:r>
            <a:r>
              <a:rPr lang="en-US" sz="2400" dirty="0" smtClean="0"/>
              <a:t> Your turn</a:t>
            </a:r>
          </a:p>
          <a:p>
            <a:pPr lvl="1">
              <a:buFont typeface="Arial" charset="0"/>
              <a:buChar char="•"/>
            </a:pPr>
            <a:r>
              <a:rPr lang="en-US" sz="2200" dirty="0"/>
              <a:t> </a:t>
            </a:r>
            <a:r>
              <a:rPr lang="en-US" sz="2200" dirty="0" smtClean="0"/>
              <a:t> </a:t>
            </a:r>
            <a:r>
              <a:rPr lang="en-US" sz="2200" i="1" dirty="0" smtClean="0"/>
              <a:t>Name</a:t>
            </a:r>
          </a:p>
          <a:p>
            <a:pPr lvl="1">
              <a:buFont typeface="Arial" charset="0"/>
              <a:buChar char="•"/>
            </a:pPr>
            <a:r>
              <a:rPr lang="en-US" sz="2200" i="1" dirty="0"/>
              <a:t> </a:t>
            </a:r>
            <a:r>
              <a:rPr lang="en-US" sz="2200" i="1" dirty="0" smtClean="0"/>
              <a:t> Masters program</a:t>
            </a:r>
          </a:p>
          <a:p>
            <a:pPr lvl="1">
              <a:buFont typeface="Arial" charset="0"/>
              <a:buChar char="•"/>
            </a:pPr>
            <a:r>
              <a:rPr lang="en-US" sz="2200" i="1" dirty="0"/>
              <a:t> </a:t>
            </a:r>
            <a:r>
              <a:rPr lang="en-US" sz="2200" i="1" dirty="0" smtClean="0"/>
              <a:t> Work experience in project management</a:t>
            </a:r>
          </a:p>
          <a:p>
            <a:pPr lvl="1">
              <a:buFont typeface="Arial" charset="0"/>
              <a:buChar char="•"/>
            </a:pPr>
            <a:r>
              <a:rPr lang="en-US" sz="2200" i="1" dirty="0"/>
              <a:t> </a:t>
            </a:r>
            <a:r>
              <a:rPr lang="en-US" sz="2200" i="1" dirty="0" smtClean="0"/>
              <a:t> Plans after graduation</a:t>
            </a:r>
          </a:p>
          <a:p>
            <a:pPr lvl="1">
              <a:buFont typeface="Arial" charset="0"/>
              <a:buChar char="•"/>
            </a:pPr>
            <a:r>
              <a:rPr lang="en-US" sz="2200" i="1" dirty="0"/>
              <a:t> </a:t>
            </a:r>
            <a:r>
              <a:rPr lang="en-US" sz="2200" i="1" dirty="0" smtClean="0"/>
              <a:t> What do you want to get out of this course?</a:t>
            </a:r>
          </a:p>
        </p:txBody>
      </p:sp>
      <p:sp>
        <p:nvSpPr>
          <p:cNvPr id="4" name="Slide Number Placeholder 3"/>
          <p:cNvSpPr>
            <a:spLocks noGrp="1"/>
          </p:cNvSpPr>
          <p:nvPr>
            <p:ph type="sldNum" sz="quarter" idx="12"/>
          </p:nvPr>
        </p:nvSpPr>
        <p:spPr/>
        <p:txBody>
          <a:bodyPr/>
          <a:lstStyle/>
          <a:p>
            <a:fld id="{0372A8C0-A868-48E0-975A-4D80D3DDF995}" type="slidenum">
              <a:rPr lang="en-US" smtClean="0"/>
              <a:t>4</a:t>
            </a:fld>
            <a:endParaRPr lang="en-US" dirty="0"/>
          </a:p>
        </p:txBody>
      </p:sp>
    </p:spTree>
    <p:extLst>
      <p:ext uri="{BB962C8B-B14F-4D97-AF65-F5344CB8AC3E}">
        <p14:creationId xmlns:p14="http://schemas.microsoft.com/office/powerpoint/2010/main" val="365278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n-US" altLang="en-US" dirty="0">
                <a:solidFill>
                  <a:schemeClr val="tx1"/>
                </a:solidFill>
              </a:rPr>
              <a:t>Functional Obstacles</a:t>
            </a:r>
          </a:p>
        </p:txBody>
      </p:sp>
      <p:sp>
        <p:nvSpPr>
          <p:cNvPr id="48131"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Unlimited work requests (especially during competitive bidding)</a:t>
            </a:r>
          </a:p>
          <a:p>
            <a:pPr marL="352425" indent="-352425">
              <a:buFont typeface="Wingdings" charset="2"/>
              <a:buChar char="Ø"/>
            </a:pPr>
            <a:r>
              <a:rPr lang="en-US" altLang="en-US" sz="2400" dirty="0">
                <a:solidFill>
                  <a:schemeClr val="tx1"/>
                </a:solidFill>
              </a:rPr>
              <a:t>Predetermined deadlines</a:t>
            </a:r>
          </a:p>
          <a:p>
            <a:pPr marL="352425" indent="-352425">
              <a:buFont typeface="Wingdings" charset="2"/>
              <a:buChar char="Ø"/>
            </a:pPr>
            <a:r>
              <a:rPr lang="en-US" altLang="en-US" sz="2400" dirty="0">
                <a:solidFill>
                  <a:schemeClr val="tx1"/>
                </a:solidFill>
              </a:rPr>
              <a:t>All requests having a high priority</a:t>
            </a:r>
          </a:p>
          <a:p>
            <a:pPr marL="352425" indent="-352425">
              <a:buFont typeface="Wingdings" charset="2"/>
              <a:buChar char="Ø"/>
            </a:pPr>
            <a:r>
              <a:rPr lang="en-US" altLang="en-US" sz="2400" dirty="0">
                <a:solidFill>
                  <a:schemeClr val="tx1"/>
                </a:solidFill>
              </a:rPr>
              <a:t>Limited number of resources</a:t>
            </a:r>
          </a:p>
          <a:p>
            <a:pPr marL="352425" indent="-352425">
              <a:buFont typeface="Wingdings" charset="2"/>
              <a:buChar char="Ø"/>
            </a:pPr>
            <a:r>
              <a:rPr lang="en-US" altLang="en-US" sz="2400" dirty="0">
                <a:solidFill>
                  <a:schemeClr val="tx1"/>
                </a:solidFill>
              </a:rPr>
              <a:t>Limited availability of resources</a:t>
            </a:r>
          </a:p>
          <a:p>
            <a:pPr marL="352425" indent="-352425">
              <a:buFont typeface="Wingdings" charset="2"/>
              <a:buChar char="Ø"/>
            </a:pPr>
            <a:r>
              <a:rPr lang="en-US" altLang="en-US" sz="2400" dirty="0">
                <a:solidFill>
                  <a:schemeClr val="tx1"/>
                </a:solidFill>
              </a:rPr>
              <a:t>Unscheduled changes in the project plan</a:t>
            </a:r>
          </a:p>
          <a:p>
            <a:pPr marL="352425" indent="-352425">
              <a:buFont typeface="Wingdings" charset="2"/>
              <a:buChar char="Ø"/>
            </a:pPr>
            <a:r>
              <a:rPr lang="en-US" altLang="en-US" sz="2400" dirty="0">
                <a:solidFill>
                  <a:schemeClr val="tx1"/>
                </a:solidFill>
              </a:rPr>
              <a:t>Unpredicted lack of progress</a:t>
            </a:r>
          </a:p>
        </p:txBody>
      </p:sp>
      <p:sp>
        <p:nvSpPr>
          <p:cNvPr id="2" name="Slide Number Placeholder 1"/>
          <p:cNvSpPr>
            <a:spLocks noGrp="1"/>
          </p:cNvSpPr>
          <p:nvPr>
            <p:ph type="sldNum" sz="quarter" idx="12"/>
          </p:nvPr>
        </p:nvSpPr>
        <p:spPr/>
        <p:txBody>
          <a:bodyPr/>
          <a:lstStyle/>
          <a:p>
            <a:fld id="{0372A8C0-A868-48E0-975A-4D80D3DDF995}" type="slidenum">
              <a:rPr lang="en-US" smtClean="0"/>
              <a:t>40</a:t>
            </a:fld>
            <a:endParaRPr lang="en-US" dirty="0"/>
          </a:p>
        </p:txBody>
      </p:sp>
    </p:spTree>
    <p:extLst>
      <p:ext uri="{BB962C8B-B14F-4D97-AF65-F5344CB8AC3E}">
        <p14:creationId xmlns:p14="http://schemas.microsoft.com/office/powerpoint/2010/main" val="900301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a:solidFill>
                  <a:schemeClr val="tx1"/>
                </a:solidFill>
              </a:rPr>
              <a:t>Functional Obstacles </a:t>
            </a:r>
            <a:r>
              <a:rPr lang="en-US" altLang="en-US" sz="2800" dirty="0">
                <a:solidFill>
                  <a:schemeClr val="tx1"/>
                </a:solidFill>
              </a:rPr>
              <a:t>(continued)</a:t>
            </a:r>
            <a:endParaRPr lang="en-US" altLang="en-US" sz="5400" dirty="0">
              <a:solidFill>
                <a:schemeClr val="tx1"/>
              </a:solidFill>
            </a:endParaRPr>
          </a:p>
        </p:txBody>
      </p:sp>
      <p:sp>
        <p:nvSpPr>
          <p:cNvPr id="49155"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Unpredicted lack of progress</a:t>
            </a:r>
          </a:p>
          <a:p>
            <a:pPr marL="352425" indent="-352425">
              <a:buFont typeface="Wingdings" charset="2"/>
              <a:buChar char="Ø"/>
            </a:pPr>
            <a:r>
              <a:rPr lang="en-US" altLang="en-US" sz="2400" dirty="0">
                <a:solidFill>
                  <a:schemeClr val="tx1"/>
                </a:solidFill>
              </a:rPr>
              <a:t>Unplanned absence of resources</a:t>
            </a:r>
          </a:p>
          <a:p>
            <a:pPr marL="352425" indent="-352425">
              <a:buFont typeface="Wingdings" charset="2"/>
              <a:buChar char="Ø"/>
            </a:pPr>
            <a:r>
              <a:rPr lang="en-US" altLang="en-US" sz="2400" dirty="0">
                <a:solidFill>
                  <a:schemeClr val="tx1"/>
                </a:solidFill>
              </a:rPr>
              <a:t>Unplanned breakdown of resources</a:t>
            </a:r>
          </a:p>
          <a:p>
            <a:pPr marL="352425" indent="-352425">
              <a:buFont typeface="Wingdings" charset="2"/>
              <a:buChar char="Ø"/>
            </a:pPr>
            <a:r>
              <a:rPr lang="en-US" altLang="en-US" sz="2400" dirty="0">
                <a:solidFill>
                  <a:schemeClr val="tx1"/>
                </a:solidFill>
              </a:rPr>
              <a:t>Unplanned loss of resources</a:t>
            </a:r>
          </a:p>
          <a:p>
            <a:pPr marL="352425" indent="-352425">
              <a:buFont typeface="Wingdings" charset="2"/>
              <a:buChar char="Ø"/>
            </a:pPr>
            <a:r>
              <a:rPr lang="en-US" altLang="en-US" sz="2400" dirty="0">
                <a:solidFill>
                  <a:schemeClr val="tx1"/>
                </a:solidFill>
              </a:rPr>
              <a:t>Unplanned turnover of personnel</a:t>
            </a:r>
          </a:p>
        </p:txBody>
      </p:sp>
      <p:sp>
        <p:nvSpPr>
          <p:cNvPr id="2" name="Slide Number Placeholder 1"/>
          <p:cNvSpPr>
            <a:spLocks noGrp="1"/>
          </p:cNvSpPr>
          <p:nvPr>
            <p:ph type="sldNum" sz="quarter" idx="12"/>
          </p:nvPr>
        </p:nvSpPr>
        <p:spPr/>
        <p:txBody>
          <a:bodyPr/>
          <a:lstStyle/>
          <a:p>
            <a:fld id="{0372A8C0-A868-48E0-975A-4D80D3DDF995}" type="slidenum">
              <a:rPr lang="en-US" smtClean="0"/>
              <a:t>41</a:t>
            </a:fld>
            <a:endParaRPr lang="en-US" dirty="0"/>
          </a:p>
        </p:txBody>
      </p:sp>
    </p:spTree>
    <p:extLst>
      <p:ext uri="{BB962C8B-B14F-4D97-AF65-F5344CB8AC3E}">
        <p14:creationId xmlns:p14="http://schemas.microsoft.com/office/powerpoint/2010/main" val="189752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1032"/>
          <p:cNvSpPr>
            <a:spLocks noGrp="1" noChangeArrowheads="1"/>
          </p:cNvSpPr>
          <p:nvPr>
            <p:ph type="title"/>
          </p:nvPr>
        </p:nvSpPr>
        <p:spPr>
          <a:xfrm>
            <a:off x="892488" y="470257"/>
            <a:ext cx="7845425" cy="1104900"/>
          </a:xfrm>
        </p:spPr>
        <p:txBody>
          <a:bodyPr/>
          <a:lstStyle/>
          <a:p>
            <a:pPr>
              <a:lnSpc>
                <a:spcPct val="80000"/>
              </a:lnSpc>
            </a:pPr>
            <a:r>
              <a:rPr lang="en-US" altLang="en-US" sz="4800">
                <a:solidFill>
                  <a:schemeClr val="tx1"/>
                </a:solidFill>
              </a:rPr>
              <a:t>The Project Sponsor Interface</a:t>
            </a:r>
          </a:p>
        </p:txBody>
      </p:sp>
      <p:grpSp>
        <p:nvGrpSpPr>
          <p:cNvPr id="2" name="Group 1026"/>
          <p:cNvGrpSpPr>
            <a:grpSpLocks/>
          </p:cNvGrpSpPr>
          <p:nvPr/>
        </p:nvGrpSpPr>
        <p:grpSpPr bwMode="auto">
          <a:xfrm>
            <a:off x="1186175" y="5161459"/>
            <a:ext cx="2154134" cy="1194398"/>
            <a:chOff x="307" y="3145"/>
            <a:chExt cx="1573" cy="825"/>
          </a:xfrm>
        </p:grpSpPr>
        <p:sp>
          <p:nvSpPr>
            <p:cNvPr id="51226" name="AutoShape 1027"/>
            <p:cNvSpPr>
              <a:spLocks noChangeArrowheads="1"/>
            </p:cNvSpPr>
            <p:nvPr/>
          </p:nvSpPr>
          <p:spPr bwMode="auto">
            <a:xfrm>
              <a:off x="307" y="3145"/>
              <a:ext cx="1573" cy="825"/>
            </a:xfrm>
            <a:prstGeom prst="cube">
              <a:avLst>
                <a:gd name="adj" fmla="val 16287"/>
              </a:avLst>
            </a:prstGeom>
            <a:solidFill>
              <a:srgbClr val="CC0000"/>
            </a:solidFill>
            <a:ln>
              <a:noFill/>
            </a:ln>
            <a:effectLst>
              <a:outerShdw blurRad="63500" dist="81320" dir="3080412" algn="ctr" rotWithShape="0">
                <a:schemeClr val="tx1">
                  <a:alpha val="50000"/>
                </a:schemeClr>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51227" name="Rectangle 1028"/>
            <p:cNvSpPr>
              <a:spLocks noChangeArrowheads="1"/>
            </p:cNvSpPr>
            <p:nvPr/>
          </p:nvSpPr>
          <p:spPr bwMode="white">
            <a:xfrm>
              <a:off x="426" y="3381"/>
              <a:ext cx="1199" cy="514"/>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5000"/>
                </a:lnSpc>
                <a:spcBef>
                  <a:spcPct val="0"/>
                </a:spcBef>
                <a:buClrTx/>
                <a:buFontTx/>
                <a:buNone/>
              </a:pPr>
              <a:r>
                <a:rPr lang="en-US" altLang="en-US" sz="2400"/>
                <a:t>Project Team</a:t>
              </a:r>
            </a:p>
          </p:txBody>
        </p:sp>
      </p:grpSp>
      <p:grpSp>
        <p:nvGrpSpPr>
          <p:cNvPr id="3" name="Group 1029"/>
          <p:cNvGrpSpPr>
            <a:grpSpLocks/>
          </p:cNvGrpSpPr>
          <p:nvPr/>
        </p:nvGrpSpPr>
        <p:grpSpPr bwMode="auto">
          <a:xfrm>
            <a:off x="1506625" y="4508521"/>
            <a:ext cx="1555688" cy="796265"/>
            <a:chOff x="541" y="2694"/>
            <a:chExt cx="1136" cy="550"/>
          </a:xfrm>
        </p:grpSpPr>
        <p:sp>
          <p:nvSpPr>
            <p:cNvPr id="51224" name="AutoShape 1030"/>
            <p:cNvSpPr>
              <a:spLocks noChangeArrowheads="1"/>
            </p:cNvSpPr>
            <p:nvPr/>
          </p:nvSpPr>
          <p:spPr bwMode="auto">
            <a:xfrm>
              <a:off x="541" y="2694"/>
              <a:ext cx="1136" cy="550"/>
            </a:xfrm>
            <a:prstGeom prst="cube">
              <a:avLst>
                <a:gd name="adj" fmla="val 16287"/>
              </a:avLst>
            </a:prstGeom>
            <a:solidFill>
              <a:srgbClr val="E88A0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51225" name="Rectangle 1031"/>
            <p:cNvSpPr>
              <a:spLocks noChangeArrowheads="1"/>
            </p:cNvSpPr>
            <p:nvPr/>
          </p:nvSpPr>
          <p:spPr bwMode="auto">
            <a:xfrm>
              <a:off x="605" y="2780"/>
              <a:ext cx="908" cy="423"/>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5000"/>
                </a:lnSpc>
                <a:spcBef>
                  <a:spcPct val="0"/>
                </a:spcBef>
                <a:buClrTx/>
                <a:buFontTx/>
                <a:buNone/>
              </a:pPr>
              <a:r>
                <a:rPr lang="en-US" altLang="en-US" sz="2000" dirty="0"/>
                <a:t>Project</a:t>
              </a:r>
              <a:br>
                <a:rPr lang="en-US" altLang="en-US" sz="2000" dirty="0"/>
              </a:br>
              <a:r>
                <a:rPr lang="en-US" altLang="en-US" sz="2000" dirty="0"/>
                <a:t>Manager</a:t>
              </a:r>
            </a:p>
          </p:txBody>
        </p:sp>
      </p:grpSp>
      <p:grpSp>
        <p:nvGrpSpPr>
          <p:cNvPr id="4" name="Group 1033"/>
          <p:cNvGrpSpPr>
            <a:grpSpLocks/>
          </p:cNvGrpSpPr>
          <p:nvPr/>
        </p:nvGrpSpPr>
        <p:grpSpPr bwMode="auto">
          <a:xfrm>
            <a:off x="3877131" y="3610913"/>
            <a:ext cx="4501361" cy="2854973"/>
            <a:chOff x="2272" y="2074"/>
            <a:chExt cx="3287" cy="1972"/>
          </a:xfrm>
        </p:grpSpPr>
        <p:sp>
          <p:nvSpPr>
            <p:cNvPr id="51216" name="Rectangle 1034"/>
            <p:cNvSpPr>
              <a:spLocks noChangeArrowheads="1"/>
            </p:cNvSpPr>
            <p:nvPr/>
          </p:nvSpPr>
          <p:spPr bwMode="auto">
            <a:xfrm>
              <a:off x="2283" y="2074"/>
              <a:ext cx="3155" cy="1972"/>
            </a:xfrm>
            <a:prstGeom prst="rect">
              <a:avLst/>
            </a:prstGeom>
            <a:solidFill>
              <a:schemeClr val="tx1">
                <a:alpha val="50195"/>
              </a:schemeClr>
            </a:solidFill>
            <a:ln w="12700">
              <a:solidFill>
                <a:srgbClr val="15C2FF"/>
              </a:solidFill>
              <a:miter lim="800000"/>
              <a:headEnd/>
              <a:tailEnd/>
            </a:ln>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51217" name="AutoShape 1035"/>
            <p:cNvSpPr>
              <a:spLocks noChangeArrowheads="1"/>
            </p:cNvSpPr>
            <p:nvPr/>
          </p:nvSpPr>
          <p:spPr bwMode="auto">
            <a:xfrm>
              <a:off x="2387" y="3425"/>
              <a:ext cx="1080" cy="525"/>
            </a:xfrm>
            <a:prstGeom prst="cube">
              <a:avLst>
                <a:gd name="adj" fmla="val 15852"/>
              </a:avLst>
            </a:prstGeom>
            <a:solidFill>
              <a:srgbClr val="C6C100"/>
            </a:solidFill>
            <a:ln>
              <a:noFill/>
            </a:ln>
            <a:effectLst>
              <a:outerShdw blurRad="63500" dist="81320" dir="3080412" algn="ctr" rotWithShape="0">
                <a:schemeClr val="tx1">
                  <a:alpha val="50000"/>
                </a:schemeClr>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51218" name="Rectangle 1036"/>
            <p:cNvSpPr>
              <a:spLocks noChangeArrowheads="1"/>
            </p:cNvSpPr>
            <p:nvPr/>
          </p:nvSpPr>
          <p:spPr bwMode="auto">
            <a:xfrm>
              <a:off x="2315" y="3506"/>
              <a:ext cx="1112" cy="44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5000"/>
                </a:lnSpc>
                <a:spcBef>
                  <a:spcPct val="0"/>
                </a:spcBef>
                <a:buClrTx/>
                <a:buFontTx/>
                <a:buNone/>
              </a:pPr>
              <a:r>
                <a:rPr lang="en-US" altLang="en-US" sz="2400"/>
                <a:t>Project Manager</a:t>
              </a:r>
            </a:p>
          </p:txBody>
        </p:sp>
        <p:sp>
          <p:nvSpPr>
            <p:cNvPr id="51219" name="AutoShape 1037"/>
            <p:cNvSpPr>
              <a:spLocks noChangeArrowheads="1"/>
            </p:cNvSpPr>
            <p:nvPr/>
          </p:nvSpPr>
          <p:spPr bwMode="auto">
            <a:xfrm>
              <a:off x="2384" y="2377"/>
              <a:ext cx="1070" cy="487"/>
            </a:xfrm>
            <a:prstGeom prst="cube">
              <a:avLst>
                <a:gd name="adj" fmla="val 12718"/>
              </a:avLst>
            </a:prstGeom>
            <a:solidFill>
              <a:srgbClr val="00B600"/>
            </a:solidFill>
            <a:ln>
              <a:noFill/>
            </a:ln>
            <a:effectLst>
              <a:outerShdw blurRad="63500" dist="81320" dir="3080412" algn="ctr" rotWithShape="0">
                <a:schemeClr val="tx1">
                  <a:alpha val="50000"/>
                </a:schemeClr>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51220" name="Rectangle 1038"/>
            <p:cNvSpPr>
              <a:spLocks noChangeArrowheads="1"/>
            </p:cNvSpPr>
            <p:nvPr/>
          </p:nvSpPr>
          <p:spPr bwMode="auto">
            <a:xfrm>
              <a:off x="2272" y="2429"/>
              <a:ext cx="1267" cy="44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5000"/>
                </a:lnSpc>
                <a:spcBef>
                  <a:spcPct val="0"/>
                </a:spcBef>
                <a:buClrTx/>
                <a:buFontTx/>
                <a:buNone/>
              </a:pPr>
              <a:r>
                <a:rPr lang="en-US" altLang="en-US" sz="2400"/>
                <a:t>Project</a:t>
              </a:r>
              <a:br>
                <a:rPr lang="en-US" altLang="en-US" sz="2400"/>
              </a:br>
              <a:r>
                <a:rPr lang="en-US" altLang="en-US" sz="2400"/>
                <a:t>Sponsor</a:t>
              </a:r>
            </a:p>
          </p:txBody>
        </p:sp>
        <p:sp>
          <p:nvSpPr>
            <p:cNvPr id="51221" name="Rectangle 1039"/>
            <p:cNvSpPr>
              <a:spLocks noChangeArrowheads="1"/>
            </p:cNvSpPr>
            <p:nvPr/>
          </p:nvSpPr>
          <p:spPr bwMode="auto">
            <a:xfrm>
              <a:off x="3504" y="2332"/>
              <a:ext cx="2055" cy="1686"/>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marL="231775" indent="-231775">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nSpc>
                  <a:spcPct val="85000"/>
                </a:lnSpc>
                <a:spcBef>
                  <a:spcPct val="0"/>
                </a:spcBef>
                <a:buClr>
                  <a:schemeClr val="accent2"/>
                </a:buClr>
                <a:buFont typeface="Symbol" charset="2"/>
                <a:buChar char="·"/>
              </a:pPr>
              <a:r>
                <a:rPr lang="en-US" altLang="en-US" sz="1800"/>
                <a:t>Objective Setting</a:t>
              </a:r>
            </a:p>
            <a:p>
              <a:pPr>
                <a:lnSpc>
                  <a:spcPct val="85000"/>
                </a:lnSpc>
                <a:spcBef>
                  <a:spcPct val="0"/>
                </a:spcBef>
                <a:buClr>
                  <a:schemeClr val="accent2"/>
                </a:buClr>
                <a:buFont typeface="Symbol" charset="2"/>
                <a:buChar char="·"/>
              </a:pPr>
              <a:r>
                <a:rPr lang="en-US" altLang="en-US" sz="1800" dirty="0"/>
                <a:t>Up-Front Planning</a:t>
              </a:r>
            </a:p>
            <a:p>
              <a:pPr>
                <a:lnSpc>
                  <a:spcPct val="85000"/>
                </a:lnSpc>
                <a:spcBef>
                  <a:spcPct val="0"/>
                </a:spcBef>
                <a:buClr>
                  <a:schemeClr val="accent2"/>
                </a:buClr>
                <a:buFont typeface="Symbol" charset="2"/>
                <a:buChar char="·"/>
              </a:pPr>
              <a:r>
                <a:rPr lang="en-US" altLang="en-US" sz="1800" dirty="0"/>
                <a:t>Project Organization</a:t>
              </a:r>
            </a:p>
            <a:p>
              <a:pPr>
                <a:lnSpc>
                  <a:spcPct val="85000"/>
                </a:lnSpc>
                <a:spcBef>
                  <a:spcPct val="0"/>
                </a:spcBef>
                <a:buClr>
                  <a:schemeClr val="accent2"/>
                </a:buClr>
                <a:buFont typeface="Symbol" charset="2"/>
                <a:buChar char="·"/>
              </a:pPr>
              <a:r>
                <a:rPr lang="en-US" altLang="en-US" sz="1800" dirty="0"/>
                <a:t>Key Staffing</a:t>
              </a:r>
            </a:p>
            <a:p>
              <a:pPr>
                <a:lnSpc>
                  <a:spcPct val="85000"/>
                </a:lnSpc>
                <a:spcBef>
                  <a:spcPct val="0"/>
                </a:spcBef>
                <a:buClr>
                  <a:schemeClr val="accent2"/>
                </a:buClr>
                <a:buFont typeface="Symbol" charset="2"/>
                <a:buChar char="·"/>
              </a:pPr>
              <a:r>
                <a:rPr lang="en-US" altLang="en-US" sz="1800" dirty="0"/>
                <a:t>Master Plan</a:t>
              </a:r>
            </a:p>
            <a:p>
              <a:pPr>
                <a:lnSpc>
                  <a:spcPct val="85000"/>
                </a:lnSpc>
                <a:spcBef>
                  <a:spcPct val="0"/>
                </a:spcBef>
                <a:buClr>
                  <a:schemeClr val="accent2"/>
                </a:buClr>
                <a:buFont typeface="Symbol" charset="2"/>
                <a:buChar char="·"/>
              </a:pPr>
              <a:r>
                <a:rPr lang="en-US" altLang="en-US" sz="1800" dirty="0"/>
                <a:t>Policies</a:t>
              </a:r>
            </a:p>
            <a:p>
              <a:pPr>
                <a:lnSpc>
                  <a:spcPct val="85000"/>
                </a:lnSpc>
                <a:spcBef>
                  <a:spcPct val="0"/>
                </a:spcBef>
                <a:buClr>
                  <a:schemeClr val="accent2"/>
                </a:buClr>
                <a:buFont typeface="Symbol" charset="2"/>
                <a:buChar char="·"/>
              </a:pPr>
              <a:r>
                <a:rPr lang="en-US" altLang="en-US" sz="1800" dirty="0"/>
                <a:t>Monitoring Execution</a:t>
              </a:r>
            </a:p>
            <a:p>
              <a:pPr>
                <a:lnSpc>
                  <a:spcPct val="85000"/>
                </a:lnSpc>
                <a:spcBef>
                  <a:spcPct val="0"/>
                </a:spcBef>
                <a:buClr>
                  <a:schemeClr val="accent2"/>
                </a:buClr>
                <a:buFont typeface="Symbol" charset="2"/>
                <a:buChar char="·"/>
              </a:pPr>
              <a:r>
                <a:rPr lang="en-US" altLang="en-US" sz="1800" dirty="0"/>
                <a:t>Priority-Setting</a:t>
              </a:r>
            </a:p>
            <a:p>
              <a:pPr>
                <a:lnSpc>
                  <a:spcPct val="85000"/>
                </a:lnSpc>
                <a:spcBef>
                  <a:spcPct val="0"/>
                </a:spcBef>
                <a:buClr>
                  <a:schemeClr val="accent2"/>
                </a:buClr>
                <a:buFont typeface="Symbol" charset="2"/>
                <a:buChar char="·"/>
              </a:pPr>
              <a:r>
                <a:rPr lang="en-US" altLang="en-US" sz="1800" dirty="0"/>
                <a:t>Conflict Resolution</a:t>
              </a:r>
            </a:p>
            <a:p>
              <a:pPr>
                <a:lnSpc>
                  <a:spcPct val="85000"/>
                </a:lnSpc>
                <a:spcBef>
                  <a:spcPct val="0"/>
                </a:spcBef>
                <a:buClr>
                  <a:schemeClr val="accent2"/>
                </a:buClr>
                <a:buFont typeface="Symbol" charset="2"/>
                <a:buChar char="·"/>
              </a:pPr>
              <a:r>
                <a:rPr lang="en-US" altLang="en-US" sz="1800" dirty="0"/>
                <a:t>Executive-Client Contact</a:t>
              </a:r>
            </a:p>
          </p:txBody>
        </p:sp>
        <p:sp>
          <p:nvSpPr>
            <p:cNvPr id="51222" name="Line 1040"/>
            <p:cNvSpPr>
              <a:spLocks noChangeShapeType="1"/>
            </p:cNvSpPr>
            <p:nvPr/>
          </p:nvSpPr>
          <p:spPr bwMode="auto">
            <a:xfrm>
              <a:off x="2941" y="2924"/>
              <a:ext cx="0" cy="480"/>
            </a:xfrm>
            <a:prstGeom prst="line">
              <a:avLst/>
            </a:prstGeom>
            <a:noFill/>
            <a:ln w="38100">
              <a:solidFill>
                <a:schemeClr val="bg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223" name="Rectangle 1041"/>
            <p:cNvSpPr>
              <a:spLocks noChangeArrowheads="1"/>
            </p:cNvSpPr>
            <p:nvPr/>
          </p:nvSpPr>
          <p:spPr bwMode="auto">
            <a:xfrm>
              <a:off x="2904" y="2077"/>
              <a:ext cx="1653" cy="252"/>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5000"/>
                </a:lnSpc>
                <a:spcBef>
                  <a:spcPct val="0"/>
                </a:spcBef>
                <a:buClrTx/>
                <a:buFontTx/>
                <a:buNone/>
              </a:pPr>
              <a:r>
                <a:rPr lang="en-US" altLang="en-US" sz="2400" b="1"/>
                <a:t>Relationship:</a:t>
              </a:r>
            </a:p>
          </p:txBody>
        </p:sp>
      </p:grpSp>
      <p:sp>
        <p:nvSpPr>
          <p:cNvPr id="1696786" name="Freeform 1042"/>
          <p:cNvSpPr>
            <a:spLocks/>
          </p:cNvSpPr>
          <p:nvPr/>
        </p:nvSpPr>
        <p:spPr bwMode="auto">
          <a:xfrm>
            <a:off x="1981821" y="2293456"/>
            <a:ext cx="3609853" cy="2261394"/>
          </a:xfrm>
          <a:custGeom>
            <a:avLst/>
            <a:gdLst>
              <a:gd name="T0" fmla="*/ 0 w 2633"/>
              <a:gd name="T1" fmla="*/ 2147483647 h 1571"/>
              <a:gd name="T2" fmla="*/ 5052413 w 2633"/>
              <a:gd name="T3" fmla="*/ 0 h 1571"/>
              <a:gd name="T4" fmla="*/ 2147483647 w 2633"/>
              <a:gd name="T5" fmla="*/ 0 h 1571"/>
              <a:gd name="T6" fmla="*/ 0 60000 65536"/>
              <a:gd name="T7" fmla="*/ 0 60000 65536"/>
              <a:gd name="T8" fmla="*/ 0 60000 65536"/>
              <a:gd name="T9" fmla="*/ 0 w 2633"/>
              <a:gd name="T10" fmla="*/ 0 h 1571"/>
              <a:gd name="T11" fmla="*/ 2633 w 2633"/>
              <a:gd name="T12" fmla="*/ 1571 h 1571"/>
            </a:gdLst>
            <a:ahLst/>
            <a:cxnLst>
              <a:cxn ang="T6">
                <a:pos x="T0" y="T1"/>
              </a:cxn>
              <a:cxn ang="T7">
                <a:pos x="T2" y="T3"/>
              </a:cxn>
              <a:cxn ang="T8">
                <a:pos x="T4" y="T5"/>
              </a:cxn>
            </a:cxnLst>
            <a:rect l="T9" t="T10" r="T11" b="T12"/>
            <a:pathLst>
              <a:path w="2633" h="1571">
                <a:moveTo>
                  <a:pt x="0" y="1571"/>
                </a:moveTo>
                <a:lnTo>
                  <a:pt x="2" y="0"/>
                </a:lnTo>
                <a:lnTo>
                  <a:pt x="2633"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96787" name="Freeform 1043"/>
          <p:cNvSpPr>
            <a:spLocks/>
          </p:cNvSpPr>
          <p:nvPr/>
        </p:nvSpPr>
        <p:spPr bwMode="auto">
          <a:xfrm>
            <a:off x="2619982" y="3070901"/>
            <a:ext cx="3605745" cy="1483949"/>
          </a:xfrm>
          <a:custGeom>
            <a:avLst/>
            <a:gdLst>
              <a:gd name="T0" fmla="*/ 0 w 2633"/>
              <a:gd name="T1" fmla="*/ 2147483647 h 1025"/>
              <a:gd name="T2" fmla="*/ 5040313 w 2633"/>
              <a:gd name="T3" fmla="*/ 0 h 1025"/>
              <a:gd name="T4" fmla="*/ 2147483647 w 2633"/>
              <a:gd name="T5" fmla="*/ 0 h 1025"/>
              <a:gd name="T6" fmla="*/ 0 60000 65536"/>
              <a:gd name="T7" fmla="*/ 0 60000 65536"/>
              <a:gd name="T8" fmla="*/ 0 60000 65536"/>
              <a:gd name="T9" fmla="*/ 0 w 2633"/>
              <a:gd name="T10" fmla="*/ 0 h 1025"/>
              <a:gd name="T11" fmla="*/ 2633 w 2633"/>
              <a:gd name="T12" fmla="*/ 1025 h 1025"/>
            </a:gdLst>
            <a:ahLst/>
            <a:cxnLst>
              <a:cxn ang="T6">
                <a:pos x="T0" y="T1"/>
              </a:cxn>
              <a:cxn ang="T7">
                <a:pos x="T2" y="T3"/>
              </a:cxn>
              <a:cxn ang="T8">
                <a:pos x="T4" y="T5"/>
              </a:cxn>
            </a:cxnLst>
            <a:rect l="T9" t="T10" r="T11" b="T12"/>
            <a:pathLst>
              <a:path w="2633" h="1025">
                <a:moveTo>
                  <a:pt x="0" y="1025"/>
                </a:moveTo>
                <a:lnTo>
                  <a:pt x="2" y="0"/>
                </a:lnTo>
                <a:lnTo>
                  <a:pt x="2633"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 name="Group 1044"/>
          <p:cNvGrpSpPr>
            <a:grpSpLocks/>
          </p:cNvGrpSpPr>
          <p:nvPr/>
        </p:nvGrpSpPr>
        <p:grpSpPr bwMode="auto">
          <a:xfrm>
            <a:off x="5264377" y="2743708"/>
            <a:ext cx="3179848" cy="637012"/>
            <a:chOff x="3285" y="1475"/>
            <a:chExt cx="2322" cy="440"/>
          </a:xfrm>
        </p:grpSpPr>
        <p:sp>
          <p:nvSpPr>
            <p:cNvPr id="51214" name="AutoShape 1045"/>
            <p:cNvSpPr>
              <a:spLocks noChangeArrowheads="1"/>
            </p:cNvSpPr>
            <p:nvPr/>
          </p:nvSpPr>
          <p:spPr bwMode="auto">
            <a:xfrm>
              <a:off x="3488" y="1475"/>
              <a:ext cx="1955" cy="436"/>
            </a:xfrm>
            <a:prstGeom prst="cube">
              <a:avLst>
                <a:gd name="adj" fmla="val 12718"/>
              </a:avLst>
            </a:prstGeom>
            <a:solidFill>
              <a:srgbClr val="3399FF"/>
            </a:solidFill>
            <a:ln>
              <a:noFill/>
            </a:ln>
            <a:effectLst>
              <a:outerShdw blurRad="63500" dist="81320" dir="3080412" algn="ctr" rotWithShape="0">
                <a:schemeClr val="tx1">
                  <a:alpha val="50000"/>
                </a:schemeClr>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51215" name="Rectangle 1046"/>
            <p:cNvSpPr>
              <a:spLocks noChangeArrowheads="1"/>
            </p:cNvSpPr>
            <p:nvPr/>
          </p:nvSpPr>
          <p:spPr bwMode="auto">
            <a:xfrm>
              <a:off x="3285" y="1528"/>
              <a:ext cx="2322" cy="387"/>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85000"/>
                </a:lnSpc>
                <a:spcBef>
                  <a:spcPct val="0"/>
                </a:spcBef>
                <a:buClrTx/>
                <a:buFontTx/>
                <a:buNone/>
              </a:pPr>
              <a:r>
                <a:rPr lang="en-US" altLang="en-US" sz="1800"/>
                <a:t>Project Sponsor:</a:t>
              </a:r>
              <a:br>
                <a:rPr lang="en-US" altLang="en-US" sz="1800"/>
              </a:br>
              <a:r>
                <a:rPr lang="en-US" altLang="en-US" sz="1800"/>
                <a:t>Lower/Middle Management</a:t>
              </a:r>
            </a:p>
          </p:txBody>
        </p:sp>
      </p:grpSp>
      <p:grpSp>
        <p:nvGrpSpPr>
          <p:cNvPr id="6" name="Group 1047"/>
          <p:cNvGrpSpPr>
            <a:grpSpLocks/>
          </p:cNvGrpSpPr>
          <p:nvPr/>
        </p:nvGrpSpPr>
        <p:grpSpPr bwMode="auto">
          <a:xfrm>
            <a:off x="5528680" y="1943099"/>
            <a:ext cx="2673154" cy="631221"/>
            <a:chOff x="3478" y="922"/>
            <a:chExt cx="1952" cy="436"/>
          </a:xfrm>
        </p:grpSpPr>
        <p:sp>
          <p:nvSpPr>
            <p:cNvPr id="51212" name="AutoShape 1048"/>
            <p:cNvSpPr>
              <a:spLocks noChangeArrowheads="1"/>
            </p:cNvSpPr>
            <p:nvPr/>
          </p:nvSpPr>
          <p:spPr bwMode="invGray">
            <a:xfrm>
              <a:off x="3478" y="922"/>
              <a:ext cx="1952" cy="436"/>
            </a:xfrm>
            <a:prstGeom prst="cube">
              <a:avLst>
                <a:gd name="adj" fmla="val 12718"/>
              </a:avLst>
            </a:prstGeom>
            <a:solidFill>
              <a:srgbClr val="9933FF"/>
            </a:solidFill>
            <a:ln>
              <a:noFill/>
            </a:ln>
            <a:effectLst>
              <a:outerShdw blurRad="63500" dist="81320" dir="3080412" algn="ctr" rotWithShape="0">
                <a:schemeClr val="tx1">
                  <a:alpha val="50000"/>
                </a:schemeClr>
              </a:outerShdw>
            </a:effectLst>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endParaRPr lang="en-US" altLang="en-US"/>
            </a:p>
          </p:txBody>
        </p:sp>
        <p:sp>
          <p:nvSpPr>
            <p:cNvPr id="51213" name="Rectangle 1049"/>
            <p:cNvSpPr>
              <a:spLocks noChangeArrowheads="1"/>
            </p:cNvSpPr>
            <p:nvPr/>
          </p:nvSpPr>
          <p:spPr bwMode="auto">
            <a:xfrm>
              <a:off x="3515" y="1004"/>
              <a:ext cx="1848" cy="349"/>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lnSpc>
                  <a:spcPct val="75000"/>
                </a:lnSpc>
                <a:spcBef>
                  <a:spcPct val="0"/>
                </a:spcBef>
                <a:buClrTx/>
                <a:buFontTx/>
                <a:buNone/>
              </a:pPr>
              <a:r>
                <a:rPr lang="en-US" altLang="en-US" sz="1800" dirty="0"/>
                <a:t>Project Sponsor:</a:t>
              </a:r>
              <a:br>
                <a:rPr lang="en-US" altLang="en-US" sz="1800" dirty="0"/>
              </a:br>
              <a:r>
                <a:rPr lang="en-US" altLang="en-US" sz="1800" dirty="0"/>
                <a:t>Senior Management</a:t>
              </a:r>
            </a:p>
          </p:txBody>
        </p:sp>
      </p:grpSp>
      <p:sp>
        <p:nvSpPr>
          <p:cNvPr id="1696794" name="Rectangle 1050"/>
          <p:cNvSpPr>
            <a:spLocks noChangeArrowheads="1"/>
          </p:cNvSpPr>
          <p:nvPr/>
        </p:nvSpPr>
        <p:spPr bwMode="auto">
          <a:xfrm>
            <a:off x="1981821" y="2305038"/>
            <a:ext cx="2530731" cy="289551"/>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nSpc>
                <a:spcPct val="75000"/>
              </a:lnSpc>
              <a:spcBef>
                <a:spcPct val="0"/>
              </a:spcBef>
              <a:buClrTx/>
              <a:buFontTx/>
              <a:buNone/>
            </a:pPr>
            <a:r>
              <a:rPr lang="en-US" altLang="en-US" sz="2000" dirty="0">
                <a:solidFill>
                  <a:schemeClr val="tx1"/>
                </a:solidFill>
              </a:rPr>
              <a:t>Priority Projects</a:t>
            </a:r>
          </a:p>
        </p:txBody>
      </p:sp>
      <p:sp>
        <p:nvSpPr>
          <p:cNvPr id="1696795" name="Rectangle 1051"/>
          <p:cNvSpPr>
            <a:spLocks noChangeArrowheads="1"/>
          </p:cNvSpPr>
          <p:nvPr/>
        </p:nvSpPr>
        <p:spPr bwMode="auto">
          <a:xfrm>
            <a:off x="2641893" y="3089721"/>
            <a:ext cx="2530731" cy="289551"/>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nSpc>
                <a:spcPct val="75000"/>
              </a:lnSpc>
              <a:spcBef>
                <a:spcPct val="0"/>
              </a:spcBef>
              <a:buClrTx/>
              <a:buFontTx/>
              <a:buNone/>
            </a:pPr>
            <a:r>
              <a:rPr lang="en-US" altLang="en-US" sz="2000">
                <a:solidFill>
                  <a:schemeClr val="tx1"/>
                </a:solidFill>
              </a:rPr>
              <a:t>Maintenance Projects</a:t>
            </a:r>
          </a:p>
        </p:txBody>
      </p:sp>
      <p:sp>
        <p:nvSpPr>
          <p:cNvPr id="8" name="Slide Number Placeholder 7"/>
          <p:cNvSpPr>
            <a:spLocks noGrp="1"/>
          </p:cNvSpPr>
          <p:nvPr>
            <p:ph type="sldNum" sz="quarter" idx="12"/>
          </p:nvPr>
        </p:nvSpPr>
        <p:spPr/>
        <p:txBody>
          <a:bodyPr/>
          <a:lstStyle/>
          <a:p>
            <a:fld id="{0372A8C0-A868-48E0-975A-4D80D3DDF995}" type="slidenum">
              <a:rPr lang="en-US" smtClean="0"/>
              <a:t>42</a:t>
            </a:fld>
            <a:endParaRPr lang="en-US" dirty="0"/>
          </a:p>
        </p:txBody>
      </p:sp>
    </p:spTree>
    <p:extLst>
      <p:ext uri="{BB962C8B-B14F-4D97-AF65-F5344CB8AC3E}">
        <p14:creationId xmlns:p14="http://schemas.microsoft.com/office/powerpoint/2010/main" val="289711716"/>
      </p:ext>
    </p:extLst>
  </p:cSld>
  <p:clrMapOvr>
    <a:masterClrMapping/>
  </p:clrMapOvr>
  <p:transition>
    <p:zoom dir="in"/>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a:bodyPr>
          <a:lstStyle/>
          <a:p>
            <a:r>
              <a:rPr lang="en-US" altLang="en-US">
                <a:solidFill>
                  <a:schemeClr val="tx1"/>
                </a:solidFill>
              </a:rPr>
              <a:t>Results of Good Planning</a:t>
            </a:r>
          </a:p>
        </p:txBody>
      </p:sp>
      <p:sp>
        <p:nvSpPr>
          <p:cNvPr id="53251" name="Rectangle 3"/>
          <p:cNvSpPr>
            <a:spLocks noGrp="1" noChangeArrowheads="1"/>
          </p:cNvSpPr>
          <p:nvPr>
            <p:ph type="body" idx="1"/>
          </p:nvPr>
        </p:nvSpPr>
        <p:spPr>
          <a:xfrm>
            <a:off x="914400" y="1981200"/>
            <a:ext cx="7696200" cy="4572000"/>
          </a:xfrm>
        </p:spPr>
        <p:txBody>
          <a:bodyPr>
            <a:normAutofit/>
          </a:bodyPr>
          <a:lstStyle/>
          <a:p>
            <a:pPr marL="352425" indent="-352425">
              <a:lnSpc>
                <a:spcPct val="90000"/>
              </a:lnSpc>
              <a:buFont typeface="Wingdings" charset="2"/>
              <a:buChar char="Ø"/>
            </a:pPr>
            <a:r>
              <a:rPr lang="en-US" altLang="en-US" sz="2400" dirty="0">
                <a:solidFill>
                  <a:schemeClr val="tx1"/>
                </a:solidFill>
              </a:rPr>
              <a:t>Assurance that functional units will understand their total responsibilities toward achieving project needs.</a:t>
            </a:r>
          </a:p>
          <a:p>
            <a:pPr marL="352425" indent="-352425">
              <a:lnSpc>
                <a:spcPct val="90000"/>
              </a:lnSpc>
              <a:buFont typeface="Wingdings" charset="2"/>
              <a:buChar char="Ø"/>
            </a:pPr>
            <a:r>
              <a:rPr lang="en-US" altLang="en-US" sz="2400" dirty="0">
                <a:solidFill>
                  <a:schemeClr val="tx1"/>
                </a:solidFill>
              </a:rPr>
              <a:t>Assurance that problems resulting from scheduling and allocation of critical resources are known beforehand.</a:t>
            </a:r>
          </a:p>
          <a:p>
            <a:pPr marL="352425" indent="-352425">
              <a:lnSpc>
                <a:spcPct val="90000"/>
              </a:lnSpc>
              <a:buFont typeface="Wingdings" charset="2"/>
              <a:buChar char="Ø"/>
            </a:pPr>
            <a:r>
              <a:rPr lang="en-US" altLang="en-US" sz="2400" dirty="0">
                <a:solidFill>
                  <a:schemeClr val="tx1"/>
                </a:solidFill>
              </a:rPr>
              <a:t>Early identification of problems that may jeopardize successful project completion so that effective corrective action and </a:t>
            </a:r>
            <a:r>
              <a:rPr lang="en-US" altLang="en-US" sz="2400" dirty="0" err="1">
                <a:solidFill>
                  <a:schemeClr val="tx1"/>
                </a:solidFill>
              </a:rPr>
              <a:t>replanning</a:t>
            </a:r>
            <a:r>
              <a:rPr lang="en-US" altLang="en-US" sz="2400" dirty="0">
                <a:solidFill>
                  <a:schemeClr val="tx1"/>
                </a:solidFill>
              </a:rPr>
              <a:t> can occur to prevent or resolve problems.</a:t>
            </a:r>
          </a:p>
        </p:txBody>
      </p:sp>
      <p:sp>
        <p:nvSpPr>
          <p:cNvPr id="2" name="Slide Number Placeholder 1"/>
          <p:cNvSpPr>
            <a:spLocks noGrp="1"/>
          </p:cNvSpPr>
          <p:nvPr>
            <p:ph type="sldNum" sz="quarter" idx="12"/>
          </p:nvPr>
        </p:nvSpPr>
        <p:spPr/>
        <p:txBody>
          <a:bodyPr/>
          <a:lstStyle/>
          <a:p>
            <a:fld id="{0372A8C0-A868-48E0-975A-4D80D3DDF995}" type="slidenum">
              <a:rPr lang="en-US" smtClean="0"/>
              <a:t>43</a:t>
            </a:fld>
            <a:endParaRPr lang="en-US" dirty="0"/>
          </a:p>
        </p:txBody>
      </p:sp>
    </p:spTree>
    <p:extLst>
      <p:ext uri="{BB962C8B-B14F-4D97-AF65-F5344CB8AC3E}">
        <p14:creationId xmlns:p14="http://schemas.microsoft.com/office/powerpoint/2010/main" val="1099202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26"/>
          <p:cNvSpPr>
            <a:spLocks noGrp="1" noChangeArrowheads="1"/>
          </p:cNvSpPr>
          <p:nvPr>
            <p:ph type="title"/>
          </p:nvPr>
        </p:nvSpPr>
        <p:spPr/>
        <p:txBody>
          <a:bodyPr>
            <a:normAutofit/>
          </a:bodyPr>
          <a:lstStyle/>
          <a:p>
            <a:r>
              <a:rPr lang="en-US" altLang="en-US" dirty="0">
                <a:solidFill>
                  <a:schemeClr val="tx1"/>
                </a:solidFill>
              </a:rPr>
              <a:t>Project Management in Non-Project-Driven Groups</a:t>
            </a:r>
          </a:p>
        </p:txBody>
      </p:sp>
      <p:sp>
        <p:nvSpPr>
          <p:cNvPr id="55299" name="Rectangle 1027"/>
          <p:cNvSpPr>
            <a:spLocks noGrp="1" noChangeArrowheads="1"/>
          </p:cNvSpPr>
          <p:nvPr>
            <p:ph type="body" idx="1"/>
          </p:nvPr>
        </p:nvSpPr>
        <p:spPr>
          <a:xfrm>
            <a:off x="822960" y="1976438"/>
            <a:ext cx="7696200" cy="4076700"/>
          </a:xfrm>
        </p:spPr>
        <p:txBody>
          <a:bodyPr/>
          <a:lstStyle/>
          <a:p>
            <a:r>
              <a:rPr lang="en-US" altLang="en-US" sz="2400">
                <a:solidFill>
                  <a:schemeClr val="tx1"/>
                </a:solidFill>
              </a:rPr>
              <a:t>Projects may be few and far between</a:t>
            </a:r>
          </a:p>
          <a:p>
            <a:r>
              <a:rPr lang="en-US" altLang="en-US" sz="2400" dirty="0">
                <a:solidFill>
                  <a:schemeClr val="tx1"/>
                </a:solidFill>
              </a:rPr>
              <a:t>Not all projects have the same project management requirements, and therefore they cannot be managed identically.  This difficulty results from poor understanding of project management and a reluctance of companies to invest in proper training.</a:t>
            </a:r>
          </a:p>
          <a:p>
            <a:r>
              <a:rPr lang="en-US" altLang="en-US" sz="2400" dirty="0">
                <a:solidFill>
                  <a:schemeClr val="tx1"/>
                </a:solidFill>
              </a:rPr>
              <a:t>Executives do not have sufficient time to manage projects themselves, yet refuse to delegate authority.</a:t>
            </a:r>
          </a:p>
        </p:txBody>
      </p:sp>
      <p:sp>
        <p:nvSpPr>
          <p:cNvPr id="2" name="Slide Number Placeholder 1"/>
          <p:cNvSpPr>
            <a:spLocks noGrp="1"/>
          </p:cNvSpPr>
          <p:nvPr>
            <p:ph type="sldNum" sz="quarter" idx="12"/>
          </p:nvPr>
        </p:nvSpPr>
        <p:spPr/>
        <p:txBody>
          <a:bodyPr/>
          <a:lstStyle/>
          <a:p>
            <a:fld id="{0372A8C0-A868-48E0-975A-4D80D3DDF995}" type="slidenum">
              <a:rPr lang="en-US" smtClean="0"/>
              <a:t>44</a:t>
            </a:fld>
            <a:endParaRPr lang="en-US" dirty="0"/>
          </a:p>
        </p:txBody>
      </p:sp>
    </p:spTree>
    <p:extLst>
      <p:ext uri="{BB962C8B-B14F-4D97-AF65-F5344CB8AC3E}">
        <p14:creationId xmlns:p14="http://schemas.microsoft.com/office/powerpoint/2010/main" val="1243949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26"/>
          <p:cNvSpPr>
            <a:spLocks noGrp="1" noChangeArrowheads="1"/>
          </p:cNvSpPr>
          <p:nvPr>
            <p:ph type="title"/>
          </p:nvPr>
        </p:nvSpPr>
        <p:spPr/>
        <p:txBody>
          <a:bodyPr/>
          <a:lstStyle/>
          <a:p>
            <a:r>
              <a:rPr lang="en-US" altLang="en-US" sz="4800" dirty="0">
                <a:solidFill>
                  <a:schemeClr val="tx1"/>
                </a:solidFill>
              </a:rPr>
              <a:t>Project Management in Non-Project-Driven Groups </a:t>
            </a:r>
            <a:r>
              <a:rPr lang="en-US" altLang="en-US" sz="2800" dirty="0">
                <a:solidFill>
                  <a:schemeClr val="tx1"/>
                </a:solidFill>
              </a:rPr>
              <a:t>(Continued)</a:t>
            </a:r>
            <a:endParaRPr lang="en-US" altLang="en-US" sz="5000" dirty="0">
              <a:solidFill>
                <a:schemeClr val="tx1"/>
              </a:solidFill>
            </a:endParaRPr>
          </a:p>
        </p:txBody>
      </p:sp>
      <p:sp>
        <p:nvSpPr>
          <p:cNvPr id="56323" name="Rectangle 1027"/>
          <p:cNvSpPr>
            <a:spLocks noGrp="1" noChangeArrowheads="1"/>
          </p:cNvSpPr>
          <p:nvPr>
            <p:ph type="body" idx="1"/>
          </p:nvPr>
        </p:nvSpPr>
        <p:spPr>
          <a:xfrm>
            <a:off x="914400" y="1981200"/>
            <a:ext cx="7696200" cy="4495800"/>
          </a:xfrm>
        </p:spPr>
        <p:txBody>
          <a:bodyPr/>
          <a:lstStyle/>
          <a:p>
            <a:r>
              <a:rPr lang="en-US" altLang="en-US" sz="2400">
                <a:solidFill>
                  <a:schemeClr val="tx1"/>
                </a:solidFill>
              </a:rPr>
              <a:t>Projects tend to be delayed because approvals most often follow the vertical chain of command.  </a:t>
            </a:r>
            <a:r>
              <a:rPr lang="en-US" altLang="en-US" sz="2400" dirty="0">
                <a:solidFill>
                  <a:schemeClr val="tx1"/>
                </a:solidFill>
              </a:rPr>
              <a:t>As a result, project work stays too long in functional departments.</a:t>
            </a:r>
          </a:p>
          <a:p>
            <a:r>
              <a:rPr lang="en-US" altLang="en-US" sz="2400" dirty="0">
                <a:solidFill>
                  <a:schemeClr val="tx1"/>
                </a:solidFill>
              </a:rPr>
              <a:t>Because project staffing is on a “local” basis, only a portion of the organization understands project management and sees the system in action.</a:t>
            </a:r>
          </a:p>
          <a:p>
            <a:r>
              <a:rPr lang="en-US" altLang="en-US" sz="2400" dirty="0">
                <a:solidFill>
                  <a:schemeClr val="tx1"/>
                </a:solidFill>
              </a:rPr>
              <a:t>There exists heavy dependence on subcontractors and outside agencies for project management expertise.</a:t>
            </a:r>
          </a:p>
        </p:txBody>
      </p:sp>
      <p:sp>
        <p:nvSpPr>
          <p:cNvPr id="2" name="Slide Number Placeholder 1"/>
          <p:cNvSpPr>
            <a:spLocks noGrp="1"/>
          </p:cNvSpPr>
          <p:nvPr>
            <p:ph type="sldNum" sz="quarter" idx="12"/>
          </p:nvPr>
        </p:nvSpPr>
        <p:spPr/>
        <p:txBody>
          <a:bodyPr/>
          <a:lstStyle/>
          <a:p>
            <a:fld id="{0372A8C0-A868-48E0-975A-4D80D3DDF995}" type="slidenum">
              <a:rPr lang="en-US" smtClean="0"/>
              <a:t>45</a:t>
            </a:fld>
            <a:endParaRPr lang="en-US" dirty="0"/>
          </a:p>
        </p:txBody>
      </p:sp>
    </p:spTree>
    <p:extLst>
      <p:ext uri="{BB962C8B-B14F-4D97-AF65-F5344CB8AC3E}">
        <p14:creationId xmlns:p14="http://schemas.microsoft.com/office/powerpoint/2010/main" val="12993882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26"/>
          <p:cNvSpPr>
            <a:spLocks noGrp="1" noChangeArrowheads="1"/>
          </p:cNvSpPr>
          <p:nvPr>
            <p:ph type="title"/>
          </p:nvPr>
        </p:nvSpPr>
        <p:spPr>
          <a:xfrm>
            <a:off x="914400" y="585788"/>
            <a:ext cx="7696200" cy="1104900"/>
          </a:xfrm>
        </p:spPr>
        <p:txBody>
          <a:bodyPr>
            <a:normAutofit/>
          </a:bodyPr>
          <a:lstStyle/>
          <a:p>
            <a:r>
              <a:rPr lang="en-US" altLang="en-US">
                <a:solidFill>
                  <a:schemeClr val="tx1"/>
                </a:solidFill>
              </a:rPr>
              <a:t>High-level Reporting</a:t>
            </a:r>
          </a:p>
        </p:txBody>
      </p:sp>
      <p:sp>
        <p:nvSpPr>
          <p:cNvPr id="57347" name="Rectangle 1027"/>
          <p:cNvSpPr>
            <a:spLocks noGrp="1" noChangeArrowheads="1"/>
          </p:cNvSpPr>
          <p:nvPr>
            <p:ph type="body" idx="1"/>
          </p:nvPr>
        </p:nvSpPr>
        <p:spPr>
          <a:xfrm>
            <a:off x="914400" y="1828800"/>
            <a:ext cx="7696200" cy="5029200"/>
          </a:xfrm>
        </p:spPr>
        <p:txBody>
          <a:bodyPr>
            <a:normAutofit/>
          </a:bodyPr>
          <a:lstStyle/>
          <a:p>
            <a:r>
              <a:rPr lang="en-US" altLang="en-US" sz="2400">
                <a:solidFill>
                  <a:schemeClr val="tx1"/>
                </a:solidFill>
              </a:rPr>
              <a:t>The project manager is charged with getting results from the coordinated efforts of many functions.  </a:t>
            </a:r>
            <a:r>
              <a:rPr lang="en-US" altLang="en-US" sz="2400" dirty="0">
                <a:solidFill>
                  <a:schemeClr val="tx1"/>
                </a:solidFill>
              </a:rPr>
              <a:t>He should, therefore, report to the man who directs all those functions.</a:t>
            </a:r>
          </a:p>
          <a:p>
            <a:r>
              <a:rPr lang="en-US" altLang="en-US" sz="2400" dirty="0">
                <a:solidFill>
                  <a:schemeClr val="tx1"/>
                </a:solidFill>
              </a:rPr>
              <a:t>The project manager must have adequate organizational status to do his job effectively.</a:t>
            </a:r>
          </a:p>
          <a:p>
            <a:r>
              <a:rPr lang="en-US" altLang="en-US" sz="2400" dirty="0">
                <a:solidFill>
                  <a:schemeClr val="tx1"/>
                </a:solidFill>
              </a:rPr>
              <a:t>To get adequate and timely assistance in solving problems that inevitably appear in any important project, the project manager needs direct and specific access to an upper echelon of management </a:t>
            </a:r>
          </a:p>
        </p:txBody>
      </p:sp>
      <p:sp>
        <p:nvSpPr>
          <p:cNvPr id="2" name="Slide Number Placeholder 1"/>
          <p:cNvSpPr>
            <a:spLocks noGrp="1"/>
          </p:cNvSpPr>
          <p:nvPr>
            <p:ph type="sldNum" sz="quarter" idx="12"/>
          </p:nvPr>
        </p:nvSpPr>
        <p:spPr/>
        <p:txBody>
          <a:bodyPr/>
          <a:lstStyle/>
          <a:p>
            <a:fld id="{0372A8C0-A868-48E0-975A-4D80D3DDF995}" type="slidenum">
              <a:rPr lang="en-US" smtClean="0"/>
              <a:t>46</a:t>
            </a:fld>
            <a:endParaRPr lang="en-US" dirty="0"/>
          </a:p>
        </p:txBody>
      </p:sp>
    </p:spTree>
    <p:extLst>
      <p:ext uri="{BB962C8B-B14F-4D97-AF65-F5344CB8AC3E}">
        <p14:creationId xmlns:p14="http://schemas.microsoft.com/office/powerpoint/2010/main" val="1056691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Grp="1" noChangeArrowheads="1"/>
          </p:cNvSpPr>
          <p:nvPr>
            <p:ph type="title"/>
          </p:nvPr>
        </p:nvSpPr>
        <p:spPr/>
        <p:txBody>
          <a:bodyPr/>
          <a:lstStyle/>
          <a:p>
            <a:r>
              <a:rPr lang="en-US" altLang="en-US" dirty="0">
                <a:solidFill>
                  <a:schemeClr val="tx1"/>
                </a:solidFill>
              </a:rPr>
              <a:t>High-level Reporting </a:t>
            </a:r>
            <a:r>
              <a:rPr lang="en-US" altLang="en-US" sz="2800" dirty="0">
                <a:solidFill>
                  <a:schemeClr val="tx1"/>
                </a:solidFill>
              </a:rPr>
              <a:t>(continued)</a:t>
            </a:r>
            <a:endParaRPr lang="en-US" altLang="en-US" sz="5400" dirty="0">
              <a:solidFill>
                <a:schemeClr val="tx1"/>
              </a:solidFill>
            </a:endParaRPr>
          </a:p>
        </p:txBody>
      </p:sp>
      <p:sp>
        <p:nvSpPr>
          <p:cNvPr id="58371" name="Rectangle 1027"/>
          <p:cNvSpPr>
            <a:spLocks noGrp="1" noChangeArrowheads="1"/>
          </p:cNvSpPr>
          <p:nvPr>
            <p:ph type="body" idx="1"/>
          </p:nvPr>
        </p:nvSpPr>
        <p:spPr>
          <a:xfrm>
            <a:off x="822959" y="1860022"/>
            <a:ext cx="7543801" cy="4023360"/>
          </a:xfrm>
        </p:spPr>
        <p:txBody>
          <a:bodyPr>
            <a:normAutofit/>
          </a:bodyPr>
          <a:lstStyle/>
          <a:p>
            <a:r>
              <a:rPr lang="en-US" altLang="en-US" sz="2400" dirty="0">
                <a:solidFill>
                  <a:schemeClr val="tx1"/>
                </a:solidFill>
              </a:rPr>
              <a:t>The customer, particularly in a competitive environment, will be favorably impressed if his project manager reports to a high organizational echelon.</a:t>
            </a:r>
          </a:p>
        </p:txBody>
      </p:sp>
      <p:sp>
        <p:nvSpPr>
          <p:cNvPr id="2" name="Slide Number Placeholder 1"/>
          <p:cNvSpPr>
            <a:spLocks noGrp="1"/>
          </p:cNvSpPr>
          <p:nvPr>
            <p:ph type="sldNum" sz="quarter" idx="12"/>
          </p:nvPr>
        </p:nvSpPr>
        <p:spPr/>
        <p:txBody>
          <a:bodyPr/>
          <a:lstStyle/>
          <a:p>
            <a:fld id="{0372A8C0-A868-48E0-975A-4D80D3DDF995}" type="slidenum">
              <a:rPr lang="en-US" smtClean="0"/>
              <a:t>47</a:t>
            </a:fld>
            <a:endParaRPr lang="en-US" dirty="0"/>
          </a:p>
        </p:txBody>
      </p:sp>
    </p:spTree>
    <p:extLst>
      <p:ext uri="{BB962C8B-B14F-4D97-AF65-F5344CB8AC3E}">
        <p14:creationId xmlns:p14="http://schemas.microsoft.com/office/powerpoint/2010/main" val="119775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914400" y="590550"/>
            <a:ext cx="7696200" cy="1104900"/>
          </a:xfrm>
        </p:spPr>
        <p:txBody>
          <a:bodyPr>
            <a:normAutofit/>
          </a:bodyPr>
          <a:lstStyle/>
          <a:p>
            <a:r>
              <a:rPr lang="en-US" altLang="en-US">
                <a:solidFill>
                  <a:schemeClr val="tx1"/>
                </a:solidFill>
              </a:rPr>
              <a:t>Low-level Reporting</a:t>
            </a:r>
          </a:p>
        </p:txBody>
      </p:sp>
      <p:sp>
        <p:nvSpPr>
          <p:cNvPr id="59395" name="Rectangle 3"/>
          <p:cNvSpPr>
            <a:spLocks noGrp="1" noChangeArrowheads="1"/>
          </p:cNvSpPr>
          <p:nvPr>
            <p:ph type="body" idx="1"/>
          </p:nvPr>
        </p:nvSpPr>
        <p:spPr>
          <a:xfrm>
            <a:off x="914400" y="1909763"/>
            <a:ext cx="7696200" cy="5334000"/>
          </a:xfrm>
        </p:spPr>
        <p:txBody>
          <a:bodyPr>
            <a:normAutofit/>
          </a:bodyPr>
          <a:lstStyle/>
          <a:p>
            <a:pPr>
              <a:lnSpc>
                <a:spcPct val="90000"/>
              </a:lnSpc>
            </a:pPr>
            <a:r>
              <a:rPr lang="en-US" altLang="en-US" sz="2400">
                <a:solidFill>
                  <a:schemeClr val="tx1"/>
                </a:solidFill>
              </a:rPr>
              <a:t>It is organizationally and operationally inefficient to have too many projects, especially small ones, diverting senior executives from more vital concerns.</a:t>
            </a:r>
          </a:p>
          <a:p>
            <a:pPr>
              <a:lnSpc>
                <a:spcPct val="90000"/>
              </a:lnSpc>
            </a:pPr>
            <a:r>
              <a:rPr lang="en-US" altLang="en-US" sz="2400" dirty="0">
                <a:solidFill>
                  <a:schemeClr val="tx1"/>
                </a:solidFill>
              </a:rPr>
              <a:t>Although giving a small project a high place in the organization may create the illusion of executive attention, its real result is to foster executive neglect o f the project.</a:t>
            </a:r>
          </a:p>
          <a:p>
            <a:pPr>
              <a:lnSpc>
                <a:spcPct val="90000"/>
              </a:lnSpc>
            </a:pPr>
            <a:r>
              <a:rPr lang="en-US" altLang="en-US" sz="2400" dirty="0">
                <a:solidFill>
                  <a:schemeClr val="tx1"/>
                </a:solidFill>
              </a:rPr>
              <a:t>Placing a junior project manager too high in the organization will alienate senior functional executives on whom he must rely for support.</a:t>
            </a:r>
          </a:p>
        </p:txBody>
      </p:sp>
      <p:sp>
        <p:nvSpPr>
          <p:cNvPr id="2" name="Slide Number Placeholder 1"/>
          <p:cNvSpPr>
            <a:spLocks noGrp="1"/>
          </p:cNvSpPr>
          <p:nvPr>
            <p:ph type="sldNum" sz="quarter" idx="12"/>
          </p:nvPr>
        </p:nvSpPr>
        <p:spPr/>
        <p:txBody>
          <a:bodyPr/>
          <a:lstStyle/>
          <a:p>
            <a:fld id="{0372A8C0-A868-48E0-975A-4D80D3DDF995}" type="slidenum">
              <a:rPr lang="en-US" smtClean="0"/>
              <a:t>48</a:t>
            </a:fld>
            <a:endParaRPr lang="en-US" dirty="0"/>
          </a:p>
        </p:txBody>
      </p:sp>
    </p:spTree>
    <p:extLst>
      <p:ext uri="{BB962C8B-B14F-4D97-AF65-F5344CB8AC3E}">
        <p14:creationId xmlns:p14="http://schemas.microsoft.com/office/powerpoint/2010/main" val="875222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reeform 2"/>
          <p:cNvSpPr>
            <a:spLocks/>
          </p:cNvSpPr>
          <p:nvPr/>
        </p:nvSpPr>
        <p:spPr bwMode="auto">
          <a:xfrm>
            <a:off x="609600" y="5449888"/>
            <a:ext cx="8007350" cy="373062"/>
          </a:xfrm>
          <a:custGeom>
            <a:avLst/>
            <a:gdLst>
              <a:gd name="T0" fmla="*/ 131048125 w 5044"/>
              <a:gd name="T1" fmla="*/ 221773453 h 235"/>
              <a:gd name="T2" fmla="*/ 425905613 w 5044"/>
              <a:gd name="T3" fmla="*/ 221773453 h 235"/>
              <a:gd name="T4" fmla="*/ 647680950 w 5044"/>
              <a:gd name="T5" fmla="*/ 294857092 h 235"/>
              <a:gd name="T6" fmla="*/ 869453113 w 5044"/>
              <a:gd name="T7" fmla="*/ 370461678 h 235"/>
              <a:gd name="T8" fmla="*/ 1091226863 w 5044"/>
              <a:gd name="T9" fmla="*/ 370461678 h 235"/>
              <a:gd name="T10" fmla="*/ 1386085938 w 5044"/>
              <a:gd name="T11" fmla="*/ 370461678 h 235"/>
              <a:gd name="T12" fmla="*/ 1716225613 w 5044"/>
              <a:gd name="T13" fmla="*/ 370461678 h 235"/>
              <a:gd name="T14" fmla="*/ 2011084688 w 5044"/>
              <a:gd name="T15" fmla="*/ 370461678 h 235"/>
              <a:gd name="T16" fmla="*/ 2147483647 w 5044"/>
              <a:gd name="T17" fmla="*/ 370461678 h 235"/>
              <a:gd name="T18" fmla="*/ 2147483647 w 5044"/>
              <a:gd name="T19" fmla="*/ 370461678 h 235"/>
              <a:gd name="T20" fmla="*/ 2147483647 w 5044"/>
              <a:gd name="T21" fmla="*/ 370461678 h 235"/>
              <a:gd name="T22" fmla="*/ 2147483647 w 5044"/>
              <a:gd name="T23" fmla="*/ 370461678 h 235"/>
              <a:gd name="T24" fmla="*/ 2147483647 w 5044"/>
              <a:gd name="T25" fmla="*/ 443546906 h 235"/>
              <a:gd name="T26" fmla="*/ 2147483647 w 5044"/>
              <a:gd name="T27" fmla="*/ 554433632 h 235"/>
              <a:gd name="T28" fmla="*/ 2147483647 w 5044"/>
              <a:gd name="T29" fmla="*/ 554433632 h 235"/>
              <a:gd name="T30" fmla="*/ 2147483647 w 5044"/>
              <a:gd name="T31" fmla="*/ 478829046 h 235"/>
              <a:gd name="T32" fmla="*/ 2147483647 w 5044"/>
              <a:gd name="T33" fmla="*/ 332660179 h 235"/>
              <a:gd name="T34" fmla="*/ 2147483647 w 5044"/>
              <a:gd name="T35" fmla="*/ 405743819 h 235"/>
              <a:gd name="T36" fmla="*/ 2147483647 w 5044"/>
              <a:gd name="T37" fmla="*/ 405743819 h 235"/>
              <a:gd name="T38" fmla="*/ 2147483647 w 5044"/>
              <a:gd name="T39" fmla="*/ 405743819 h 235"/>
              <a:gd name="T40" fmla="*/ 2147483647 w 5044"/>
              <a:gd name="T41" fmla="*/ 516630545 h 235"/>
              <a:gd name="T42" fmla="*/ 2147483647 w 5044"/>
              <a:gd name="T43" fmla="*/ 589715772 h 235"/>
              <a:gd name="T44" fmla="*/ 2147483647 w 5044"/>
              <a:gd name="T45" fmla="*/ 589715772 h 235"/>
              <a:gd name="T46" fmla="*/ 2147483647 w 5044"/>
              <a:gd name="T47" fmla="*/ 589715772 h 235"/>
              <a:gd name="T48" fmla="*/ 2147483647 w 5044"/>
              <a:gd name="T49" fmla="*/ 589715772 h 235"/>
              <a:gd name="T50" fmla="*/ 2147483647 w 5044"/>
              <a:gd name="T51" fmla="*/ 478829046 h 235"/>
              <a:gd name="T52" fmla="*/ 2147483647 w 5044"/>
              <a:gd name="T53" fmla="*/ 294857092 h 235"/>
              <a:gd name="T54" fmla="*/ 2147483647 w 5044"/>
              <a:gd name="T55" fmla="*/ 294857092 h 235"/>
              <a:gd name="T56" fmla="*/ 2147483647 w 5044"/>
              <a:gd name="T57" fmla="*/ 370461678 h 235"/>
              <a:gd name="T58" fmla="*/ 2147483647 w 5044"/>
              <a:gd name="T59" fmla="*/ 370461678 h 235"/>
              <a:gd name="T60" fmla="*/ 2147483647 w 5044"/>
              <a:gd name="T61" fmla="*/ 370461678 h 235"/>
              <a:gd name="T62" fmla="*/ 2147483647 w 5044"/>
              <a:gd name="T63" fmla="*/ 259574952 h 235"/>
              <a:gd name="T64" fmla="*/ 2147483647 w 5044"/>
              <a:gd name="T65" fmla="*/ 148688226 h 235"/>
              <a:gd name="T66" fmla="*/ 2147483647 w 5044"/>
              <a:gd name="T67" fmla="*/ 0 h 235"/>
              <a:gd name="T68" fmla="*/ 2147483647 w 5044"/>
              <a:gd name="T69" fmla="*/ 0 h 235"/>
              <a:gd name="T70" fmla="*/ 2147483647 w 5044"/>
              <a:gd name="T71" fmla="*/ 73083640 h 235"/>
              <a:gd name="T72" fmla="*/ 2147483647 w 5044"/>
              <a:gd name="T73" fmla="*/ 110886726 h 235"/>
              <a:gd name="T74" fmla="*/ 2147483647 w 5044"/>
              <a:gd name="T75" fmla="*/ 148688226 h 235"/>
              <a:gd name="T76" fmla="*/ 2147483647 w 5044"/>
              <a:gd name="T77" fmla="*/ 148688226 h 235"/>
              <a:gd name="T78" fmla="*/ 2147483647 w 5044"/>
              <a:gd name="T79" fmla="*/ 259574952 h 235"/>
              <a:gd name="T80" fmla="*/ 2147483647 w 5044"/>
              <a:gd name="T81" fmla="*/ 370461678 h 23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5044"/>
              <a:gd name="T124" fmla="*/ 0 h 235"/>
              <a:gd name="T125" fmla="*/ 5044 w 5044"/>
              <a:gd name="T126" fmla="*/ 235 h 23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5044" h="235">
                <a:moveTo>
                  <a:pt x="0" y="71"/>
                </a:moveTo>
                <a:lnTo>
                  <a:pt x="52" y="88"/>
                </a:lnTo>
                <a:lnTo>
                  <a:pt x="111" y="88"/>
                </a:lnTo>
                <a:lnTo>
                  <a:pt x="169" y="88"/>
                </a:lnTo>
                <a:lnTo>
                  <a:pt x="213" y="103"/>
                </a:lnTo>
                <a:lnTo>
                  <a:pt x="257" y="117"/>
                </a:lnTo>
                <a:lnTo>
                  <a:pt x="301" y="147"/>
                </a:lnTo>
                <a:lnTo>
                  <a:pt x="345" y="147"/>
                </a:lnTo>
                <a:lnTo>
                  <a:pt x="389" y="147"/>
                </a:lnTo>
                <a:lnTo>
                  <a:pt x="433" y="147"/>
                </a:lnTo>
                <a:lnTo>
                  <a:pt x="506" y="147"/>
                </a:lnTo>
                <a:lnTo>
                  <a:pt x="550" y="147"/>
                </a:lnTo>
                <a:lnTo>
                  <a:pt x="637" y="147"/>
                </a:lnTo>
                <a:lnTo>
                  <a:pt x="681" y="147"/>
                </a:lnTo>
                <a:lnTo>
                  <a:pt x="740" y="147"/>
                </a:lnTo>
                <a:lnTo>
                  <a:pt x="798" y="147"/>
                </a:lnTo>
                <a:lnTo>
                  <a:pt x="842" y="147"/>
                </a:lnTo>
                <a:lnTo>
                  <a:pt x="886" y="147"/>
                </a:lnTo>
                <a:lnTo>
                  <a:pt x="930" y="147"/>
                </a:lnTo>
                <a:lnTo>
                  <a:pt x="974" y="147"/>
                </a:lnTo>
                <a:lnTo>
                  <a:pt x="1076" y="147"/>
                </a:lnTo>
                <a:lnTo>
                  <a:pt x="1120" y="147"/>
                </a:lnTo>
                <a:lnTo>
                  <a:pt x="1164" y="147"/>
                </a:lnTo>
                <a:lnTo>
                  <a:pt x="1208" y="147"/>
                </a:lnTo>
                <a:lnTo>
                  <a:pt x="1252" y="147"/>
                </a:lnTo>
                <a:lnTo>
                  <a:pt x="1296" y="176"/>
                </a:lnTo>
                <a:lnTo>
                  <a:pt x="1325" y="220"/>
                </a:lnTo>
                <a:lnTo>
                  <a:pt x="1384" y="220"/>
                </a:lnTo>
                <a:lnTo>
                  <a:pt x="1428" y="220"/>
                </a:lnTo>
                <a:lnTo>
                  <a:pt x="1545" y="220"/>
                </a:lnTo>
                <a:lnTo>
                  <a:pt x="1589" y="220"/>
                </a:lnTo>
                <a:lnTo>
                  <a:pt x="1633" y="190"/>
                </a:lnTo>
                <a:lnTo>
                  <a:pt x="1676" y="132"/>
                </a:lnTo>
                <a:lnTo>
                  <a:pt x="1720" y="132"/>
                </a:lnTo>
                <a:lnTo>
                  <a:pt x="1764" y="147"/>
                </a:lnTo>
                <a:lnTo>
                  <a:pt x="1808" y="161"/>
                </a:lnTo>
                <a:lnTo>
                  <a:pt x="1852" y="161"/>
                </a:lnTo>
                <a:lnTo>
                  <a:pt x="1911" y="161"/>
                </a:lnTo>
                <a:lnTo>
                  <a:pt x="2028" y="161"/>
                </a:lnTo>
                <a:lnTo>
                  <a:pt x="2116" y="161"/>
                </a:lnTo>
                <a:lnTo>
                  <a:pt x="2145" y="205"/>
                </a:lnTo>
                <a:lnTo>
                  <a:pt x="2189" y="205"/>
                </a:lnTo>
                <a:lnTo>
                  <a:pt x="2233" y="234"/>
                </a:lnTo>
                <a:lnTo>
                  <a:pt x="2291" y="234"/>
                </a:lnTo>
                <a:lnTo>
                  <a:pt x="2350" y="234"/>
                </a:lnTo>
                <a:lnTo>
                  <a:pt x="2452" y="234"/>
                </a:lnTo>
                <a:lnTo>
                  <a:pt x="2496" y="234"/>
                </a:lnTo>
                <a:lnTo>
                  <a:pt x="2599" y="234"/>
                </a:lnTo>
                <a:lnTo>
                  <a:pt x="2717" y="234"/>
                </a:lnTo>
                <a:lnTo>
                  <a:pt x="2775" y="234"/>
                </a:lnTo>
                <a:lnTo>
                  <a:pt x="2863" y="234"/>
                </a:lnTo>
                <a:lnTo>
                  <a:pt x="2892" y="190"/>
                </a:lnTo>
                <a:lnTo>
                  <a:pt x="2921" y="132"/>
                </a:lnTo>
                <a:lnTo>
                  <a:pt x="2965" y="117"/>
                </a:lnTo>
                <a:lnTo>
                  <a:pt x="3009" y="117"/>
                </a:lnTo>
                <a:lnTo>
                  <a:pt x="3097" y="117"/>
                </a:lnTo>
                <a:lnTo>
                  <a:pt x="3156" y="147"/>
                </a:lnTo>
                <a:lnTo>
                  <a:pt x="3214" y="147"/>
                </a:lnTo>
                <a:lnTo>
                  <a:pt x="3258" y="147"/>
                </a:lnTo>
                <a:lnTo>
                  <a:pt x="3317" y="147"/>
                </a:lnTo>
                <a:lnTo>
                  <a:pt x="3419" y="147"/>
                </a:lnTo>
                <a:lnTo>
                  <a:pt x="3536" y="147"/>
                </a:lnTo>
                <a:lnTo>
                  <a:pt x="3624" y="132"/>
                </a:lnTo>
                <a:lnTo>
                  <a:pt x="3668" y="103"/>
                </a:lnTo>
                <a:lnTo>
                  <a:pt x="3712" y="103"/>
                </a:lnTo>
                <a:lnTo>
                  <a:pt x="3726" y="59"/>
                </a:lnTo>
                <a:lnTo>
                  <a:pt x="3756" y="15"/>
                </a:lnTo>
                <a:lnTo>
                  <a:pt x="3814" y="0"/>
                </a:lnTo>
                <a:lnTo>
                  <a:pt x="3960" y="0"/>
                </a:lnTo>
                <a:lnTo>
                  <a:pt x="4107" y="0"/>
                </a:lnTo>
                <a:lnTo>
                  <a:pt x="4312" y="29"/>
                </a:lnTo>
                <a:lnTo>
                  <a:pt x="4399" y="29"/>
                </a:lnTo>
                <a:lnTo>
                  <a:pt x="4443" y="44"/>
                </a:lnTo>
                <a:lnTo>
                  <a:pt x="4487" y="44"/>
                </a:lnTo>
                <a:lnTo>
                  <a:pt x="4546" y="59"/>
                </a:lnTo>
                <a:lnTo>
                  <a:pt x="4634" y="59"/>
                </a:lnTo>
                <a:lnTo>
                  <a:pt x="4721" y="59"/>
                </a:lnTo>
                <a:lnTo>
                  <a:pt x="4780" y="59"/>
                </a:lnTo>
                <a:lnTo>
                  <a:pt x="4897" y="59"/>
                </a:lnTo>
                <a:lnTo>
                  <a:pt x="4941" y="103"/>
                </a:lnTo>
                <a:lnTo>
                  <a:pt x="4999" y="132"/>
                </a:lnTo>
                <a:lnTo>
                  <a:pt x="5043" y="147"/>
                </a:lnTo>
                <a:lnTo>
                  <a:pt x="4999" y="147"/>
                </a:lnTo>
              </a:path>
            </a:pathLst>
          </a:custGeom>
          <a:noFill/>
          <a:ln w="50800" cap="rnd">
            <a:solidFill>
              <a:schemeClr val="accent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0419" name="Freeform 3"/>
          <p:cNvSpPr>
            <a:spLocks/>
          </p:cNvSpPr>
          <p:nvPr/>
        </p:nvSpPr>
        <p:spPr bwMode="auto">
          <a:xfrm>
            <a:off x="1179513" y="1066800"/>
            <a:ext cx="6764337" cy="4573588"/>
          </a:xfrm>
          <a:custGeom>
            <a:avLst/>
            <a:gdLst>
              <a:gd name="T0" fmla="*/ 2147483647 w 4261"/>
              <a:gd name="T1" fmla="*/ 1290320141 h 2881"/>
              <a:gd name="T2" fmla="*/ 2147483647 w 4261"/>
              <a:gd name="T3" fmla="*/ 1103828558 h 2881"/>
              <a:gd name="T4" fmla="*/ 2147483647 w 4261"/>
              <a:gd name="T5" fmla="*/ 662801960 h 2881"/>
              <a:gd name="T6" fmla="*/ 2147483647 w 4261"/>
              <a:gd name="T7" fmla="*/ 362902540 h 2881"/>
              <a:gd name="T8" fmla="*/ 2147483647 w 4261"/>
              <a:gd name="T9" fmla="*/ 183972220 h 2881"/>
              <a:gd name="T10" fmla="*/ 2147483647 w 4261"/>
              <a:gd name="T11" fmla="*/ 108367524 h 2881"/>
              <a:gd name="T12" fmla="*/ 2147483647 w 4261"/>
              <a:gd name="T13" fmla="*/ 146169078 h 2881"/>
              <a:gd name="T14" fmla="*/ 2147483647 w 4261"/>
              <a:gd name="T15" fmla="*/ 241935026 h 2881"/>
              <a:gd name="T16" fmla="*/ 2147483647 w 4261"/>
              <a:gd name="T17" fmla="*/ 846772593 h 2881"/>
              <a:gd name="T18" fmla="*/ 2147483647 w 4261"/>
              <a:gd name="T19" fmla="*/ 995462621 h 2881"/>
              <a:gd name="T20" fmla="*/ 2147483647 w 4261"/>
              <a:gd name="T21" fmla="*/ 1363405474 h 2881"/>
              <a:gd name="T22" fmla="*/ 2147483647 w 4261"/>
              <a:gd name="T23" fmla="*/ 1620461440 h 2881"/>
              <a:gd name="T24" fmla="*/ 2147483647 w 4261"/>
              <a:gd name="T25" fmla="*/ 2026205847 h 2881"/>
              <a:gd name="T26" fmla="*/ 2147483647 w 4261"/>
              <a:gd name="T27" fmla="*/ 2147483647 h 2881"/>
              <a:gd name="T28" fmla="*/ 2147483647 w 4261"/>
              <a:gd name="T29" fmla="*/ 2147483647 h 2881"/>
              <a:gd name="T30" fmla="*/ 2147483647 w 4261"/>
              <a:gd name="T31" fmla="*/ 2147483647 h 2881"/>
              <a:gd name="T32" fmla="*/ 2147483647 w 4261"/>
              <a:gd name="T33" fmla="*/ 2147483647 h 2881"/>
              <a:gd name="T34" fmla="*/ 2147483647 w 4261"/>
              <a:gd name="T35" fmla="*/ 2147483647 h 2881"/>
              <a:gd name="T36" fmla="*/ 2147483647 w 4261"/>
              <a:gd name="T37" fmla="*/ 2147483647 h 2881"/>
              <a:gd name="T38" fmla="*/ 2147483647 w 4261"/>
              <a:gd name="T39" fmla="*/ 2147483647 h 2881"/>
              <a:gd name="T40" fmla="*/ 2147483647 w 4261"/>
              <a:gd name="T41" fmla="*/ 2147483647 h 2881"/>
              <a:gd name="T42" fmla="*/ 2147483647 w 4261"/>
              <a:gd name="T43" fmla="*/ 2147483647 h 2881"/>
              <a:gd name="T44" fmla="*/ 2147483647 w 4261"/>
              <a:gd name="T45" fmla="*/ 2147483647 h 2881"/>
              <a:gd name="T46" fmla="*/ 2147483647 w 4261"/>
              <a:gd name="T47" fmla="*/ 2147483647 h 2881"/>
              <a:gd name="T48" fmla="*/ 2147483647 w 4261"/>
              <a:gd name="T49" fmla="*/ 2147483647 h 2881"/>
              <a:gd name="T50" fmla="*/ 2147483647 w 4261"/>
              <a:gd name="T51" fmla="*/ 2147483647 h 2881"/>
              <a:gd name="T52" fmla="*/ 2147483647 w 4261"/>
              <a:gd name="T53" fmla="*/ 2147483647 h 2881"/>
              <a:gd name="T54" fmla="*/ 2147483647 w 4261"/>
              <a:gd name="T55" fmla="*/ 2147483647 h 2881"/>
              <a:gd name="T56" fmla="*/ 2147483647 w 4261"/>
              <a:gd name="T57" fmla="*/ 2147483647 h 2881"/>
              <a:gd name="T58" fmla="*/ 2147483647 w 4261"/>
              <a:gd name="T59" fmla="*/ 2147483647 h 2881"/>
              <a:gd name="T60" fmla="*/ 2147483647 w 4261"/>
              <a:gd name="T61" fmla="*/ 2147483647 h 2881"/>
              <a:gd name="T62" fmla="*/ 2147483647 w 4261"/>
              <a:gd name="T63" fmla="*/ 2147483647 h 2881"/>
              <a:gd name="T64" fmla="*/ 2147483647 w 4261"/>
              <a:gd name="T65" fmla="*/ 2147483647 h 2881"/>
              <a:gd name="T66" fmla="*/ 2147483647 w 4261"/>
              <a:gd name="T67" fmla="*/ 2147483647 h 2881"/>
              <a:gd name="T68" fmla="*/ 2147483647 w 4261"/>
              <a:gd name="T69" fmla="*/ 2147483647 h 2881"/>
              <a:gd name="T70" fmla="*/ 2139611704 w 4261"/>
              <a:gd name="T71" fmla="*/ 2147483647 h 2881"/>
              <a:gd name="T72" fmla="*/ 1917837971 w 4261"/>
              <a:gd name="T73" fmla="*/ 2147483647 h 2881"/>
              <a:gd name="T74" fmla="*/ 1587698320 w 4261"/>
              <a:gd name="T75" fmla="*/ 2147483647 h 2881"/>
              <a:gd name="T76" fmla="*/ 1255037720 w 4261"/>
              <a:gd name="T77" fmla="*/ 2147483647 h 2881"/>
              <a:gd name="T78" fmla="*/ 592235881 w 4261"/>
              <a:gd name="T79" fmla="*/ 2147483647 h 2881"/>
              <a:gd name="T80" fmla="*/ 259575281 w 4261"/>
              <a:gd name="T81" fmla="*/ 2147483647 h 2881"/>
              <a:gd name="T82" fmla="*/ 110886867 w 4261"/>
              <a:gd name="T83" fmla="*/ 2147483647 h 2881"/>
              <a:gd name="T84" fmla="*/ 294857466 w 4261"/>
              <a:gd name="T85" fmla="*/ 2147483647 h 2881"/>
              <a:gd name="T86" fmla="*/ 960178667 w 4261"/>
              <a:gd name="T87" fmla="*/ 2147483647 h 2881"/>
              <a:gd name="T88" fmla="*/ 1476811453 w 4261"/>
              <a:gd name="T89" fmla="*/ 2147483647 h 2881"/>
              <a:gd name="T90" fmla="*/ 1993442653 w 4261"/>
              <a:gd name="T91" fmla="*/ 2064008988 h 2881"/>
              <a:gd name="T92" fmla="*/ 2147483647 w 4261"/>
              <a:gd name="T93" fmla="*/ 2064008988 h 2881"/>
              <a:gd name="T94" fmla="*/ 2147483647 w 4261"/>
              <a:gd name="T95" fmla="*/ 1696066135 h 2881"/>
              <a:gd name="T96" fmla="*/ 2147483647 w 4261"/>
              <a:gd name="T97" fmla="*/ 1585179248 h 288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4261"/>
              <a:gd name="T148" fmla="*/ 0 h 2881"/>
              <a:gd name="T149" fmla="*/ 4261 w 4261"/>
              <a:gd name="T150" fmla="*/ 2881 h 2881"/>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4261" h="2881">
                <a:moveTo>
                  <a:pt x="1369" y="576"/>
                </a:moveTo>
                <a:lnTo>
                  <a:pt x="1376" y="526"/>
                </a:lnTo>
                <a:lnTo>
                  <a:pt x="1420" y="512"/>
                </a:lnTo>
                <a:lnTo>
                  <a:pt x="1464" y="512"/>
                </a:lnTo>
                <a:lnTo>
                  <a:pt x="1508" y="497"/>
                </a:lnTo>
                <a:lnTo>
                  <a:pt x="1552" y="482"/>
                </a:lnTo>
                <a:lnTo>
                  <a:pt x="1552" y="438"/>
                </a:lnTo>
                <a:lnTo>
                  <a:pt x="1596" y="438"/>
                </a:lnTo>
                <a:lnTo>
                  <a:pt x="1654" y="380"/>
                </a:lnTo>
                <a:lnTo>
                  <a:pt x="1654" y="336"/>
                </a:lnTo>
                <a:lnTo>
                  <a:pt x="1669" y="277"/>
                </a:lnTo>
                <a:lnTo>
                  <a:pt x="1713" y="263"/>
                </a:lnTo>
                <a:lnTo>
                  <a:pt x="1801" y="192"/>
                </a:lnTo>
                <a:lnTo>
                  <a:pt x="1897" y="144"/>
                </a:lnTo>
                <a:lnTo>
                  <a:pt x="1945" y="96"/>
                </a:lnTo>
                <a:lnTo>
                  <a:pt x="1993" y="144"/>
                </a:lnTo>
                <a:lnTo>
                  <a:pt x="2020" y="160"/>
                </a:lnTo>
                <a:lnTo>
                  <a:pt x="2035" y="116"/>
                </a:lnTo>
                <a:lnTo>
                  <a:pt x="2093" y="73"/>
                </a:lnTo>
                <a:lnTo>
                  <a:pt x="2138" y="73"/>
                </a:lnTo>
                <a:lnTo>
                  <a:pt x="2182" y="73"/>
                </a:lnTo>
                <a:lnTo>
                  <a:pt x="2226" y="43"/>
                </a:lnTo>
                <a:lnTo>
                  <a:pt x="2270" y="43"/>
                </a:lnTo>
                <a:lnTo>
                  <a:pt x="2314" y="43"/>
                </a:lnTo>
                <a:lnTo>
                  <a:pt x="2358" y="43"/>
                </a:lnTo>
                <a:lnTo>
                  <a:pt x="2416" y="43"/>
                </a:lnTo>
                <a:lnTo>
                  <a:pt x="2460" y="43"/>
                </a:lnTo>
                <a:lnTo>
                  <a:pt x="2504" y="58"/>
                </a:lnTo>
                <a:lnTo>
                  <a:pt x="2570" y="0"/>
                </a:lnTo>
                <a:lnTo>
                  <a:pt x="2666" y="48"/>
                </a:lnTo>
                <a:lnTo>
                  <a:pt x="2666" y="96"/>
                </a:lnTo>
                <a:lnTo>
                  <a:pt x="2714" y="96"/>
                </a:lnTo>
                <a:lnTo>
                  <a:pt x="2762" y="96"/>
                </a:lnTo>
                <a:lnTo>
                  <a:pt x="2810" y="240"/>
                </a:lnTo>
                <a:lnTo>
                  <a:pt x="2810" y="336"/>
                </a:lnTo>
                <a:lnTo>
                  <a:pt x="2858" y="336"/>
                </a:lnTo>
                <a:lnTo>
                  <a:pt x="2858" y="384"/>
                </a:lnTo>
                <a:lnTo>
                  <a:pt x="2884" y="365"/>
                </a:lnTo>
                <a:lnTo>
                  <a:pt x="2928" y="365"/>
                </a:lnTo>
                <a:lnTo>
                  <a:pt x="3075" y="395"/>
                </a:lnTo>
                <a:lnTo>
                  <a:pt x="3162" y="409"/>
                </a:lnTo>
                <a:lnTo>
                  <a:pt x="3192" y="453"/>
                </a:lnTo>
                <a:lnTo>
                  <a:pt x="3192" y="497"/>
                </a:lnTo>
                <a:lnTo>
                  <a:pt x="3221" y="541"/>
                </a:lnTo>
                <a:lnTo>
                  <a:pt x="3221" y="629"/>
                </a:lnTo>
                <a:lnTo>
                  <a:pt x="3265" y="629"/>
                </a:lnTo>
                <a:lnTo>
                  <a:pt x="3309" y="629"/>
                </a:lnTo>
                <a:lnTo>
                  <a:pt x="3397" y="643"/>
                </a:lnTo>
                <a:lnTo>
                  <a:pt x="3543" y="673"/>
                </a:lnTo>
                <a:lnTo>
                  <a:pt x="3543" y="731"/>
                </a:lnTo>
                <a:lnTo>
                  <a:pt x="3543" y="775"/>
                </a:lnTo>
                <a:lnTo>
                  <a:pt x="3587" y="804"/>
                </a:lnTo>
                <a:lnTo>
                  <a:pt x="3587" y="848"/>
                </a:lnTo>
                <a:lnTo>
                  <a:pt x="3601" y="892"/>
                </a:lnTo>
                <a:lnTo>
                  <a:pt x="3704" y="921"/>
                </a:lnTo>
                <a:lnTo>
                  <a:pt x="3748" y="965"/>
                </a:lnTo>
                <a:lnTo>
                  <a:pt x="3806" y="980"/>
                </a:lnTo>
                <a:lnTo>
                  <a:pt x="3923" y="1024"/>
                </a:lnTo>
                <a:lnTo>
                  <a:pt x="3967" y="1024"/>
                </a:lnTo>
                <a:lnTo>
                  <a:pt x="4011" y="1038"/>
                </a:lnTo>
                <a:lnTo>
                  <a:pt x="4055" y="1082"/>
                </a:lnTo>
                <a:lnTo>
                  <a:pt x="4070" y="1126"/>
                </a:lnTo>
                <a:lnTo>
                  <a:pt x="4114" y="1156"/>
                </a:lnTo>
                <a:lnTo>
                  <a:pt x="4201" y="1170"/>
                </a:lnTo>
                <a:lnTo>
                  <a:pt x="4216" y="1214"/>
                </a:lnTo>
                <a:lnTo>
                  <a:pt x="4231" y="1258"/>
                </a:lnTo>
                <a:lnTo>
                  <a:pt x="4231" y="1316"/>
                </a:lnTo>
                <a:lnTo>
                  <a:pt x="4245" y="1360"/>
                </a:lnTo>
                <a:lnTo>
                  <a:pt x="4245" y="1404"/>
                </a:lnTo>
                <a:lnTo>
                  <a:pt x="4260" y="1448"/>
                </a:lnTo>
                <a:lnTo>
                  <a:pt x="4260" y="1492"/>
                </a:lnTo>
                <a:lnTo>
                  <a:pt x="4260" y="1536"/>
                </a:lnTo>
                <a:lnTo>
                  <a:pt x="4260" y="1580"/>
                </a:lnTo>
                <a:lnTo>
                  <a:pt x="4260" y="1624"/>
                </a:lnTo>
                <a:lnTo>
                  <a:pt x="4260" y="1668"/>
                </a:lnTo>
                <a:lnTo>
                  <a:pt x="4260" y="1712"/>
                </a:lnTo>
                <a:lnTo>
                  <a:pt x="4260" y="1756"/>
                </a:lnTo>
                <a:lnTo>
                  <a:pt x="4172" y="1799"/>
                </a:lnTo>
                <a:lnTo>
                  <a:pt x="4055" y="1799"/>
                </a:lnTo>
                <a:lnTo>
                  <a:pt x="4011" y="1843"/>
                </a:lnTo>
                <a:lnTo>
                  <a:pt x="4011" y="1902"/>
                </a:lnTo>
                <a:lnTo>
                  <a:pt x="4011" y="1946"/>
                </a:lnTo>
                <a:lnTo>
                  <a:pt x="4011" y="1990"/>
                </a:lnTo>
                <a:lnTo>
                  <a:pt x="3997" y="2034"/>
                </a:lnTo>
                <a:lnTo>
                  <a:pt x="3982" y="2092"/>
                </a:lnTo>
                <a:lnTo>
                  <a:pt x="3982" y="2136"/>
                </a:lnTo>
                <a:lnTo>
                  <a:pt x="3967" y="2195"/>
                </a:lnTo>
                <a:lnTo>
                  <a:pt x="3923" y="2195"/>
                </a:lnTo>
                <a:lnTo>
                  <a:pt x="3879" y="2195"/>
                </a:lnTo>
                <a:lnTo>
                  <a:pt x="3821" y="2209"/>
                </a:lnTo>
                <a:lnTo>
                  <a:pt x="3704" y="2224"/>
                </a:lnTo>
                <a:lnTo>
                  <a:pt x="3660" y="2209"/>
                </a:lnTo>
                <a:lnTo>
                  <a:pt x="3645" y="2297"/>
                </a:lnTo>
                <a:lnTo>
                  <a:pt x="3631" y="2341"/>
                </a:lnTo>
                <a:lnTo>
                  <a:pt x="3587" y="2356"/>
                </a:lnTo>
                <a:lnTo>
                  <a:pt x="3528" y="2356"/>
                </a:lnTo>
                <a:lnTo>
                  <a:pt x="3484" y="2385"/>
                </a:lnTo>
                <a:lnTo>
                  <a:pt x="3440" y="2414"/>
                </a:lnTo>
                <a:lnTo>
                  <a:pt x="3382" y="2443"/>
                </a:lnTo>
                <a:lnTo>
                  <a:pt x="3338" y="2473"/>
                </a:lnTo>
                <a:lnTo>
                  <a:pt x="3294" y="2502"/>
                </a:lnTo>
                <a:lnTo>
                  <a:pt x="3250" y="2546"/>
                </a:lnTo>
                <a:lnTo>
                  <a:pt x="3206" y="2575"/>
                </a:lnTo>
                <a:lnTo>
                  <a:pt x="3148" y="2619"/>
                </a:lnTo>
                <a:lnTo>
                  <a:pt x="3031" y="2634"/>
                </a:lnTo>
                <a:lnTo>
                  <a:pt x="2987" y="2604"/>
                </a:lnTo>
                <a:lnTo>
                  <a:pt x="2870" y="2604"/>
                </a:lnTo>
                <a:lnTo>
                  <a:pt x="2753" y="2619"/>
                </a:lnTo>
                <a:lnTo>
                  <a:pt x="2694" y="2516"/>
                </a:lnTo>
                <a:lnTo>
                  <a:pt x="2592" y="2516"/>
                </a:lnTo>
                <a:lnTo>
                  <a:pt x="2533" y="2546"/>
                </a:lnTo>
                <a:lnTo>
                  <a:pt x="2489" y="2575"/>
                </a:lnTo>
                <a:lnTo>
                  <a:pt x="2445" y="2634"/>
                </a:lnTo>
                <a:lnTo>
                  <a:pt x="2401" y="2677"/>
                </a:lnTo>
                <a:lnTo>
                  <a:pt x="2358" y="2721"/>
                </a:lnTo>
                <a:lnTo>
                  <a:pt x="2328" y="2765"/>
                </a:lnTo>
                <a:lnTo>
                  <a:pt x="2234" y="2736"/>
                </a:lnTo>
                <a:lnTo>
                  <a:pt x="2186" y="2832"/>
                </a:lnTo>
                <a:lnTo>
                  <a:pt x="2186" y="2880"/>
                </a:lnTo>
                <a:lnTo>
                  <a:pt x="2089" y="2832"/>
                </a:lnTo>
                <a:lnTo>
                  <a:pt x="2041" y="2832"/>
                </a:lnTo>
                <a:lnTo>
                  <a:pt x="1991" y="2868"/>
                </a:lnTo>
                <a:lnTo>
                  <a:pt x="1947" y="2853"/>
                </a:lnTo>
                <a:lnTo>
                  <a:pt x="1897" y="2784"/>
                </a:lnTo>
                <a:lnTo>
                  <a:pt x="1801" y="2832"/>
                </a:lnTo>
                <a:lnTo>
                  <a:pt x="1705" y="2832"/>
                </a:lnTo>
                <a:lnTo>
                  <a:pt x="1609" y="2784"/>
                </a:lnTo>
                <a:lnTo>
                  <a:pt x="1561" y="2832"/>
                </a:lnTo>
                <a:lnTo>
                  <a:pt x="1566" y="2809"/>
                </a:lnTo>
                <a:lnTo>
                  <a:pt x="1522" y="2795"/>
                </a:lnTo>
                <a:lnTo>
                  <a:pt x="1405" y="2765"/>
                </a:lnTo>
                <a:lnTo>
                  <a:pt x="1361" y="2765"/>
                </a:lnTo>
                <a:lnTo>
                  <a:pt x="1317" y="2765"/>
                </a:lnTo>
                <a:lnTo>
                  <a:pt x="1465" y="2736"/>
                </a:lnTo>
                <a:lnTo>
                  <a:pt x="1417" y="2736"/>
                </a:lnTo>
                <a:lnTo>
                  <a:pt x="1417" y="2784"/>
                </a:lnTo>
                <a:lnTo>
                  <a:pt x="1369" y="2736"/>
                </a:lnTo>
                <a:lnTo>
                  <a:pt x="1369" y="2688"/>
                </a:lnTo>
                <a:lnTo>
                  <a:pt x="1273" y="2640"/>
                </a:lnTo>
                <a:lnTo>
                  <a:pt x="1273" y="2544"/>
                </a:lnTo>
                <a:lnTo>
                  <a:pt x="893" y="2604"/>
                </a:lnTo>
                <a:lnTo>
                  <a:pt x="864" y="2546"/>
                </a:lnTo>
                <a:lnTo>
                  <a:pt x="864" y="2487"/>
                </a:lnTo>
                <a:lnTo>
                  <a:pt x="849" y="2429"/>
                </a:lnTo>
                <a:lnTo>
                  <a:pt x="820" y="2297"/>
                </a:lnTo>
                <a:lnTo>
                  <a:pt x="761" y="2253"/>
                </a:lnTo>
                <a:lnTo>
                  <a:pt x="761" y="2195"/>
                </a:lnTo>
                <a:lnTo>
                  <a:pt x="761" y="2136"/>
                </a:lnTo>
                <a:lnTo>
                  <a:pt x="761" y="2077"/>
                </a:lnTo>
                <a:lnTo>
                  <a:pt x="703" y="2048"/>
                </a:lnTo>
                <a:lnTo>
                  <a:pt x="674" y="2004"/>
                </a:lnTo>
                <a:lnTo>
                  <a:pt x="630" y="1990"/>
                </a:lnTo>
                <a:lnTo>
                  <a:pt x="586" y="1960"/>
                </a:lnTo>
                <a:lnTo>
                  <a:pt x="586" y="1902"/>
                </a:lnTo>
                <a:lnTo>
                  <a:pt x="542" y="1873"/>
                </a:lnTo>
                <a:lnTo>
                  <a:pt x="498" y="1814"/>
                </a:lnTo>
                <a:lnTo>
                  <a:pt x="410" y="1785"/>
                </a:lnTo>
                <a:lnTo>
                  <a:pt x="322" y="1770"/>
                </a:lnTo>
                <a:lnTo>
                  <a:pt x="235" y="1756"/>
                </a:lnTo>
                <a:lnTo>
                  <a:pt x="235" y="1712"/>
                </a:lnTo>
                <a:lnTo>
                  <a:pt x="191" y="1668"/>
                </a:lnTo>
                <a:lnTo>
                  <a:pt x="191" y="1624"/>
                </a:lnTo>
                <a:lnTo>
                  <a:pt x="161" y="1507"/>
                </a:lnTo>
                <a:lnTo>
                  <a:pt x="103" y="1404"/>
                </a:lnTo>
                <a:lnTo>
                  <a:pt x="15" y="1375"/>
                </a:lnTo>
                <a:lnTo>
                  <a:pt x="0" y="1331"/>
                </a:lnTo>
                <a:lnTo>
                  <a:pt x="0" y="1287"/>
                </a:lnTo>
                <a:lnTo>
                  <a:pt x="44" y="1287"/>
                </a:lnTo>
                <a:lnTo>
                  <a:pt x="88" y="1258"/>
                </a:lnTo>
                <a:lnTo>
                  <a:pt x="117" y="1214"/>
                </a:lnTo>
                <a:lnTo>
                  <a:pt x="117" y="1170"/>
                </a:lnTo>
                <a:lnTo>
                  <a:pt x="117" y="1068"/>
                </a:lnTo>
                <a:lnTo>
                  <a:pt x="161" y="1053"/>
                </a:lnTo>
                <a:lnTo>
                  <a:pt x="220" y="1053"/>
                </a:lnTo>
                <a:lnTo>
                  <a:pt x="264" y="1009"/>
                </a:lnTo>
                <a:lnTo>
                  <a:pt x="381" y="1009"/>
                </a:lnTo>
                <a:lnTo>
                  <a:pt x="439" y="1009"/>
                </a:lnTo>
                <a:lnTo>
                  <a:pt x="498" y="995"/>
                </a:lnTo>
                <a:lnTo>
                  <a:pt x="542" y="980"/>
                </a:lnTo>
                <a:lnTo>
                  <a:pt x="586" y="951"/>
                </a:lnTo>
                <a:lnTo>
                  <a:pt x="644" y="848"/>
                </a:lnTo>
                <a:lnTo>
                  <a:pt x="674" y="790"/>
                </a:lnTo>
                <a:lnTo>
                  <a:pt x="732" y="790"/>
                </a:lnTo>
                <a:lnTo>
                  <a:pt x="791" y="819"/>
                </a:lnTo>
                <a:lnTo>
                  <a:pt x="835" y="819"/>
                </a:lnTo>
                <a:lnTo>
                  <a:pt x="893" y="804"/>
                </a:lnTo>
                <a:lnTo>
                  <a:pt x="1010" y="819"/>
                </a:lnTo>
                <a:lnTo>
                  <a:pt x="1054" y="819"/>
                </a:lnTo>
                <a:lnTo>
                  <a:pt x="1157" y="775"/>
                </a:lnTo>
                <a:lnTo>
                  <a:pt x="1215" y="775"/>
                </a:lnTo>
                <a:lnTo>
                  <a:pt x="1230" y="731"/>
                </a:lnTo>
                <a:lnTo>
                  <a:pt x="1230" y="673"/>
                </a:lnTo>
                <a:lnTo>
                  <a:pt x="1274" y="673"/>
                </a:lnTo>
                <a:lnTo>
                  <a:pt x="1332" y="673"/>
                </a:lnTo>
                <a:lnTo>
                  <a:pt x="1347" y="629"/>
                </a:lnTo>
                <a:lnTo>
                  <a:pt x="1391" y="629"/>
                </a:lnTo>
                <a:lnTo>
                  <a:pt x="1405" y="585"/>
                </a:lnTo>
                <a:lnTo>
                  <a:pt x="1361" y="556"/>
                </a:lnTo>
                <a:lnTo>
                  <a:pt x="1369" y="576"/>
                </a:lnTo>
              </a:path>
            </a:pathLst>
          </a:custGeom>
          <a:solidFill>
            <a:schemeClr val="tx2"/>
          </a:solidFill>
          <a:ln w="12700" cap="rnd">
            <a:solidFill>
              <a:schemeClr val="tx1"/>
            </a:solidFill>
            <a:round/>
            <a:headEnd/>
            <a:tailEnd/>
          </a:ln>
        </p:spPr>
        <p:txBody>
          <a:bodyPr/>
          <a:lstStyle/>
          <a:p>
            <a:endParaRPr lang="en-US">
              <a:solidFill>
                <a:schemeClr val="bg1"/>
              </a:solidFill>
            </a:endParaRPr>
          </a:p>
        </p:txBody>
      </p:sp>
      <p:sp>
        <p:nvSpPr>
          <p:cNvPr id="60420" name="Line 4"/>
          <p:cNvSpPr>
            <a:spLocks noChangeShapeType="1"/>
          </p:cNvSpPr>
          <p:nvPr/>
        </p:nvSpPr>
        <p:spPr bwMode="auto">
          <a:xfrm>
            <a:off x="2133600" y="4191000"/>
            <a:ext cx="5410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421" name="Line 5"/>
          <p:cNvSpPr>
            <a:spLocks noChangeShapeType="1"/>
          </p:cNvSpPr>
          <p:nvPr/>
        </p:nvSpPr>
        <p:spPr bwMode="auto">
          <a:xfrm>
            <a:off x="1371600" y="2895600"/>
            <a:ext cx="6400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422" name="Line 6"/>
          <p:cNvSpPr>
            <a:spLocks noChangeShapeType="1"/>
          </p:cNvSpPr>
          <p:nvPr/>
        </p:nvSpPr>
        <p:spPr bwMode="auto">
          <a:xfrm>
            <a:off x="3276600" y="2133600"/>
            <a:ext cx="3429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423" name="Rectangle 7"/>
          <p:cNvSpPr>
            <a:spLocks noChangeArrowheads="1"/>
          </p:cNvSpPr>
          <p:nvPr/>
        </p:nvSpPr>
        <p:spPr bwMode="auto">
          <a:xfrm>
            <a:off x="3789160" y="1317625"/>
            <a:ext cx="2011769" cy="739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spcBef>
                <a:spcPct val="0"/>
              </a:spcBef>
              <a:buClrTx/>
              <a:buFontTx/>
              <a:buNone/>
            </a:pPr>
            <a:r>
              <a:rPr lang="en-US" altLang="en-US" sz="1400" b="1" dirty="0">
                <a:latin typeface="Arial" charset="0"/>
              </a:rPr>
              <a:t>DELEGATION </a:t>
            </a:r>
          </a:p>
          <a:p>
            <a:pPr algn="ctr">
              <a:spcBef>
                <a:spcPct val="0"/>
              </a:spcBef>
              <a:buClrTx/>
              <a:buFontTx/>
              <a:buNone/>
            </a:pPr>
            <a:r>
              <a:rPr lang="en-US" altLang="en-US" sz="1400" b="1" dirty="0">
                <a:latin typeface="Arial" charset="0"/>
              </a:rPr>
              <a:t>OF AUTHORITY TO </a:t>
            </a:r>
          </a:p>
          <a:p>
            <a:pPr algn="ctr">
              <a:spcBef>
                <a:spcPct val="0"/>
              </a:spcBef>
              <a:buClrTx/>
              <a:buFontTx/>
              <a:buNone/>
            </a:pPr>
            <a:r>
              <a:rPr lang="en-US" altLang="en-US" sz="1400" b="1" dirty="0">
                <a:latin typeface="Arial" charset="0"/>
              </a:rPr>
              <a:t>PROJECT MANAGER</a:t>
            </a:r>
          </a:p>
        </p:txBody>
      </p:sp>
      <p:sp>
        <p:nvSpPr>
          <p:cNvPr id="60424" name="Rectangle 8"/>
          <p:cNvSpPr>
            <a:spLocks noChangeArrowheads="1"/>
          </p:cNvSpPr>
          <p:nvPr/>
        </p:nvSpPr>
        <p:spPr bwMode="auto">
          <a:xfrm>
            <a:off x="4020625" y="2232025"/>
            <a:ext cx="1255152"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spcBef>
                <a:spcPct val="0"/>
              </a:spcBef>
              <a:buClrTx/>
              <a:buFontTx/>
              <a:buNone/>
            </a:pPr>
            <a:r>
              <a:rPr lang="en-US" altLang="en-US" sz="1400" b="1">
                <a:latin typeface="Arial" charset="0"/>
              </a:rPr>
              <a:t>EXECUTIVE </a:t>
            </a:r>
          </a:p>
          <a:p>
            <a:pPr algn="ctr">
              <a:spcBef>
                <a:spcPct val="0"/>
              </a:spcBef>
              <a:buClrTx/>
              <a:buFontTx/>
              <a:buNone/>
            </a:pPr>
            <a:r>
              <a:rPr lang="en-US" altLang="en-US" sz="1400" b="1">
                <a:latin typeface="Arial" charset="0"/>
              </a:rPr>
              <a:t>MEDDLING</a:t>
            </a:r>
          </a:p>
        </p:txBody>
      </p:sp>
      <p:sp>
        <p:nvSpPr>
          <p:cNvPr id="60425" name="Rectangle 9"/>
          <p:cNvSpPr>
            <a:spLocks noChangeArrowheads="1"/>
          </p:cNvSpPr>
          <p:nvPr/>
        </p:nvSpPr>
        <p:spPr bwMode="auto">
          <a:xfrm>
            <a:off x="2781458" y="3222625"/>
            <a:ext cx="4281172"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spcBef>
                <a:spcPct val="0"/>
              </a:spcBef>
              <a:buClrTx/>
              <a:buFontTx/>
              <a:buNone/>
            </a:pPr>
            <a:r>
              <a:rPr lang="en-US" altLang="en-US" sz="1400" b="1">
                <a:latin typeface="Arial" charset="0"/>
              </a:rPr>
              <a:t>LACK OF UNDERSTANDING OF HOW PROJECT</a:t>
            </a:r>
          </a:p>
          <a:p>
            <a:pPr algn="ctr">
              <a:spcBef>
                <a:spcPct val="0"/>
              </a:spcBef>
              <a:buClrTx/>
              <a:buFontTx/>
              <a:buNone/>
            </a:pPr>
            <a:r>
              <a:rPr lang="en-US" altLang="en-US" sz="1400" b="1">
                <a:latin typeface="Arial" charset="0"/>
              </a:rPr>
              <a:t>MANAGEMENT SHOULD WORK</a:t>
            </a:r>
          </a:p>
        </p:txBody>
      </p:sp>
      <p:sp>
        <p:nvSpPr>
          <p:cNvPr id="60426" name="Rectangle 10"/>
          <p:cNvSpPr>
            <a:spLocks noChangeArrowheads="1"/>
          </p:cNvSpPr>
          <p:nvPr/>
        </p:nvSpPr>
        <p:spPr bwMode="auto">
          <a:xfrm>
            <a:off x="2730435" y="4289425"/>
            <a:ext cx="3999043" cy="5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spcBef>
                <a:spcPct val="0"/>
              </a:spcBef>
              <a:buClrTx/>
              <a:buFontTx/>
              <a:buNone/>
            </a:pPr>
            <a:r>
              <a:rPr lang="en-US" altLang="en-US" sz="1400" b="1">
                <a:latin typeface="Arial" charset="0"/>
              </a:rPr>
              <a:t>LACK OF TRAINING IN COMMUNICATIONS / </a:t>
            </a:r>
          </a:p>
          <a:p>
            <a:pPr algn="ctr">
              <a:spcBef>
                <a:spcPct val="0"/>
              </a:spcBef>
              <a:buClrTx/>
              <a:buFontTx/>
              <a:buNone/>
            </a:pPr>
            <a:r>
              <a:rPr lang="en-US" altLang="en-US" sz="1400" b="1">
                <a:latin typeface="Arial" charset="0"/>
              </a:rPr>
              <a:t>INTERPERSONAL SKILLS</a:t>
            </a:r>
          </a:p>
        </p:txBody>
      </p:sp>
      <p:sp>
        <p:nvSpPr>
          <p:cNvPr id="60427" name="Rectangle 11"/>
          <p:cNvSpPr>
            <a:spLocks noChangeArrowheads="1"/>
          </p:cNvSpPr>
          <p:nvPr/>
        </p:nvSpPr>
        <p:spPr bwMode="auto">
          <a:xfrm>
            <a:off x="346075" y="427038"/>
            <a:ext cx="7937942" cy="708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spcBef>
                <a:spcPct val="0"/>
              </a:spcBef>
              <a:buClrTx/>
              <a:buFontTx/>
              <a:buNone/>
            </a:pPr>
            <a:r>
              <a:rPr lang="en-US" altLang="en-US" sz="4000">
                <a:solidFill>
                  <a:schemeClr val="tx1"/>
                </a:solidFill>
                <a:latin typeface="+mn-lt"/>
              </a:rPr>
              <a:t>THE TIP-OF-THE-ICEBERG SYNDROME</a:t>
            </a:r>
          </a:p>
        </p:txBody>
      </p:sp>
      <p:sp>
        <p:nvSpPr>
          <p:cNvPr id="60428" name="Freeform 12"/>
          <p:cNvSpPr>
            <a:spLocks/>
          </p:cNvSpPr>
          <p:nvPr/>
        </p:nvSpPr>
        <p:spPr bwMode="auto">
          <a:xfrm>
            <a:off x="552450" y="1671638"/>
            <a:ext cx="3074988" cy="192087"/>
          </a:xfrm>
          <a:custGeom>
            <a:avLst/>
            <a:gdLst>
              <a:gd name="T0" fmla="*/ 0 w 1937"/>
              <a:gd name="T1" fmla="*/ 128526840 h 121"/>
              <a:gd name="T2" fmla="*/ 108367530 w 1937"/>
              <a:gd name="T3" fmla="*/ 201611975 h 121"/>
              <a:gd name="T4" fmla="*/ 209173797 w 1937"/>
              <a:gd name="T5" fmla="*/ 201611975 h 121"/>
              <a:gd name="T6" fmla="*/ 309980063 w 1937"/>
              <a:gd name="T7" fmla="*/ 201611975 h 121"/>
              <a:gd name="T8" fmla="*/ 410786329 w 1937"/>
              <a:gd name="T9" fmla="*/ 201611975 h 121"/>
              <a:gd name="T10" fmla="*/ 476310402 w 1937"/>
              <a:gd name="T11" fmla="*/ 100805988 h 121"/>
              <a:gd name="T12" fmla="*/ 577116669 w 1937"/>
              <a:gd name="T13" fmla="*/ 100805988 h 121"/>
              <a:gd name="T14" fmla="*/ 612398862 w 1937"/>
              <a:gd name="T15" fmla="*/ 201611975 h 121"/>
              <a:gd name="T16" fmla="*/ 677922935 w 1937"/>
              <a:gd name="T17" fmla="*/ 302417963 h 121"/>
              <a:gd name="T18" fmla="*/ 778729202 w 1937"/>
              <a:gd name="T19" fmla="*/ 302417963 h 121"/>
              <a:gd name="T20" fmla="*/ 879535468 w 1937"/>
              <a:gd name="T21" fmla="*/ 269655223 h 121"/>
              <a:gd name="T22" fmla="*/ 980341734 w 1937"/>
              <a:gd name="T23" fmla="*/ 269655223 h 121"/>
              <a:gd name="T24" fmla="*/ 1081148001 w 1937"/>
              <a:gd name="T25" fmla="*/ 236894071 h 121"/>
              <a:gd name="T26" fmla="*/ 1217236460 w 1937"/>
              <a:gd name="T27" fmla="*/ 236894071 h 121"/>
              <a:gd name="T28" fmla="*/ 1451610236 w 1937"/>
              <a:gd name="T29" fmla="*/ 136088083 h 121"/>
              <a:gd name="T30" fmla="*/ 1552416502 w 1937"/>
              <a:gd name="T31" fmla="*/ 136088083 h 121"/>
              <a:gd name="T32" fmla="*/ 1653222769 w 1937"/>
              <a:gd name="T33" fmla="*/ 100805988 h 121"/>
              <a:gd name="T34" fmla="*/ 1754029035 w 1937"/>
              <a:gd name="T35" fmla="*/ 100805988 h 121"/>
              <a:gd name="T36" fmla="*/ 1854835302 w 1937"/>
              <a:gd name="T37" fmla="*/ 100805988 h 121"/>
              <a:gd name="T38" fmla="*/ 1955641568 w 1937"/>
              <a:gd name="T39" fmla="*/ 168849235 h 121"/>
              <a:gd name="T40" fmla="*/ 2023686592 w 1937"/>
              <a:gd name="T41" fmla="*/ 269655223 h 121"/>
              <a:gd name="T42" fmla="*/ 2124492858 w 1937"/>
              <a:gd name="T43" fmla="*/ 302417963 h 121"/>
              <a:gd name="T44" fmla="*/ 2147483647 w 1937"/>
              <a:gd name="T45" fmla="*/ 302417963 h 121"/>
              <a:gd name="T46" fmla="*/ 2147483647 w 1937"/>
              <a:gd name="T47" fmla="*/ 269655223 h 121"/>
              <a:gd name="T48" fmla="*/ 2147483647 w 1937"/>
              <a:gd name="T49" fmla="*/ 236894071 h 121"/>
              <a:gd name="T50" fmla="*/ 2147483647 w 1937"/>
              <a:gd name="T51" fmla="*/ 201611975 h 121"/>
              <a:gd name="T52" fmla="*/ 2147483647 w 1937"/>
              <a:gd name="T53" fmla="*/ 136088083 h 121"/>
              <a:gd name="T54" fmla="*/ 2147483647 w 1937"/>
              <a:gd name="T55" fmla="*/ 136088083 h 121"/>
              <a:gd name="T56" fmla="*/ 2147483647 w 1937"/>
              <a:gd name="T57" fmla="*/ 136088083 h 121"/>
              <a:gd name="T58" fmla="*/ 2147483647 w 1937"/>
              <a:gd name="T59" fmla="*/ 136088083 h 121"/>
              <a:gd name="T60" fmla="*/ 2147483647 w 1937"/>
              <a:gd name="T61" fmla="*/ 136088083 h 121"/>
              <a:gd name="T62" fmla="*/ 2147483647 w 1937"/>
              <a:gd name="T63" fmla="*/ 136088083 h 121"/>
              <a:gd name="T64" fmla="*/ 2147483647 w 1937"/>
              <a:gd name="T65" fmla="*/ 201611975 h 121"/>
              <a:gd name="T66" fmla="*/ 2147483647 w 1937"/>
              <a:gd name="T67" fmla="*/ 236894071 h 121"/>
              <a:gd name="T68" fmla="*/ 2147483647 w 1937"/>
              <a:gd name="T69" fmla="*/ 128526840 h 121"/>
              <a:gd name="T70" fmla="*/ 2147483647 w 1937"/>
              <a:gd name="T71" fmla="*/ 236894071 h 121"/>
              <a:gd name="T72" fmla="*/ 2147483647 w 1937"/>
              <a:gd name="T73" fmla="*/ 236894071 h 121"/>
              <a:gd name="T74" fmla="*/ 2147483647 w 1937"/>
              <a:gd name="T75" fmla="*/ 201611975 h 121"/>
              <a:gd name="T76" fmla="*/ 2147483647 w 1937"/>
              <a:gd name="T77" fmla="*/ 136088083 h 121"/>
              <a:gd name="T78" fmla="*/ 2147483647 w 1937"/>
              <a:gd name="T79" fmla="*/ 0 h 121"/>
              <a:gd name="T80" fmla="*/ 2147483647 w 1937"/>
              <a:gd name="T81" fmla="*/ 35282096 h 121"/>
              <a:gd name="T82" fmla="*/ 2147483647 w 1937"/>
              <a:gd name="T83" fmla="*/ 68043248 h 121"/>
              <a:gd name="T84" fmla="*/ 2147483647 w 1937"/>
              <a:gd name="T85" fmla="*/ 100805988 h 121"/>
              <a:gd name="T86" fmla="*/ 2147483647 w 1937"/>
              <a:gd name="T87" fmla="*/ 168849235 h 121"/>
              <a:gd name="T88" fmla="*/ 2147483647 w 1937"/>
              <a:gd name="T89" fmla="*/ 168849235 h 121"/>
              <a:gd name="T90" fmla="*/ 2147483647 w 1937"/>
              <a:gd name="T91" fmla="*/ 168849235 h 12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937"/>
              <a:gd name="T139" fmla="*/ 0 h 121"/>
              <a:gd name="T140" fmla="*/ 1937 w 1937"/>
              <a:gd name="T141" fmla="*/ 121 h 12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937" h="121">
                <a:moveTo>
                  <a:pt x="0" y="51"/>
                </a:moveTo>
                <a:lnTo>
                  <a:pt x="43" y="80"/>
                </a:lnTo>
                <a:lnTo>
                  <a:pt x="83" y="80"/>
                </a:lnTo>
                <a:lnTo>
                  <a:pt x="123" y="80"/>
                </a:lnTo>
                <a:lnTo>
                  <a:pt x="163" y="80"/>
                </a:lnTo>
                <a:lnTo>
                  <a:pt x="189" y="40"/>
                </a:lnTo>
                <a:lnTo>
                  <a:pt x="229" y="40"/>
                </a:lnTo>
                <a:lnTo>
                  <a:pt x="243" y="80"/>
                </a:lnTo>
                <a:lnTo>
                  <a:pt x="269" y="120"/>
                </a:lnTo>
                <a:lnTo>
                  <a:pt x="309" y="120"/>
                </a:lnTo>
                <a:lnTo>
                  <a:pt x="349" y="107"/>
                </a:lnTo>
                <a:lnTo>
                  <a:pt x="389" y="107"/>
                </a:lnTo>
                <a:lnTo>
                  <a:pt x="429" y="94"/>
                </a:lnTo>
                <a:lnTo>
                  <a:pt x="483" y="94"/>
                </a:lnTo>
                <a:lnTo>
                  <a:pt x="576" y="54"/>
                </a:lnTo>
                <a:lnTo>
                  <a:pt x="616" y="54"/>
                </a:lnTo>
                <a:lnTo>
                  <a:pt x="656" y="40"/>
                </a:lnTo>
                <a:lnTo>
                  <a:pt x="696" y="40"/>
                </a:lnTo>
                <a:lnTo>
                  <a:pt x="736" y="40"/>
                </a:lnTo>
                <a:lnTo>
                  <a:pt x="776" y="67"/>
                </a:lnTo>
                <a:lnTo>
                  <a:pt x="803" y="107"/>
                </a:lnTo>
                <a:lnTo>
                  <a:pt x="843" y="120"/>
                </a:lnTo>
                <a:lnTo>
                  <a:pt x="883" y="120"/>
                </a:lnTo>
                <a:lnTo>
                  <a:pt x="923" y="107"/>
                </a:lnTo>
                <a:lnTo>
                  <a:pt x="963" y="94"/>
                </a:lnTo>
                <a:lnTo>
                  <a:pt x="1003" y="80"/>
                </a:lnTo>
                <a:lnTo>
                  <a:pt x="1043" y="54"/>
                </a:lnTo>
                <a:lnTo>
                  <a:pt x="1083" y="54"/>
                </a:lnTo>
                <a:lnTo>
                  <a:pt x="1123" y="54"/>
                </a:lnTo>
                <a:lnTo>
                  <a:pt x="1163" y="54"/>
                </a:lnTo>
                <a:lnTo>
                  <a:pt x="1203" y="54"/>
                </a:lnTo>
                <a:lnTo>
                  <a:pt x="1243" y="54"/>
                </a:lnTo>
                <a:lnTo>
                  <a:pt x="1283" y="80"/>
                </a:lnTo>
                <a:lnTo>
                  <a:pt x="1323" y="94"/>
                </a:lnTo>
                <a:lnTo>
                  <a:pt x="1488" y="51"/>
                </a:lnTo>
                <a:lnTo>
                  <a:pt x="1496" y="94"/>
                </a:lnTo>
                <a:lnTo>
                  <a:pt x="1589" y="94"/>
                </a:lnTo>
                <a:lnTo>
                  <a:pt x="1629" y="80"/>
                </a:lnTo>
                <a:lnTo>
                  <a:pt x="1669" y="54"/>
                </a:lnTo>
                <a:lnTo>
                  <a:pt x="1696" y="0"/>
                </a:lnTo>
                <a:lnTo>
                  <a:pt x="1736" y="14"/>
                </a:lnTo>
                <a:lnTo>
                  <a:pt x="1776" y="27"/>
                </a:lnTo>
                <a:lnTo>
                  <a:pt x="1816" y="40"/>
                </a:lnTo>
                <a:lnTo>
                  <a:pt x="1856" y="67"/>
                </a:lnTo>
                <a:lnTo>
                  <a:pt x="1896" y="67"/>
                </a:lnTo>
                <a:lnTo>
                  <a:pt x="1936" y="67"/>
                </a:lnTo>
              </a:path>
            </a:pathLst>
          </a:custGeom>
          <a:noFill/>
          <a:ln w="50800" cap="rnd">
            <a:solidFill>
              <a:schemeClr val="accent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0429" name="Freeform 13"/>
          <p:cNvSpPr>
            <a:spLocks/>
          </p:cNvSpPr>
          <p:nvPr/>
        </p:nvSpPr>
        <p:spPr bwMode="auto">
          <a:xfrm>
            <a:off x="6243638" y="1671638"/>
            <a:ext cx="2266950" cy="158750"/>
          </a:xfrm>
          <a:custGeom>
            <a:avLst/>
            <a:gdLst>
              <a:gd name="T0" fmla="*/ 7559675 w 1428"/>
              <a:gd name="T1" fmla="*/ 7561263 h 100"/>
              <a:gd name="T2" fmla="*/ 0 w 1428"/>
              <a:gd name="T3" fmla="*/ 136088438 h 100"/>
              <a:gd name="T4" fmla="*/ 100806250 w 1428"/>
              <a:gd name="T5" fmla="*/ 201612500 h 100"/>
              <a:gd name="T6" fmla="*/ 249494675 w 1428"/>
              <a:gd name="T7" fmla="*/ 249496263 h 100"/>
              <a:gd name="T8" fmla="*/ 337700938 w 1428"/>
              <a:gd name="T9" fmla="*/ 201612500 h 100"/>
              <a:gd name="T10" fmla="*/ 471268425 w 1428"/>
              <a:gd name="T11" fmla="*/ 201612500 h 100"/>
              <a:gd name="T12" fmla="*/ 572074675 w 1428"/>
              <a:gd name="T13" fmla="*/ 168851263 h 100"/>
              <a:gd name="T14" fmla="*/ 640119688 w 1428"/>
              <a:gd name="T15" fmla="*/ 68043425 h 100"/>
              <a:gd name="T16" fmla="*/ 740925938 w 1428"/>
              <a:gd name="T17" fmla="*/ 100806250 h 100"/>
              <a:gd name="T18" fmla="*/ 841732188 w 1428"/>
              <a:gd name="T19" fmla="*/ 136088438 h 100"/>
              <a:gd name="T20" fmla="*/ 942538438 w 1428"/>
              <a:gd name="T21" fmla="*/ 201612500 h 100"/>
              <a:gd name="T22" fmla="*/ 1043344688 w 1428"/>
              <a:gd name="T23" fmla="*/ 201612500 h 100"/>
              <a:gd name="T24" fmla="*/ 1096267175 w 1428"/>
              <a:gd name="T25" fmla="*/ 128527175 h 100"/>
              <a:gd name="T26" fmla="*/ 1244957188 w 1428"/>
              <a:gd name="T27" fmla="*/ 201612500 h 100"/>
              <a:gd name="T28" fmla="*/ 1345763438 w 1428"/>
              <a:gd name="T29" fmla="*/ 201612500 h 100"/>
              <a:gd name="T30" fmla="*/ 1446569688 w 1428"/>
              <a:gd name="T31" fmla="*/ 136088438 h 100"/>
              <a:gd name="T32" fmla="*/ 1547375938 w 1428"/>
              <a:gd name="T33" fmla="*/ 201612500 h 100"/>
              <a:gd name="T34" fmla="*/ 1648182188 w 1428"/>
              <a:gd name="T35" fmla="*/ 201612500 h 100"/>
              <a:gd name="T36" fmla="*/ 1781751263 w 1428"/>
              <a:gd name="T37" fmla="*/ 201612500 h 100"/>
              <a:gd name="T38" fmla="*/ 1943039675 w 1428"/>
              <a:gd name="T39" fmla="*/ 128527175 h 100"/>
              <a:gd name="T40" fmla="*/ 2016125000 w 1428"/>
              <a:gd name="T41" fmla="*/ 201612500 h 100"/>
              <a:gd name="T42" fmla="*/ 2116931250 w 1428"/>
              <a:gd name="T43" fmla="*/ 201612500 h 100"/>
              <a:gd name="T44" fmla="*/ 2147483647 w 1428"/>
              <a:gd name="T45" fmla="*/ 201612500 h 100"/>
              <a:gd name="T46" fmla="*/ 2147483647 w 1428"/>
              <a:gd name="T47" fmla="*/ 100806250 h 100"/>
              <a:gd name="T48" fmla="*/ 2147483647 w 1428"/>
              <a:gd name="T49" fmla="*/ 68043425 h 100"/>
              <a:gd name="T50" fmla="*/ 2147483647 w 1428"/>
              <a:gd name="T51" fmla="*/ 0 h 100"/>
              <a:gd name="T52" fmla="*/ 2147483647 w 1428"/>
              <a:gd name="T53" fmla="*/ 68043425 h 100"/>
              <a:gd name="T54" fmla="*/ 2147483647 w 1428"/>
              <a:gd name="T55" fmla="*/ 168851263 h 100"/>
              <a:gd name="T56" fmla="*/ 2147483647 w 1428"/>
              <a:gd name="T57" fmla="*/ 201612500 h 100"/>
              <a:gd name="T58" fmla="*/ 2147483647 w 1428"/>
              <a:gd name="T59" fmla="*/ 201612500 h 100"/>
              <a:gd name="T60" fmla="*/ 2147483647 w 1428"/>
              <a:gd name="T61" fmla="*/ 249496263 h 100"/>
              <a:gd name="T62" fmla="*/ 2147483647 w 1428"/>
              <a:gd name="T63" fmla="*/ 168851263 h 100"/>
              <a:gd name="T64" fmla="*/ 2147483647 w 1428"/>
              <a:gd name="T65" fmla="*/ 201612500 h 100"/>
              <a:gd name="T66" fmla="*/ 2147483647 w 1428"/>
              <a:gd name="T67" fmla="*/ 136088438 h 100"/>
              <a:gd name="T68" fmla="*/ 2147483647 w 1428"/>
              <a:gd name="T69" fmla="*/ 100806250 h 100"/>
              <a:gd name="T70" fmla="*/ 2147483647 w 1428"/>
              <a:gd name="T71" fmla="*/ 100806250 h 100"/>
              <a:gd name="T72" fmla="*/ 2147483647 w 1428"/>
              <a:gd name="T73" fmla="*/ 168851263 h 10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428"/>
              <a:gd name="T112" fmla="*/ 0 h 100"/>
              <a:gd name="T113" fmla="*/ 1428 w 1428"/>
              <a:gd name="T114" fmla="*/ 100 h 10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428" h="100">
                <a:moveTo>
                  <a:pt x="3" y="3"/>
                </a:moveTo>
                <a:lnTo>
                  <a:pt x="0" y="54"/>
                </a:lnTo>
                <a:lnTo>
                  <a:pt x="40" y="80"/>
                </a:lnTo>
                <a:lnTo>
                  <a:pt x="99" y="99"/>
                </a:lnTo>
                <a:lnTo>
                  <a:pt x="134" y="80"/>
                </a:lnTo>
                <a:lnTo>
                  <a:pt x="187" y="80"/>
                </a:lnTo>
                <a:lnTo>
                  <a:pt x="227" y="67"/>
                </a:lnTo>
                <a:lnTo>
                  <a:pt x="254" y="27"/>
                </a:lnTo>
                <a:lnTo>
                  <a:pt x="294" y="40"/>
                </a:lnTo>
                <a:lnTo>
                  <a:pt x="334" y="54"/>
                </a:lnTo>
                <a:lnTo>
                  <a:pt x="374" y="80"/>
                </a:lnTo>
                <a:lnTo>
                  <a:pt x="414" y="80"/>
                </a:lnTo>
                <a:lnTo>
                  <a:pt x="435" y="51"/>
                </a:lnTo>
                <a:lnTo>
                  <a:pt x="494" y="80"/>
                </a:lnTo>
                <a:lnTo>
                  <a:pt x="534" y="80"/>
                </a:lnTo>
                <a:lnTo>
                  <a:pt x="574" y="54"/>
                </a:lnTo>
                <a:lnTo>
                  <a:pt x="614" y="80"/>
                </a:lnTo>
                <a:lnTo>
                  <a:pt x="654" y="80"/>
                </a:lnTo>
                <a:lnTo>
                  <a:pt x="707" y="80"/>
                </a:lnTo>
                <a:lnTo>
                  <a:pt x="771" y="51"/>
                </a:lnTo>
                <a:lnTo>
                  <a:pt x="800" y="80"/>
                </a:lnTo>
                <a:lnTo>
                  <a:pt x="840" y="80"/>
                </a:lnTo>
                <a:lnTo>
                  <a:pt x="880" y="80"/>
                </a:lnTo>
                <a:lnTo>
                  <a:pt x="907" y="40"/>
                </a:lnTo>
                <a:lnTo>
                  <a:pt x="947" y="27"/>
                </a:lnTo>
                <a:lnTo>
                  <a:pt x="987" y="0"/>
                </a:lnTo>
                <a:lnTo>
                  <a:pt x="1027" y="27"/>
                </a:lnTo>
                <a:lnTo>
                  <a:pt x="1067" y="67"/>
                </a:lnTo>
                <a:lnTo>
                  <a:pt x="1107" y="80"/>
                </a:lnTo>
                <a:lnTo>
                  <a:pt x="1147" y="80"/>
                </a:lnTo>
                <a:lnTo>
                  <a:pt x="1203" y="99"/>
                </a:lnTo>
                <a:lnTo>
                  <a:pt x="1227" y="67"/>
                </a:lnTo>
                <a:lnTo>
                  <a:pt x="1267" y="80"/>
                </a:lnTo>
                <a:lnTo>
                  <a:pt x="1307" y="54"/>
                </a:lnTo>
                <a:lnTo>
                  <a:pt x="1347" y="40"/>
                </a:lnTo>
                <a:lnTo>
                  <a:pt x="1387" y="40"/>
                </a:lnTo>
                <a:lnTo>
                  <a:pt x="1427" y="67"/>
                </a:lnTo>
              </a:path>
            </a:pathLst>
          </a:custGeom>
          <a:noFill/>
          <a:ln w="50800" cap="rnd">
            <a:solidFill>
              <a:schemeClr val="accent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0430" name="Rectangle 14"/>
          <p:cNvSpPr>
            <a:spLocks noChangeArrowheads="1"/>
          </p:cNvSpPr>
          <p:nvPr/>
        </p:nvSpPr>
        <p:spPr bwMode="auto">
          <a:xfrm>
            <a:off x="1165225" y="5883275"/>
            <a:ext cx="7210425" cy="530225"/>
          </a:xfrm>
          <a:prstGeom prst="rect">
            <a:avLst/>
          </a:prstGeom>
          <a:noFill/>
          <a:ln w="12700">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6pPr>
            <a:lvl7pPr marL="29718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7pPr>
            <a:lvl8pPr marL="34290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8pPr>
            <a:lvl9pPr marL="3886200" indent="-228600" eaLnBrk="0" fontAlgn="base" hangingPunct="0">
              <a:spcBef>
                <a:spcPct val="20000"/>
              </a:spcBef>
              <a:spcAft>
                <a:spcPct val="0"/>
              </a:spcAft>
              <a:buClr>
                <a:srgbClr val="66FF33"/>
              </a:buClr>
              <a:buFont typeface="Wingdings" charset="2"/>
              <a:buChar char="§"/>
              <a:defRPr sz="5400">
                <a:solidFill>
                  <a:schemeClr val="bg1"/>
                </a:solidFill>
                <a:latin typeface="Times New Roman" charset="0"/>
              </a:defRPr>
            </a:lvl9pPr>
          </a:lstStyle>
          <a:p>
            <a:pPr algn="ctr">
              <a:spcBef>
                <a:spcPct val="0"/>
              </a:spcBef>
              <a:buClrTx/>
              <a:buFontTx/>
              <a:buNone/>
            </a:pPr>
            <a:r>
              <a:rPr lang="en-US" altLang="en-US" sz="1400" b="1">
                <a:solidFill>
                  <a:schemeClr val="tx1"/>
                </a:solidFill>
                <a:latin typeface="Arial" charset="0"/>
              </a:rPr>
              <a:t> MANY OF THE PROBLEMS ASSOCIATED WITH PROJECT MANAGEMENT WILL</a:t>
            </a:r>
          </a:p>
          <a:p>
            <a:pPr algn="ctr">
              <a:spcBef>
                <a:spcPct val="0"/>
              </a:spcBef>
              <a:buClrTx/>
              <a:buFontTx/>
              <a:buNone/>
            </a:pPr>
            <a:r>
              <a:rPr lang="en-US" altLang="en-US" sz="1400" b="1" dirty="0">
                <a:solidFill>
                  <a:schemeClr val="tx1"/>
                </a:solidFill>
                <a:latin typeface="Arial" charset="0"/>
              </a:rPr>
              <a:t>SURFACE MUCH LATER IN THE PROJECT AND RESULT IN MUCH HIGHER COSTS</a:t>
            </a:r>
          </a:p>
        </p:txBody>
      </p:sp>
      <p:sp>
        <p:nvSpPr>
          <p:cNvPr id="2" name="Slide Number Placeholder 1"/>
          <p:cNvSpPr>
            <a:spLocks noGrp="1"/>
          </p:cNvSpPr>
          <p:nvPr>
            <p:ph type="sldNum" sz="quarter" idx="12"/>
          </p:nvPr>
        </p:nvSpPr>
        <p:spPr/>
        <p:txBody>
          <a:bodyPr/>
          <a:lstStyle/>
          <a:p>
            <a:fld id="{0372A8C0-A868-48E0-975A-4D80D3DDF995}" type="slidenum">
              <a:rPr lang="en-US" smtClean="0"/>
              <a:t>49</a:t>
            </a:fld>
            <a:endParaRPr lang="en-US" dirty="0"/>
          </a:p>
        </p:txBody>
      </p:sp>
    </p:spTree>
    <p:extLst>
      <p:ext uri="{BB962C8B-B14F-4D97-AF65-F5344CB8AC3E}">
        <p14:creationId xmlns:p14="http://schemas.microsoft.com/office/powerpoint/2010/main" val="1752403790"/>
      </p:ext>
    </p:extLst>
  </p:cSld>
  <p:clrMapOvr>
    <a:masterClrMapping/>
  </p:clrMapOvr>
  <p:transition spd="slow">
    <p:pull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p:txBody>
          <a:bodyPr>
            <a:normAutofit/>
          </a:bodyPr>
          <a:lstStyle/>
          <a:p>
            <a:r>
              <a:rPr lang="en-US" sz="2400" dirty="0" smtClean="0"/>
              <a:t>Instructor: Kerry Good</a:t>
            </a:r>
          </a:p>
          <a:p>
            <a:r>
              <a:rPr lang="en-US" sz="2400" dirty="0" smtClean="0"/>
              <a:t>e-mail: kgood1@cdm.depaul.edu</a:t>
            </a:r>
          </a:p>
          <a:p>
            <a:r>
              <a:rPr lang="en-US" sz="2400" dirty="0" smtClean="0"/>
              <a:t>Office Hours:</a:t>
            </a:r>
          </a:p>
          <a:p>
            <a:pPr lvl="1"/>
            <a:r>
              <a:rPr lang="en-US" sz="2200" dirty="0" smtClean="0"/>
              <a:t>Monday 5:00pm to 5:45pm in Lewis Hall 1107</a:t>
            </a:r>
          </a:p>
          <a:p>
            <a:pPr lvl="1"/>
            <a:r>
              <a:rPr lang="en-US" sz="2200" dirty="0" smtClean="0"/>
              <a:t>Monday 9:00pm to 9:45pm in Lewis Hall 1107</a:t>
            </a:r>
          </a:p>
          <a:p>
            <a:r>
              <a:rPr lang="en-US" sz="2400" dirty="0" smtClean="0"/>
              <a:t>Phone: 708-557-8026</a:t>
            </a:r>
          </a:p>
          <a:p>
            <a:pPr marL="0" indent="0">
              <a:buClr>
                <a:schemeClr val="tx2"/>
              </a:buClr>
              <a:buNone/>
            </a:pPr>
            <a:endParaRPr lang="en-US" sz="2400" i="1" dirty="0" smtClean="0"/>
          </a:p>
          <a:p>
            <a:pPr marL="463550" indent="-463550">
              <a:buClr>
                <a:schemeClr val="tx2"/>
              </a:buClr>
              <a:buFont typeface="Wingdings" panose="05000000000000000000" pitchFamily="2" charset="2"/>
              <a:buChar char="§"/>
            </a:pPr>
            <a:endParaRPr lang="en-US" sz="2400" dirty="0"/>
          </a:p>
        </p:txBody>
      </p:sp>
      <p:sp>
        <p:nvSpPr>
          <p:cNvPr id="6" name="Slide Number Placeholder 5"/>
          <p:cNvSpPr>
            <a:spLocks noGrp="1"/>
          </p:cNvSpPr>
          <p:nvPr>
            <p:ph type="sldNum" sz="quarter" idx="12"/>
          </p:nvPr>
        </p:nvSpPr>
        <p:spPr>
          <a:xfrm>
            <a:off x="7425344" y="6431210"/>
            <a:ext cx="984019" cy="365125"/>
          </a:xfrm>
        </p:spPr>
        <p:txBody>
          <a:bodyPr/>
          <a:lstStyle/>
          <a:p>
            <a:fld id="{0372A8C0-A868-48E0-975A-4D80D3DDF995}" type="slidenum">
              <a:rPr lang="en-US" smtClean="0"/>
              <a:t>5</a:t>
            </a:fld>
            <a:endParaRPr lang="en-US" dirty="0"/>
          </a:p>
        </p:txBody>
      </p:sp>
    </p:spTree>
    <p:extLst>
      <p:ext uri="{BB962C8B-B14F-4D97-AF65-F5344CB8AC3E}">
        <p14:creationId xmlns:p14="http://schemas.microsoft.com/office/powerpoint/2010/main" val="38957513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a:t>
            </a:r>
            <a:r>
              <a:rPr lang="en-US" dirty="0" smtClean="0"/>
              <a:t>2</a:t>
            </a:r>
            <a:endParaRPr lang="en-US" dirty="0"/>
          </a:p>
        </p:txBody>
      </p:sp>
      <p:sp>
        <p:nvSpPr>
          <p:cNvPr id="3" name="Text Placeholder 2"/>
          <p:cNvSpPr>
            <a:spLocks noGrp="1"/>
          </p:cNvSpPr>
          <p:nvPr>
            <p:ph type="body" idx="1"/>
          </p:nvPr>
        </p:nvSpPr>
        <p:spPr/>
        <p:txBody>
          <a:bodyPr/>
          <a:lstStyle/>
          <a:p>
            <a:r>
              <a:rPr lang="en-US" dirty="0" smtClean="0"/>
              <a:t>Project management growth: concepts and definitions</a:t>
            </a:r>
            <a:endParaRPr lang="en-US" dirty="0"/>
          </a:p>
        </p:txBody>
      </p:sp>
      <p:sp>
        <p:nvSpPr>
          <p:cNvPr id="4" name="Slide Number Placeholder 3"/>
          <p:cNvSpPr>
            <a:spLocks noGrp="1"/>
          </p:cNvSpPr>
          <p:nvPr>
            <p:ph type="sldNum" sz="quarter" idx="12"/>
          </p:nvPr>
        </p:nvSpPr>
        <p:spPr/>
        <p:txBody>
          <a:bodyPr/>
          <a:lstStyle/>
          <a:p>
            <a:fld id="{0372A8C0-A868-48E0-975A-4D80D3DDF995}" type="slidenum">
              <a:rPr lang="en-US" smtClean="0"/>
              <a:t>50</a:t>
            </a:fld>
            <a:endParaRPr lang="en-US" dirty="0"/>
          </a:p>
        </p:txBody>
      </p:sp>
    </p:spTree>
    <p:extLst>
      <p:ext uri="{BB962C8B-B14F-4D97-AF65-F5344CB8AC3E}">
        <p14:creationId xmlns:p14="http://schemas.microsoft.com/office/powerpoint/2010/main" val="12092330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sz="4800" dirty="0">
                <a:solidFill>
                  <a:schemeClr val="tx1"/>
                </a:solidFill>
              </a:rPr>
              <a:t>When</a:t>
            </a:r>
            <a:r>
              <a:rPr lang="en-US" altLang="en-US" dirty="0">
                <a:solidFill>
                  <a:schemeClr val="tx1"/>
                </a:solidFill>
              </a:rPr>
              <a:t> to Use Project Management</a:t>
            </a:r>
            <a:endParaRPr lang="en-US" altLang="en-US" sz="5400" dirty="0">
              <a:solidFill>
                <a:schemeClr val="tx1"/>
              </a:solidFill>
            </a:endParaRPr>
          </a:p>
        </p:txBody>
      </p:sp>
      <p:sp>
        <p:nvSpPr>
          <p:cNvPr id="3075"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Are the jobs complex?</a:t>
            </a:r>
          </a:p>
          <a:p>
            <a:pPr marL="352425" indent="-352425">
              <a:buFont typeface="Wingdings" charset="2"/>
              <a:buChar char="Ø"/>
            </a:pPr>
            <a:r>
              <a:rPr lang="en-US" altLang="en-US" sz="2400" dirty="0">
                <a:solidFill>
                  <a:schemeClr val="tx1"/>
                </a:solidFill>
              </a:rPr>
              <a:t>Are there dynamic environmental considerations?</a:t>
            </a:r>
          </a:p>
          <a:p>
            <a:pPr marL="352425" indent="-352425">
              <a:buFont typeface="Wingdings" charset="2"/>
              <a:buChar char="Ø"/>
            </a:pPr>
            <a:r>
              <a:rPr lang="en-US" altLang="en-US" sz="2400" dirty="0">
                <a:solidFill>
                  <a:schemeClr val="tx1"/>
                </a:solidFill>
              </a:rPr>
              <a:t>Are the constraints tight?</a:t>
            </a:r>
          </a:p>
          <a:p>
            <a:pPr marL="352425" indent="-352425">
              <a:buFont typeface="Wingdings" charset="2"/>
              <a:buChar char="Ø"/>
            </a:pPr>
            <a:r>
              <a:rPr lang="en-US" altLang="en-US" sz="2400" dirty="0">
                <a:solidFill>
                  <a:schemeClr val="tx1"/>
                </a:solidFill>
              </a:rPr>
              <a:t>Are there several activities to be integrated?</a:t>
            </a:r>
          </a:p>
          <a:p>
            <a:pPr marL="352425" indent="-352425">
              <a:buFont typeface="Wingdings" charset="2"/>
              <a:buChar char="Ø"/>
            </a:pPr>
            <a:r>
              <a:rPr lang="en-US" altLang="en-US" sz="2400" dirty="0">
                <a:solidFill>
                  <a:schemeClr val="tx1"/>
                </a:solidFill>
              </a:rPr>
              <a:t>Are there several functional boundaries to be crossed?</a:t>
            </a:r>
          </a:p>
        </p:txBody>
      </p:sp>
      <p:sp>
        <p:nvSpPr>
          <p:cNvPr id="2" name="Slide Number Placeholder 1"/>
          <p:cNvSpPr>
            <a:spLocks noGrp="1"/>
          </p:cNvSpPr>
          <p:nvPr>
            <p:ph type="sldNum" sz="quarter" idx="12"/>
          </p:nvPr>
        </p:nvSpPr>
        <p:spPr/>
        <p:txBody>
          <a:bodyPr/>
          <a:lstStyle/>
          <a:p>
            <a:fld id="{0372A8C0-A868-48E0-975A-4D80D3DDF995}" type="slidenum">
              <a:rPr lang="en-US" smtClean="0"/>
              <a:t>51</a:t>
            </a:fld>
            <a:endParaRPr lang="en-US" dirty="0"/>
          </a:p>
        </p:txBody>
      </p:sp>
    </p:spTree>
    <p:extLst>
      <p:ext uri="{BB962C8B-B14F-4D97-AF65-F5344CB8AC3E}">
        <p14:creationId xmlns:p14="http://schemas.microsoft.com/office/powerpoint/2010/main" val="7816776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sz="4800">
                <a:solidFill>
                  <a:schemeClr val="tx1"/>
                </a:solidFill>
              </a:rPr>
              <a:t>The Need For Restructuring</a:t>
            </a:r>
          </a:p>
        </p:txBody>
      </p:sp>
      <p:sp>
        <p:nvSpPr>
          <p:cNvPr id="4099" name="Rectangle 3"/>
          <p:cNvSpPr>
            <a:spLocks noGrp="1" noChangeArrowheads="1"/>
          </p:cNvSpPr>
          <p:nvPr>
            <p:ph type="body" idx="1"/>
          </p:nvPr>
        </p:nvSpPr>
        <p:spPr/>
        <p:txBody>
          <a:bodyPr>
            <a:normAutofit/>
          </a:bodyPr>
          <a:lstStyle/>
          <a:p>
            <a:r>
              <a:rPr lang="en-US" altLang="en-US" sz="2400">
                <a:solidFill>
                  <a:schemeClr val="tx1"/>
                </a:solidFill>
              </a:rPr>
              <a:t>Accomplish tasks that could not be effectively handled by the traditional structure</a:t>
            </a:r>
          </a:p>
          <a:p>
            <a:r>
              <a:rPr lang="en-US" altLang="en-US" sz="2400" dirty="0">
                <a:solidFill>
                  <a:schemeClr val="tx1"/>
                </a:solidFill>
              </a:rPr>
              <a:t>Accomplish onetime activities with minimum disruption to routine business</a:t>
            </a:r>
          </a:p>
        </p:txBody>
      </p:sp>
      <p:sp>
        <p:nvSpPr>
          <p:cNvPr id="2" name="Slide Number Placeholder 1"/>
          <p:cNvSpPr>
            <a:spLocks noGrp="1"/>
          </p:cNvSpPr>
          <p:nvPr>
            <p:ph type="sldNum" sz="quarter" idx="12"/>
          </p:nvPr>
        </p:nvSpPr>
        <p:spPr/>
        <p:txBody>
          <a:bodyPr/>
          <a:lstStyle/>
          <a:p>
            <a:fld id="{0372A8C0-A868-48E0-975A-4D80D3DDF995}" type="slidenum">
              <a:rPr lang="en-US" smtClean="0"/>
              <a:t>52</a:t>
            </a:fld>
            <a:endParaRPr lang="en-US" dirty="0"/>
          </a:p>
        </p:txBody>
      </p:sp>
    </p:spTree>
    <p:extLst>
      <p:ext uri="{BB962C8B-B14F-4D97-AF65-F5344CB8AC3E}">
        <p14:creationId xmlns:p14="http://schemas.microsoft.com/office/powerpoint/2010/main" val="21302486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z="5400" dirty="0">
                <a:solidFill>
                  <a:schemeClr val="tx1"/>
                </a:solidFill>
              </a:rPr>
              <a:t>Restructuring Problems</a:t>
            </a:r>
          </a:p>
        </p:txBody>
      </p:sp>
      <p:sp>
        <p:nvSpPr>
          <p:cNvPr id="5123" name="Rectangle 3"/>
          <p:cNvSpPr>
            <a:spLocks noGrp="1" noChangeArrowheads="1"/>
          </p:cNvSpPr>
          <p:nvPr>
            <p:ph type="body" idx="1"/>
          </p:nvPr>
        </p:nvSpPr>
        <p:spPr/>
        <p:txBody>
          <a:bodyPr>
            <a:normAutofit/>
          </a:bodyPr>
          <a:lstStyle/>
          <a:p>
            <a:r>
              <a:rPr lang="en-US" altLang="en-US" sz="2400">
                <a:solidFill>
                  <a:schemeClr val="tx1"/>
                </a:solidFill>
              </a:rPr>
              <a:t>Project priorities and competition for talent may interrupt the stability of the organization and interfere with its long-range interests by upsetting the normal business of the functional organization.</a:t>
            </a:r>
          </a:p>
          <a:p>
            <a:r>
              <a:rPr lang="en-US" altLang="en-US" sz="2400" dirty="0">
                <a:solidFill>
                  <a:schemeClr val="tx1"/>
                </a:solidFill>
              </a:rPr>
              <a:t>Long-range planning may suffer as the company gets more involved in meeting schedules and fulfilling the requirements of temporary projects.</a:t>
            </a:r>
          </a:p>
        </p:txBody>
      </p:sp>
      <p:sp>
        <p:nvSpPr>
          <p:cNvPr id="2" name="Slide Number Placeholder 1"/>
          <p:cNvSpPr>
            <a:spLocks noGrp="1"/>
          </p:cNvSpPr>
          <p:nvPr>
            <p:ph type="sldNum" sz="quarter" idx="12"/>
          </p:nvPr>
        </p:nvSpPr>
        <p:spPr/>
        <p:txBody>
          <a:bodyPr/>
          <a:lstStyle/>
          <a:p>
            <a:fld id="{0372A8C0-A868-48E0-975A-4D80D3DDF995}" type="slidenum">
              <a:rPr lang="en-US" smtClean="0"/>
              <a:t>53</a:t>
            </a:fld>
            <a:endParaRPr lang="en-US" dirty="0"/>
          </a:p>
        </p:txBody>
      </p:sp>
    </p:spTree>
    <p:extLst>
      <p:ext uri="{BB962C8B-B14F-4D97-AF65-F5344CB8AC3E}">
        <p14:creationId xmlns:p14="http://schemas.microsoft.com/office/powerpoint/2010/main" val="8735033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dirty="0">
                <a:solidFill>
                  <a:schemeClr val="tx1"/>
                </a:solidFill>
              </a:rPr>
              <a:t>Restructuring </a:t>
            </a:r>
            <a:r>
              <a:rPr lang="en-US" altLang="en-US" dirty="0" smtClean="0">
                <a:solidFill>
                  <a:schemeClr val="tx1"/>
                </a:solidFill>
              </a:rPr>
              <a:t>Problems</a:t>
            </a:r>
            <a:br>
              <a:rPr lang="en-US" altLang="en-US" dirty="0" smtClean="0">
                <a:solidFill>
                  <a:schemeClr val="tx1"/>
                </a:solidFill>
              </a:rPr>
            </a:br>
            <a:r>
              <a:rPr lang="en-US" altLang="en-US" sz="2800" dirty="0" smtClean="0">
                <a:solidFill>
                  <a:schemeClr val="tx1"/>
                </a:solidFill>
              </a:rPr>
              <a:t>(Continued</a:t>
            </a:r>
            <a:r>
              <a:rPr lang="en-US" altLang="en-US" sz="2800" dirty="0">
                <a:solidFill>
                  <a:schemeClr val="tx1"/>
                </a:solidFill>
              </a:rPr>
              <a:t>)</a:t>
            </a:r>
            <a:endParaRPr lang="en-US" altLang="en-US" sz="5400" dirty="0">
              <a:solidFill>
                <a:schemeClr val="tx1"/>
              </a:solidFill>
            </a:endParaRPr>
          </a:p>
        </p:txBody>
      </p:sp>
      <p:sp>
        <p:nvSpPr>
          <p:cNvPr id="6147" name="Rectangle 3"/>
          <p:cNvSpPr>
            <a:spLocks noGrp="1" noChangeArrowheads="1"/>
          </p:cNvSpPr>
          <p:nvPr>
            <p:ph type="body" idx="1"/>
          </p:nvPr>
        </p:nvSpPr>
        <p:spPr/>
        <p:txBody>
          <a:bodyPr>
            <a:normAutofit/>
          </a:bodyPr>
          <a:lstStyle/>
          <a:p>
            <a:r>
              <a:rPr lang="en-US" altLang="en-US" sz="2400" dirty="0">
                <a:solidFill>
                  <a:schemeClr val="tx1"/>
                </a:solidFill>
              </a:rPr>
              <a:t>Shifting people from </a:t>
            </a:r>
            <a:r>
              <a:rPr lang="en-US" altLang="en-US" sz="2400" dirty="0" smtClean="0">
                <a:solidFill>
                  <a:schemeClr val="tx1"/>
                </a:solidFill>
              </a:rPr>
              <a:t>project </a:t>
            </a:r>
            <a:r>
              <a:rPr lang="en-US" altLang="en-US" sz="2400" dirty="0">
                <a:solidFill>
                  <a:schemeClr val="tx1"/>
                </a:solidFill>
              </a:rPr>
              <a:t>to project may disrupt the training of new employees and specialists.  This may hinder their growth and development within their fields of specialization.</a:t>
            </a:r>
          </a:p>
        </p:txBody>
      </p:sp>
      <p:sp>
        <p:nvSpPr>
          <p:cNvPr id="2" name="Slide Number Placeholder 1"/>
          <p:cNvSpPr>
            <a:spLocks noGrp="1"/>
          </p:cNvSpPr>
          <p:nvPr>
            <p:ph type="sldNum" sz="quarter" idx="12"/>
          </p:nvPr>
        </p:nvSpPr>
        <p:spPr/>
        <p:txBody>
          <a:bodyPr/>
          <a:lstStyle/>
          <a:p>
            <a:fld id="{0372A8C0-A868-48E0-975A-4D80D3DDF995}" type="slidenum">
              <a:rPr lang="en-US" smtClean="0"/>
              <a:t>54</a:t>
            </a:fld>
            <a:endParaRPr lang="en-US" dirty="0"/>
          </a:p>
        </p:txBody>
      </p:sp>
    </p:spTree>
    <p:extLst>
      <p:ext uri="{BB962C8B-B14F-4D97-AF65-F5344CB8AC3E}">
        <p14:creationId xmlns:p14="http://schemas.microsoft.com/office/powerpoint/2010/main" val="14505082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altLang="en-US" dirty="0">
                <a:solidFill>
                  <a:schemeClr val="tx1"/>
                </a:solidFill>
              </a:rPr>
              <a:t>Imperatives</a:t>
            </a:r>
          </a:p>
        </p:txBody>
      </p:sp>
      <p:sp>
        <p:nvSpPr>
          <p:cNvPr id="7171" name="Rectangle 3"/>
          <p:cNvSpPr>
            <a:spLocks noGrp="1" noChangeArrowheads="1"/>
          </p:cNvSpPr>
          <p:nvPr>
            <p:ph type="body" idx="1"/>
          </p:nvPr>
        </p:nvSpPr>
        <p:spPr/>
        <p:txBody>
          <a:bodyPr>
            <a:normAutofit lnSpcReduction="10000"/>
          </a:bodyPr>
          <a:lstStyle/>
          <a:p>
            <a:r>
              <a:rPr lang="en-US" altLang="en-US" sz="2400" dirty="0">
                <a:solidFill>
                  <a:schemeClr val="tx1"/>
                </a:solidFill>
              </a:rPr>
              <a:t>The time span between project initiation and completion appears to be increasing.</a:t>
            </a:r>
          </a:p>
          <a:p>
            <a:r>
              <a:rPr lang="en-US" altLang="en-US" sz="2400" dirty="0">
                <a:solidFill>
                  <a:schemeClr val="tx1"/>
                </a:solidFill>
              </a:rPr>
              <a:t>The capital committed to the project prior to the use of the end item appears to be increasing.</a:t>
            </a:r>
          </a:p>
          <a:p>
            <a:r>
              <a:rPr lang="en-US" altLang="en-US" sz="2400" dirty="0">
                <a:solidFill>
                  <a:schemeClr val="tx1"/>
                </a:solidFill>
              </a:rPr>
              <a:t>As technology increases, the commitment of time and money appears to become inflexible</a:t>
            </a:r>
            <a:r>
              <a:rPr lang="en-US" altLang="en-US" sz="2400" dirty="0" smtClean="0">
                <a:solidFill>
                  <a:schemeClr val="tx1"/>
                </a:solidFill>
              </a:rPr>
              <a:t>.</a:t>
            </a:r>
          </a:p>
          <a:p>
            <a:r>
              <a:rPr lang="en-US" altLang="en-US" sz="2400" dirty="0">
                <a:solidFill>
                  <a:schemeClr val="tx1"/>
                </a:solidFill>
              </a:rPr>
              <a:t>Technology requires more and more specialized manpower.</a:t>
            </a:r>
          </a:p>
          <a:p>
            <a:r>
              <a:rPr lang="en-US" altLang="en-US" sz="2400" dirty="0">
                <a:solidFill>
                  <a:schemeClr val="tx1"/>
                </a:solidFill>
              </a:rPr>
              <a:t>The inevitable counterpart of specialization is organization.</a:t>
            </a:r>
          </a:p>
          <a:p>
            <a:r>
              <a:rPr lang="en-US" altLang="en-US" sz="2400" dirty="0">
                <a:solidFill>
                  <a:schemeClr val="tx1"/>
                </a:solidFill>
              </a:rPr>
              <a:t>The above five “imperatives” identify the necessity for more effective planning, scheduling, and control.</a:t>
            </a:r>
          </a:p>
          <a:p>
            <a:endParaRPr lang="en-US" altLang="en-US" sz="2400" dirty="0">
              <a:solidFill>
                <a:schemeClr val="tx1"/>
              </a:solidFill>
            </a:endParaRPr>
          </a:p>
          <a:p>
            <a:endParaRPr lang="en-US" altLang="en-US" sz="2400" dirty="0">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55</a:t>
            </a:fld>
            <a:endParaRPr lang="en-US" dirty="0"/>
          </a:p>
        </p:txBody>
      </p:sp>
    </p:spTree>
    <p:extLst>
      <p:ext uri="{BB962C8B-B14F-4D97-AF65-F5344CB8AC3E}">
        <p14:creationId xmlns:p14="http://schemas.microsoft.com/office/powerpoint/2010/main" val="1585250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en-US" altLang="en-US" dirty="0">
                <a:solidFill>
                  <a:schemeClr val="tx1"/>
                </a:solidFill>
              </a:rPr>
              <a:t>Obstacles</a:t>
            </a:r>
          </a:p>
        </p:txBody>
      </p:sp>
      <p:sp>
        <p:nvSpPr>
          <p:cNvPr id="9219" name="Rectangle 3"/>
          <p:cNvSpPr>
            <a:spLocks noGrp="1" noChangeArrowheads="1"/>
          </p:cNvSpPr>
          <p:nvPr>
            <p:ph type="body" idx="1"/>
          </p:nvPr>
        </p:nvSpPr>
        <p:spPr/>
        <p:txBody>
          <a:bodyPr>
            <a:normAutofit/>
          </a:bodyPr>
          <a:lstStyle/>
          <a:p>
            <a:pPr marL="295275" indent="-295275">
              <a:buFont typeface="Wingdings" charset="2"/>
              <a:buChar char="Ø"/>
            </a:pPr>
            <a:r>
              <a:rPr lang="en-US" altLang="en-US" sz="2400" dirty="0">
                <a:solidFill>
                  <a:schemeClr val="tx1"/>
                </a:solidFill>
              </a:rPr>
              <a:t>Unstable economy</a:t>
            </a:r>
          </a:p>
          <a:p>
            <a:pPr marL="295275" indent="-295275">
              <a:buFont typeface="Wingdings" charset="2"/>
              <a:buChar char="Ø"/>
            </a:pPr>
            <a:r>
              <a:rPr lang="en-US" altLang="en-US" sz="2400" dirty="0">
                <a:solidFill>
                  <a:schemeClr val="tx1"/>
                </a:solidFill>
              </a:rPr>
              <a:t>Shortages</a:t>
            </a:r>
          </a:p>
          <a:p>
            <a:pPr marL="295275" indent="-295275">
              <a:buFont typeface="Wingdings" charset="2"/>
              <a:buChar char="Ø"/>
            </a:pPr>
            <a:r>
              <a:rPr lang="en-US" altLang="en-US" sz="2400" dirty="0">
                <a:solidFill>
                  <a:schemeClr val="tx1"/>
                </a:solidFill>
              </a:rPr>
              <a:t>Soaring costs</a:t>
            </a:r>
          </a:p>
          <a:p>
            <a:pPr marL="295275" indent="-295275">
              <a:buFont typeface="Wingdings" charset="2"/>
              <a:buChar char="Ø"/>
            </a:pPr>
            <a:r>
              <a:rPr lang="en-US" altLang="en-US" sz="2400" dirty="0">
                <a:solidFill>
                  <a:schemeClr val="tx1"/>
                </a:solidFill>
              </a:rPr>
              <a:t>Increased complexity</a:t>
            </a:r>
          </a:p>
          <a:p>
            <a:pPr marL="295275" indent="-295275">
              <a:buFont typeface="Wingdings" charset="2"/>
              <a:buChar char="Ø"/>
            </a:pPr>
            <a:r>
              <a:rPr lang="en-US" altLang="en-US" sz="2400" dirty="0">
                <a:solidFill>
                  <a:schemeClr val="tx1"/>
                </a:solidFill>
              </a:rPr>
              <a:t>Heightened competition</a:t>
            </a:r>
          </a:p>
          <a:p>
            <a:pPr marL="295275" indent="-295275">
              <a:buFont typeface="Wingdings" charset="2"/>
              <a:buChar char="Ø"/>
            </a:pPr>
            <a:r>
              <a:rPr lang="en-US" altLang="en-US" sz="2400" dirty="0">
                <a:solidFill>
                  <a:schemeClr val="tx1"/>
                </a:solidFill>
              </a:rPr>
              <a:t>Technological changes</a:t>
            </a:r>
          </a:p>
          <a:p>
            <a:pPr marL="295275" indent="-295275">
              <a:buFont typeface="Wingdings" charset="2"/>
              <a:buChar char="Ø"/>
            </a:pPr>
            <a:r>
              <a:rPr lang="en-US" altLang="en-US" sz="2400" dirty="0">
                <a:solidFill>
                  <a:schemeClr val="tx1"/>
                </a:solidFill>
              </a:rPr>
              <a:t>Societal Concerns</a:t>
            </a:r>
          </a:p>
        </p:txBody>
      </p:sp>
      <p:sp>
        <p:nvSpPr>
          <p:cNvPr id="2" name="Slide Number Placeholder 1"/>
          <p:cNvSpPr>
            <a:spLocks noGrp="1"/>
          </p:cNvSpPr>
          <p:nvPr>
            <p:ph type="sldNum" sz="quarter" idx="12"/>
          </p:nvPr>
        </p:nvSpPr>
        <p:spPr/>
        <p:txBody>
          <a:bodyPr/>
          <a:lstStyle/>
          <a:p>
            <a:fld id="{0372A8C0-A868-48E0-975A-4D80D3DDF995}" type="slidenum">
              <a:rPr lang="en-US" smtClean="0"/>
              <a:t>56</a:t>
            </a:fld>
            <a:endParaRPr lang="en-US" dirty="0"/>
          </a:p>
        </p:txBody>
      </p:sp>
    </p:spTree>
    <p:extLst>
      <p:ext uri="{BB962C8B-B14F-4D97-AF65-F5344CB8AC3E}">
        <p14:creationId xmlns:p14="http://schemas.microsoft.com/office/powerpoint/2010/main" val="17874920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dirty="0">
                <a:solidFill>
                  <a:schemeClr val="tx1"/>
                </a:solidFill>
              </a:rPr>
              <a:t>Obstacles</a:t>
            </a:r>
            <a:r>
              <a:rPr lang="en-US" altLang="en-US" sz="5400" dirty="0">
                <a:solidFill>
                  <a:schemeClr val="tx1"/>
                </a:solidFill>
              </a:rPr>
              <a:t> </a:t>
            </a:r>
            <a:r>
              <a:rPr lang="en-US" altLang="en-US" sz="2800" dirty="0">
                <a:solidFill>
                  <a:schemeClr val="tx1"/>
                </a:solidFill>
              </a:rPr>
              <a:t>(Continued)</a:t>
            </a:r>
            <a:endParaRPr lang="en-US" altLang="en-US" sz="5400" dirty="0">
              <a:solidFill>
                <a:schemeClr val="tx1"/>
              </a:solidFill>
            </a:endParaRPr>
          </a:p>
        </p:txBody>
      </p:sp>
      <p:sp>
        <p:nvSpPr>
          <p:cNvPr id="10243"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Consumerism</a:t>
            </a:r>
          </a:p>
          <a:p>
            <a:pPr marL="352425" indent="-352425">
              <a:buFont typeface="Wingdings" charset="2"/>
              <a:buChar char="Ø"/>
            </a:pPr>
            <a:r>
              <a:rPr lang="en-US" altLang="en-US" sz="2400" dirty="0">
                <a:solidFill>
                  <a:schemeClr val="tx1"/>
                </a:solidFill>
              </a:rPr>
              <a:t>Ecology</a:t>
            </a:r>
          </a:p>
          <a:p>
            <a:pPr marL="352425" indent="-352425">
              <a:buFont typeface="Wingdings" charset="2"/>
              <a:buChar char="Ø"/>
            </a:pPr>
            <a:r>
              <a:rPr lang="en-US" altLang="en-US" sz="2400" dirty="0">
                <a:solidFill>
                  <a:schemeClr val="tx1"/>
                </a:solidFill>
              </a:rPr>
              <a:t>Quality of work</a:t>
            </a:r>
          </a:p>
        </p:txBody>
      </p:sp>
      <p:sp>
        <p:nvSpPr>
          <p:cNvPr id="2" name="Slide Number Placeholder 1"/>
          <p:cNvSpPr>
            <a:spLocks noGrp="1"/>
          </p:cNvSpPr>
          <p:nvPr>
            <p:ph type="sldNum" sz="quarter" idx="12"/>
          </p:nvPr>
        </p:nvSpPr>
        <p:spPr/>
        <p:txBody>
          <a:bodyPr/>
          <a:lstStyle/>
          <a:p>
            <a:fld id="{0372A8C0-A868-48E0-975A-4D80D3DDF995}" type="slidenum">
              <a:rPr lang="en-US" smtClean="0"/>
              <a:t>57</a:t>
            </a:fld>
            <a:endParaRPr lang="en-US" dirty="0"/>
          </a:p>
        </p:txBody>
      </p:sp>
    </p:spTree>
    <p:extLst>
      <p:ext uri="{BB962C8B-B14F-4D97-AF65-F5344CB8AC3E}">
        <p14:creationId xmlns:p14="http://schemas.microsoft.com/office/powerpoint/2010/main" val="16413947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r>
              <a:rPr lang="en-US" altLang="en-US" dirty="0">
                <a:solidFill>
                  <a:schemeClr val="tx1"/>
                </a:solidFill>
              </a:rPr>
              <a:t>Results of NOT Controlling Obstacles</a:t>
            </a:r>
          </a:p>
        </p:txBody>
      </p:sp>
      <p:sp>
        <p:nvSpPr>
          <p:cNvPr id="11267" name="Rectangle 3"/>
          <p:cNvSpPr>
            <a:spLocks noGrp="1" noChangeArrowheads="1"/>
          </p:cNvSpPr>
          <p:nvPr>
            <p:ph type="body" idx="1"/>
          </p:nvPr>
        </p:nvSpPr>
        <p:spPr>
          <a:xfrm>
            <a:off x="914400" y="1981200"/>
            <a:ext cx="7696200" cy="4572000"/>
          </a:xfrm>
        </p:spPr>
        <p:txBody>
          <a:bodyPr>
            <a:normAutofit/>
          </a:bodyPr>
          <a:lstStyle/>
          <a:p>
            <a:pPr marL="352425" indent="-352425">
              <a:buFont typeface="Wingdings" charset="2"/>
              <a:buChar char="Ø"/>
            </a:pPr>
            <a:r>
              <a:rPr lang="en-US" altLang="en-US" sz="2400" dirty="0">
                <a:solidFill>
                  <a:schemeClr val="tx1"/>
                </a:solidFill>
              </a:rPr>
              <a:t>Decreased Profits</a:t>
            </a:r>
          </a:p>
          <a:p>
            <a:pPr marL="352425" indent="-352425">
              <a:buFont typeface="Wingdings" charset="2"/>
              <a:buChar char="Ø"/>
            </a:pPr>
            <a:r>
              <a:rPr lang="en-US" altLang="en-US" sz="2400" dirty="0">
                <a:solidFill>
                  <a:schemeClr val="tx1"/>
                </a:solidFill>
              </a:rPr>
              <a:t>Increased manpower needs</a:t>
            </a:r>
          </a:p>
          <a:p>
            <a:pPr marL="352425" indent="-352425">
              <a:buFont typeface="Wingdings" charset="2"/>
              <a:buChar char="Ø"/>
            </a:pPr>
            <a:r>
              <a:rPr lang="en-US" altLang="en-US" sz="2400" dirty="0">
                <a:solidFill>
                  <a:schemeClr val="tx1"/>
                </a:solidFill>
              </a:rPr>
              <a:t>Cost overruns, schedule delays, and penalty occurring earlier and earlier</a:t>
            </a:r>
          </a:p>
          <a:p>
            <a:pPr marL="352425" indent="-352425">
              <a:buFont typeface="Wingdings" charset="2"/>
              <a:buChar char="Ø"/>
            </a:pPr>
            <a:r>
              <a:rPr lang="en-US" altLang="en-US" sz="2400" dirty="0">
                <a:solidFill>
                  <a:schemeClr val="tx1"/>
                </a:solidFill>
              </a:rPr>
              <a:t>An inability to cope with new technology</a:t>
            </a:r>
          </a:p>
          <a:p>
            <a:pPr marL="352425" indent="-352425">
              <a:buFont typeface="Wingdings" charset="2"/>
              <a:buChar char="Ø"/>
            </a:pPr>
            <a:r>
              <a:rPr lang="en-US" altLang="en-US" sz="2400" dirty="0">
                <a:solidFill>
                  <a:schemeClr val="tx1"/>
                </a:solidFill>
              </a:rPr>
              <a:t>R&amp;D results too late to benefit existing product lines</a:t>
            </a:r>
          </a:p>
          <a:p>
            <a:pPr marL="352425" indent="-352425">
              <a:buFont typeface="Wingdings" charset="2"/>
              <a:buChar char="Ø"/>
            </a:pPr>
            <a:r>
              <a:rPr lang="en-US" altLang="en-US" sz="2400" dirty="0">
                <a:solidFill>
                  <a:schemeClr val="tx1"/>
                </a:solidFill>
              </a:rPr>
              <a:t>Temptation to make hasty decisions that prove to be costly</a:t>
            </a:r>
          </a:p>
        </p:txBody>
      </p:sp>
      <p:sp>
        <p:nvSpPr>
          <p:cNvPr id="2" name="Slide Number Placeholder 1"/>
          <p:cNvSpPr>
            <a:spLocks noGrp="1"/>
          </p:cNvSpPr>
          <p:nvPr>
            <p:ph type="sldNum" sz="quarter" idx="12"/>
          </p:nvPr>
        </p:nvSpPr>
        <p:spPr/>
        <p:txBody>
          <a:bodyPr/>
          <a:lstStyle/>
          <a:p>
            <a:fld id="{0372A8C0-A868-48E0-975A-4D80D3DDF995}" type="slidenum">
              <a:rPr lang="en-US" smtClean="0"/>
              <a:t>58</a:t>
            </a:fld>
            <a:endParaRPr lang="en-US" dirty="0"/>
          </a:p>
        </p:txBody>
      </p:sp>
    </p:spTree>
    <p:extLst>
      <p:ext uri="{BB962C8B-B14F-4D97-AF65-F5344CB8AC3E}">
        <p14:creationId xmlns:p14="http://schemas.microsoft.com/office/powerpoint/2010/main" val="14441140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0" y="571500"/>
            <a:ext cx="7696200" cy="1104900"/>
          </a:xfrm>
        </p:spPr>
        <p:txBody>
          <a:bodyPr>
            <a:normAutofit fontScale="90000"/>
          </a:bodyPr>
          <a:lstStyle/>
          <a:p>
            <a:r>
              <a:rPr lang="en-US" altLang="en-US" sz="5300" dirty="0">
                <a:solidFill>
                  <a:schemeClr val="tx1"/>
                </a:solidFill>
              </a:rPr>
              <a:t>Results of NOT Controlling Obstacles </a:t>
            </a:r>
            <a:r>
              <a:rPr lang="en-US" altLang="en-US" sz="2800" dirty="0">
                <a:solidFill>
                  <a:schemeClr val="tx1"/>
                </a:solidFill>
              </a:rPr>
              <a:t>(Continued)</a:t>
            </a:r>
            <a:endParaRPr lang="en-US" altLang="en-US" sz="5400" dirty="0">
              <a:solidFill>
                <a:schemeClr val="tx1"/>
              </a:solidFill>
            </a:endParaRPr>
          </a:p>
        </p:txBody>
      </p:sp>
      <p:sp>
        <p:nvSpPr>
          <p:cNvPr id="12291" name="Rectangle 3"/>
          <p:cNvSpPr>
            <a:spLocks noGrp="1" noChangeArrowheads="1"/>
          </p:cNvSpPr>
          <p:nvPr>
            <p:ph type="body" idx="1"/>
          </p:nvPr>
        </p:nvSpPr>
        <p:spPr>
          <a:xfrm>
            <a:off x="914400" y="1890713"/>
            <a:ext cx="7696200" cy="4038600"/>
          </a:xfrm>
        </p:spPr>
        <p:txBody>
          <a:bodyPr>
            <a:normAutofit/>
          </a:bodyPr>
          <a:lstStyle/>
          <a:p>
            <a:pPr marL="352425" indent="-352425">
              <a:buFont typeface="Wingdings" charset="2"/>
              <a:buChar char="Ø"/>
            </a:pPr>
            <a:r>
              <a:rPr lang="en-US" altLang="en-US" sz="2400" dirty="0">
                <a:solidFill>
                  <a:schemeClr val="tx1"/>
                </a:solidFill>
              </a:rPr>
              <a:t>Management insisting on earlier and greater return on investment</a:t>
            </a:r>
          </a:p>
          <a:p>
            <a:pPr marL="352425" indent="-352425">
              <a:buFont typeface="Wingdings" charset="2"/>
              <a:buChar char="Ø"/>
            </a:pPr>
            <a:r>
              <a:rPr lang="en-US" altLang="en-US" sz="2400" dirty="0">
                <a:solidFill>
                  <a:schemeClr val="tx1"/>
                </a:solidFill>
              </a:rPr>
              <a:t>Greater difficulty in establishing on-target objectives in real time</a:t>
            </a:r>
          </a:p>
          <a:p>
            <a:pPr marL="352425" indent="-352425">
              <a:buFont typeface="Wingdings" charset="2"/>
              <a:buChar char="Ø"/>
            </a:pPr>
            <a:r>
              <a:rPr lang="en-US" altLang="en-US" sz="2400" dirty="0">
                <a:solidFill>
                  <a:schemeClr val="tx1"/>
                </a:solidFill>
              </a:rPr>
              <a:t>Problems in relating cost to technical performance and scheduling during the execution of the project</a:t>
            </a:r>
          </a:p>
        </p:txBody>
      </p:sp>
      <p:sp>
        <p:nvSpPr>
          <p:cNvPr id="2" name="Slide Number Placeholder 1"/>
          <p:cNvSpPr>
            <a:spLocks noGrp="1"/>
          </p:cNvSpPr>
          <p:nvPr>
            <p:ph type="sldNum" sz="quarter" idx="12"/>
          </p:nvPr>
        </p:nvSpPr>
        <p:spPr/>
        <p:txBody>
          <a:bodyPr/>
          <a:lstStyle/>
          <a:p>
            <a:fld id="{0372A8C0-A868-48E0-975A-4D80D3DDF995}" type="slidenum">
              <a:rPr lang="en-US" smtClean="0"/>
              <a:t>59</a:t>
            </a:fld>
            <a:endParaRPr lang="en-US" dirty="0"/>
          </a:p>
        </p:txBody>
      </p:sp>
    </p:spTree>
    <p:extLst>
      <p:ext uri="{BB962C8B-B14F-4D97-AF65-F5344CB8AC3E}">
        <p14:creationId xmlns:p14="http://schemas.microsoft.com/office/powerpoint/2010/main" val="17320805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p:txBody>
          <a:bodyPr>
            <a:normAutofit/>
          </a:bodyPr>
          <a:lstStyle/>
          <a:p>
            <a:r>
              <a:rPr lang="en-US" sz="2400" b="1" dirty="0"/>
              <a:t>Learning Outcomes:</a:t>
            </a:r>
            <a:endParaRPr lang="en-US" sz="2400" dirty="0"/>
          </a:p>
          <a:p>
            <a:pPr marL="295275" indent="-295275">
              <a:buFont typeface="Arial" charset="0"/>
              <a:buChar char="•"/>
            </a:pPr>
            <a:r>
              <a:rPr lang="en-US" sz="2400" dirty="0"/>
              <a:t>Students will be able to</a:t>
            </a:r>
            <a:r>
              <a:rPr lang="en-US" sz="2400" dirty="0" smtClean="0"/>
              <a:t>:</a:t>
            </a:r>
            <a:endParaRPr lang="en-US" sz="2400" dirty="0"/>
          </a:p>
          <a:p>
            <a:pPr lvl="1"/>
            <a:r>
              <a:rPr lang="en-US" sz="2000" dirty="0"/>
              <a:t>Explain and contrast the key dimensions of the Project Management Body of Knowledge (PMBOK) framework </a:t>
            </a:r>
          </a:p>
          <a:p>
            <a:pPr lvl="1"/>
            <a:r>
              <a:rPr lang="en-US" sz="2000" dirty="0"/>
              <a:t>Understand the advantages and disadvantages of various approaches for incorporating project teams into organizational structures and be able to recommend optimal approaches for a variety of situations. </a:t>
            </a:r>
          </a:p>
          <a:p>
            <a:pPr lvl="1"/>
            <a:r>
              <a:rPr lang="en-US" sz="2000" dirty="0"/>
              <a:t>Apply fundamental IT project planning techniques for scope, estimating, and scheduling</a:t>
            </a:r>
          </a:p>
          <a:p>
            <a:pPr lvl="1"/>
            <a:r>
              <a:rPr lang="en-US" sz="2000" dirty="0"/>
              <a:t>Apply</a:t>
            </a:r>
            <a:r>
              <a:rPr lang="en-US" sz="3200" dirty="0"/>
              <a:t> </a:t>
            </a:r>
            <a:r>
              <a:rPr lang="en-US" sz="2000" dirty="0"/>
              <a:t>the techniques needed to assess and control a project budget.  </a:t>
            </a:r>
          </a:p>
          <a:p>
            <a:pPr marL="0" indent="0">
              <a:buClr>
                <a:schemeClr val="tx2"/>
              </a:buClr>
              <a:buNone/>
            </a:pPr>
            <a:endParaRPr lang="en-US" sz="2400" i="1" dirty="0" smtClean="0"/>
          </a:p>
          <a:p>
            <a:pPr marL="463550" indent="-463550">
              <a:buClr>
                <a:schemeClr val="tx2"/>
              </a:buClr>
              <a:buFont typeface="Wingdings" panose="05000000000000000000" pitchFamily="2" charset="2"/>
              <a:buChar char="§"/>
            </a:pPr>
            <a:endParaRPr lang="en-US" sz="2400" dirty="0"/>
          </a:p>
        </p:txBody>
      </p:sp>
      <p:sp>
        <p:nvSpPr>
          <p:cNvPr id="4" name="Slide Number Placeholder 3"/>
          <p:cNvSpPr>
            <a:spLocks noGrp="1"/>
          </p:cNvSpPr>
          <p:nvPr>
            <p:ph type="sldNum" sz="quarter" idx="12"/>
          </p:nvPr>
        </p:nvSpPr>
        <p:spPr/>
        <p:txBody>
          <a:bodyPr/>
          <a:lstStyle/>
          <a:p>
            <a:fld id="{0372A8C0-A868-48E0-975A-4D80D3DDF995}" type="slidenum">
              <a:rPr lang="en-US" smtClean="0"/>
              <a:t>6</a:t>
            </a:fld>
            <a:endParaRPr lang="en-US" dirty="0"/>
          </a:p>
        </p:txBody>
      </p:sp>
    </p:spTree>
    <p:extLst>
      <p:ext uri="{BB962C8B-B14F-4D97-AF65-F5344CB8AC3E}">
        <p14:creationId xmlns:p14="http://schemas.microsoft.com/office/powerpoint/2010/main" val="38219957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altLang="en-US" dirty="0">
                <a:solidFill>
                  <a:schemeClr val="tx1"/>
                </a:solidFill>
              </a:rPr>
              <a:t>Project Management Growth</a:t>
            </a:r>
          </a:p>
        </p:txBody>
      </p:sp>
      <p:sp>
        <p:nvSpPr>
          <p:cNvPr id="13315"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Technology increasing at an astounding rate</a:t>
            </a:r>
          </a:p>
          <a:p>
            <a:pPr marL="352425" indent="-352425">
              <a:buFont typeface="Wingdings" charset="2"/>
              <a:buChar char="Ø"/>
            </a:pPr>
            <a:r>
              <a:rPr lang="en-US" altLang="en-US" sz="2400" dirty="0">
                <a:solidFill>
                  <a:schemeClr val="tx1"/>
                </a:solidFill>
              </a:rPr>
              <a:t>More money invested in R&amp;D</a:t>
            </a:r>
          </a:p>
          <a:p>
            <a:pPr marL="352425" indent="-352425">
              <a:buFont typeface="Wingdings" charset="2"/>
              <a:buChar char="Ø"/>
            </a:pPr>
            <a:r>
              <a:rPr lang="en-US" altLang="en-US" sz="2400" dirty="0">
                <a:solidFill>
                  <a:schemeClr val="tx1"/>
                </a:solidFill>
              </a:rPr>
              <a:t>More information available</a:t>
            </a:r>
          </a:p>
          <a:p>
            <a:pPr marL="352425" indent="-352425">
              <a:buFont typeface="Wingdings" charset="2"/>
              <a:buChar char="Ø"/>
            </a:pPr>
            <a:r>
              <a:rPr lang="en-US" altLang="en-US" sz="2400" dirty="0">
                <a:solidFill>
                  <a:schemeClr val="tx1"/>
                </a:solidFill>
              </a:rPr>
              <a:t>Shortening of project life cycles</a:t>
            </a:r>
          </a:p>
        </p:txBody>
      </p:sp>
      <p:sp>
        <p:nvSpPr>
          <p:cNvPr id="2" name="Slide Number Placeholder 1"/>
          <p:cNvSpPr>
            <a:spLocks noGrp="1"/>
          </p:cNvSpPr>
          <p:nvPr>
            <p:ph type="sldNum" sz="quarter" idx="12"/>
          </p:nvPr>
        </p:nvSpPr>
        <p:spPr/>
        <p:txBody>
          <a:bodyPr/>
          <a:lstStyle/>
          <a:p>
            <a:fld id="{0372A8C0-A868-48E0-975A-4D80D3DDF995}" type="slidenum">
              <a:rPr lang="en-US" smtClean="0"/>
              <a:t>60</a:t>
            </a:fld>
            <a:endParaRPr lang="en-US" dirty="0"/>
          </a:p>
        </p:txBody>
      </p:sp>
    </p:spTree>
    <p:extLst>
      <p:ext uri="{BB962C8B-B14F-4D97-AF65-F5344CB8AC3E}">
        <p14:creationId xmlns:p14="http://schemas.microsoft.com/office/powerpoint/2010/main" val="11540651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z="4800" dirty="0">
                <a:solidFill>
                  <a:schemeClr val="tx1"/>
                </a:solidFill>
              </a:rPr>
              <a:t>Early Reasons For Failure</a:t>
            </a:r>
          </a:p>
        </p:txBody>
      </p:sp>
      <p:sp>
        <p:nvSpPr>
          <p:cNvPr id="14339" name="Rectangle 3"/>
          <p:cNvSpPr>
            <a:spLocks noGrp="1" noChangeArrowheads="1"/>
          </p:cNvSpPr>
          <p:nvPr>
            <p:ph type="body" idx="1"/>
          </p:nvPr>
        </p:nvSpPr>
        <p:spPr/>
        <p:txBody>
          <a:bodyPr>
            <a:normAutofit lnSpcReduction="10000"/>
          </a:bodyPr>
          <a:lstStyle/>
          <a:p>
            <a:pPr marL="352425" indent="-352425">
              <a:buFont typeface="Wingdings" charset="2"/>
              <a:buChar char="Ø"/>
            </a:pPr>
            <a:r>
              <a:rPr lang="en-US" altLang="en-US" sz="2400" dirty="0">
                <a:solidFill>
                  <a:schemeClr val="tx1"/>
                </a:solidFill>
              </a:rPr>
              <a:t>There was no need for project management.</a:t>
            </a:r>
          </a:p>
          <a:p>
            <a:pPr marL="352425" indent="-352425">
              <a:buFont typeface="Wingdings" charset="2"/>
              <a:buChar char="Ø"/>
            </a:pPr>
            <a:r>
              <a:rPr lang="en-US" altLang="en-US" sz="2400" dirty="0">
                <a:solidFill>
                  <a:schemeClr val="tx1"/>
                </a:solidFill>
              </a:rPr>
              <a:t>Employees were not informed about how project management should work.</a:t>
            </a:r>
          </a:p>
          <a:p>
            <a:pPr marL="352425" indent="-352425">
              <a:buFont typeface="Wingdings" charset="2"/>
              <a:buChar char="Ø"/>
            </a:pPr>
            <a:r>
              <a:rPr lang="en-US" altLang="en-US" sz="2400" dirty="0">
                <a:solidFill>
                  <a:schemeClr val="tx1"/>
                </a:solidFill>
              </a:rPr>
              <a:t>Executives did not select the appropriate projects or project managers for the first few projects</a:t>
            </a:r>
            <a:r>
              <a:rPr lang="en-US" altLang="en-US" sz="2400" dirty="0" smtClean="0">
                <a:solidFill>
                  <a:schemeClr val="tx1"/>
                </a:solidFill>
              </a:rPr>
              <a:t>.</a:t>
            </a:r>
          </a:p>
          <a:p>
            <a:pPr marL="352425" indent="-352425">
              <a:buFont typeface="Wingdings" charset="2"/>
              <a:buChar char="Ø"/>
            </a:pPr>
            <a:r>
              <a:rPr lang="en-US" altLang="en-US" sz="2400" dirty="0">
                <a:solidFill>
                  <a:schemeClr val="tx1"/>
                </a:solidFill>
              </a:rPr>
              <a:t>There was no attempt to explain the effect of the project management organizational structure on the wage and salary administration program.</a:t>
            </a:r>
          </a:p>
          <a:p>
            <a:pPr marL="352425" indent="-352425">
              <a:buFont typeface="Wingdings" charset="2"/>
              <a:buChar char="Ø"/>
            </a:pPr>
            <a:r>
              <a:rPr lang="en-US" altLang="en-US" sz="2400" dirty="0">
                <a:solidFill>
                  <a:schemeClr val="tx1"/>
                </a:solidFill>
              </a:rPr>
              <a:t>Employees were not convinced that executives were in total support of the change (to project management).</a:t>
            </a:r>
          </a:p>
          <a:p>
            <a:pPr marL="352425" indent="-352425">
              <a:buFont typeface="Wingdings" charset="2"/>
              <a:buChar char="Ø"/>
            </a:pPr>
            <a:endParaRPr lang="en-US" altLang="en-US" sz="2400" dirty="0">
              <a:solidFill>
                <a:schemeClr val="tx1"/>
              </a:solidFill>
            </a:endParaRPr>
          </a:p>
          <a:p>
            <a:pPr>
              <a:buFont typeface="Wingdings" charset="2"/>
              <a:buChar char="Ø"/>
            </a:pPr>
            <a:endParaRPr lang="en-US" altLang="en-US" sz="2400" dirty="0">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61</a:t>
            </a:fld>
            <a:endParaRPr lang="en-US" dirty="0"/>
          </a:p>
        </p:txBody>
      </p:sp>
    </p:spTree>
    <p:extLst>
      <p:ext uri="{BB962C8B-B14F-4D97-AF65-F5344CB8AC3E}">
        <p14:creationId xmlns:p14="http://schemas.microsoft.com/office/powerpoint/2010/main" val="2103303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22960" y="300892"/>
            <a:ext cx="7543800" cy="1450757"/>
          </a:xfrm>
        </p:spPr>
        <p:txBody>
          <a:bodyPr>
            <a:normAutofit/>
          </a:bodyPr>
          <a:lstStyle/>
          <a:p>
            <a:r>
              <a:rPr lang="en-US" altLang="en-US" dirty="0">
                <a:solidFill>
                  <a:schemeClr val="tx1"/>
                </a:solidFill>
              </a:rPr>
              <a:t>Advantages</a:t>
            </a:r>
          </a:p>
        </p:txBody>
      </p:sp>
      <p:sp>
        <p:nvSpPr>
          <p:cNvPr id="17411" name="Rectangle 3"/>
          <p:cNvSpPr>
            <a:spLocks noGrp="1" noChangeArrowheads="1"/>
          </p:cNvSpPr>
          <p:nvPr>
            <p:ph type="body" idx="1"/>
          </p:nvPr>
        </p:nvSpPr>
        <p:spPr>
          <a:xfrm>
            <a:off x="914400" y="1981200"/>
            <a:ext cx="7696200" cy="5029200"/>
          </a:xfrm>
        </p:spPr>
        <p:txBody>
          <a:bodyPr/>
          <a:lstStyle/>
          <a:p>
            <a:pPr marL="352425" indent="-352425">
              <a:buFont typeface="Wingdings" charset="2"/>
              <a:buChar char="Ø"/>
            </a:pPr>
            <a:r>
              <a:rPr lang="en-US" altLang="en-US" sz="2400" dirty="0">
                <a:solidFill>
                  <a:schemeClr val="tx1"/>
                </a:solidFill>
              </a:rPr>
              <a:t>Easy adaptation to an ever-changing environment</a:t>
            </a:r>
          </a:p>
          <a:p>
            <a:pPr marL="352425" indent="-352425">
              <a:buFont typeface="Wingdings" charset="2"/>
              <a:buChar char="Ø"/>
            </a:pPr>
            <a:r>
              <a:rPr lang="en-US" altLang="en-US" sz="2400" dirty="0">
                <a:solidFill>
                  <a:schemeClr val="tx1"/>
                </a:solidFill>
              </a:rPr>
              <a:t>Ability to handle a multidisciplinary activity within a specified period of time</a:t>
            </a:r>
          </a:p>
          <a:p>
            <a:pPr marL="352425" indent="-352425">
              <a:buFont typeface="Wingdings" charset="2"/>
              <a:buChar char="Ø"/>
            </a:pPr>
            <a:r>
              <a:rPr lang="en-US" altLang="en-US" sz="2400" dirty="0">
                <a:solidFill>
                  <a:schemeClr val="tx1"/>
                </a:solidFill>
              </a:rPr>
              <a:t>Horizontal as well as vertical work flow</a:t>
            </a:r>
          </a:p>
          <a:p>
            <a:pPr marL="352425" indent="-352425">
              <a:buFont typeface="Wingdings" charset="2"/>
              <a:buChar char="Ø"/>
            </a:pPr>
            <a:r>
              <a:rPr lang="en-US" altLang="en-US" sz="2400" dirty="0">
                <a:solidFill>
                  <a:schemeClr val="tx1"/>
                </a:solidFill>
              </a:rPr>
              <a:t>Better orientation toward customer problems</a:t>
            </a:r>
          </a:p>
          <a:p>
            <a:pPr marL="352425" indent="-352425">
              <a:buFont typeface="Wingdings" charset="2"/>
              <a:buChar char="Ø"/>
            </a:pPr>
            <a:r>
              <a:rPr lang="en-US" altLang="en-US" sz="2400" dirty="0">
                <a:solidFill>
                  <a:schemeClr val="tx1"/>
                </a:solidFill>
              </a:rPr>
              <a:t>Easier identification of activity responsibilities</a:t>
            </a:r>
          </a:p>
          <a:p>
            <a:pPr marL="352425" indent="-352425">
              <a:buFont typeface="Wingdings" charset="2"/>
              <a:buChar char="Ø"/>
            </a:pPr>
            <a:r>
              <a:rPr lang="en-US" altLang="en-US" sz="2400" dirty="0">
                <a:solidFill>
                  <a:schemeClr val="tx1"/>
                </a:solidFill>
              </a:rPr>
              <a:t>A multidisciplinary decision-making process</a:t>
            </a:r>
          </a:p>
          <a:p>
            <a:pPr marL="352425" indent="-352425">
              <a:buFont typeface="Wingdings" charset="2"/>
              <a:buChar char="Ø"/>
            </a:pPr>
            <a:r>
              <a:rPr lang="en-US" altLang="en-US" sz="2400" dirty="0">
                <a:solidFill>
                  <a:schemeClr val="tx1"/>
                </a:solidFill>
              </a:rPr>
              <a:t>Innovation in organizational design</a:t>
            </a:r>
          </a:p>
        </p:txBody>
      </p:sp>
      <p:sp>
        <p:nvSpPr>
          <p:cNvPr id="2" name="Slide Number Placeholder 1"/>
          <p:cNvSpPr>
            <a:spLocks noGrp="1"/>
          </p:cNvSpPr>
          <p:nvPr>
            <p:ph type="sldNum" sz="quarter" idx="12"/>
          </p:nvPr>
        </p:nvSpPr>
        <p:spPr/>
        <p:txBody>
          <a:bodyPr/>
          <a:lstStyle/>
          <a:p>
            <a:fld id="{0372A8C0-A868-48E0-975A-4D80D3DDF995}" type="slidenum">
              <a:rPr lang="en-US" smtClean="0"/>
              <a:t>62</a:t>
            </a:fld>
            <a:endParaRPr lang="en-US" dirty="0"/>
          </a:p>
        </p:txBody>
      </p:sp>
    </p:spTree>
    <p:extLst>
      <p:ext uri="{BB962C8B-B14F-4D97-AF65-F5344CB8AC3E}">
        <p14:creationId xmlns:p14="http://schemas.microsoft.com/office/powerpoint/2010/main" val="5097434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a:solidFill>
                  <a:schemeClr val="tx1"/>
                </a:solidFill>
              </a:rPr>
              <a:t>Project Management Evolution</a:t>
            </a:r>
          </a:p>
        </p:txBody>
      </p:sp>
      <p:sp>
        <p:nvSpPr>
          <p:cNvPr id="18435"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Biblical Project Management</a:t>
            </a:r>
          </a:p>
          <a:p>
            <a:pPr marL="352425" indent="-352425">
              <a:buFont typeface="Wingdings" charset="2"/>
              <a:buChar char="Ø"/>
            </a:pPr>
            <a:r>
              <a:rPr lang="en-US" altLang="en-US" sz="2400" dirty="0">
                <a:solidFill>
                  <a:schemeClr val="tx1"/>
                </a:solidFill>
              </a:rPr>
              <a:t>Military Project Management</a:t>
            </a:r>
          </a:p>
          <a:p>
            <a:pPr marL="352425" indent="-352425">
              <a:buFont typeface="Wingdings" charset="2"/>
              <a:buChar char="Ø"/>
            </a:pPr>
            <a:r>
              <a:rPr lang="en-US" altLang="en-US" sz="2400" dirty="0">
                <a:solidFill>
                  <a:schemeClr val="tx1"/>
                </a:solidFill>
              </a:rPr>
              <a:t>Space Exploration</a:t>
            </a:r>
          </a:p>
          <a:p>
            <a:pPr marL="352425" indent="-352425">
              <a:buFont typeface="Wingdings" charset="2"/>
              <a:buChar char="Ø"/>
            </a:pPr>
            <a:r>
              <a:rPr lang="en-US" altLang="en-US" sz="2400" dirty="0">
                <a:solidFill>
                  <a:schemeClr val="tx1"/>
                </a:solidFill>
              </a:rPr>
              <a:t>Heavy Construction</a:t>
            </a:r>
          </a:p>
          <a:p>
            <a:pPr marL="352425" indent="-352425">
              <a:buFont typeface="Wingdings" charset="2"/>
              <a:buChar char="Ø"/>
            </a:pPr>
            <a:r>
              <a:rPr lang="en-US" altLang="en-US" sz="2400" dirty="0">
                <a:solidFill>
                  <a:schemeClr val="tx1"/>
                </a:solidFill>
              </a:rPr>
              <a:t>Other</a:t>
            </a:r>
          </a:p>
        </p:txBody>
      </p:sp>
      <p:sp>
        <p:nvSpPr>
          <p:cNvPr id="2" name="Slide Number Placeholder 1"/>
          <p:cNvSpPr>
            <a:spLocks noGrp="1"/>
          </p:cNvSpPr>
          <p:nvPr>
            <p:ph type="sldNum" sz="quarter" idx="12"/>
          </p:nvPr>
        </p:nvSpPr>
        <p:spPr/>
        <p:txBody>
          <a:bodyPr/>
          <a:lstStyle/>
          <a:p>
            <a:fld id="{0372A8C0-A868-48E0-975A-4D80D3DDF995}" type="slidenum">
              <a:rPr lang="en-US" smtClean="0"/>
              <a:t>63</a:t>
            </a:fld>
            <a:endParaRPr lang="en-US" dirty="0"/>
          </a:p>
        </p:txBody>
      </p:sp>
    </p:spTree>
    <p:extLst>
      <p:ext uri="{BB962C8B-B14F-4D97-AF65-F5344CB8AC3E}">
        <p14:creationId xmlns:p14="http://schemas.microsoft.com/office/powerpoint/2010/main" val="1548613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a:normAutofit/>
          </a:bodyPr>
          <a:lstStyle/>
          <a:p>
            <a:pPr>
              <a:lnSpc>
                <a:spcPct val="85000"/>
              </a:lnSpc>
            </a:pPr>
            <a:r>
              <a:rPr lang="en-US" altLang="en-US">
                <a:solidFill>
                  <a:schemeClr val="tx1"/>
                </a:solidFill>
              </a:rPr>
              <a:t>Life Cycle Phases for Project Management Maturity</a:t>
            </a:r>
          </a:p>
        </p:txBody>
      </p:sp>
      <p:grpSp>
        <p:nvGrpSpPr>
          <p:cNvPr id="1636355" name="Group 3"/>
          <p:cNvGrpSpPr>
            <a:grpSpLocks/>
          </p:cNvGrpSpPr>
          <p:nvPr/>
        </p:nvGrpSpPr>
        <p:grpSpPr bwMode="auto">
          <a:xfrm>
            <a:off x="892175" y="4076700"/>
            <a:ext cx="2428875" cy="2151063"/>
            <a:chOff x="562" y="2568"/>
            <a:chExt cx="1530" cy="1355"/>
          </a:xfrm>
        </p:grpSpPr>
        <p:sp>
          <p:nvSpPr>
            <p:cNvPr id="19476" name="Freeform 4"/>
            <p:cNvSpPr>
              <a:spLocks/>
            </p:cNvSpPr>
            <p:nvPr/>
          </p:nvSpPr>
          <p:spPr bwMode="auto">
            <a:xfrm>
              <a:off x="568" y="2568"/>
              <a:ext cx="1512" cy="160"/>
            </a:xfrm>
            <a:custGeom>
              <a:avLst/>
              <a:gdLst>
                <a:gd name="T0" fmla="*/ 0 w 1512"/>
                <a:gd name="T1" fmla="*/ 160 h 160"/>
                <a:gd name="T2" fmla="*/ 216 w 1512"/>
                <a:gd name="T3" fmla="*/ 0 h 160"/>
                <a:gd name="T4" fmla="*/ 1512 w 1512"/>
                <a:gd name="T5" fmla="*/ 0 h 160"/>
                <a:gd name="T6" fmla="*/ 1512 w 1512"/>
                <a:gd name="T7" fmla="*/ 160 h 160"/>
                <a:gd name="T8" fmla="*/ 0 w 1512"/>
                <a:gd name="T9" fmla="*/ 16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60">
                  <a:moveTo>
                    <a:pt x="0" y="160"/>
                  </a:moveTo>
                  <a:lnTo>
                    <a:pt x="216" y="0"/>
                  </a:lnTo>
                  <a:lnTo>
                    <a:pt x="1512" y="0"/>
                  </a:lnTo>
                  <a:lnTo>
                    <a:pt x="1512" y="160"/>
                  </a:lnTo>
                  <a:lnTo>
                    <a:pt x="0" y="160"/>
                  </a:lnTo>
                  <a:close/>
                </a:path>
              </a:pathLst>
            </a:custGeom>
            <a:gradFill rotWithShape="0">
              <a:gsLst>
                <a:gs pos="0">
                  <a:srgbClr val="CC0000"/>
                </a:gs>
                <a:gs pos="100000">
                  <a:srgbClr val="5E0000"/>
                </a:gs>
              </a:gsLst>
              <a:lin ang="0" scaled="1"/>
            </a:gra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251447" dir="2700000" algn="ctr" rotWithShape="0">
                      <a:schemeClr val="tx1">
                        <a:alpha val="50000"/>
                      </a:schemeClr>
                    </a:outerShdw>
                  </a:effectLst>
                </a14:hiddenEffects>
              </a:ext>
            </a:extLst>
          </p:spPr>
          <p:txBody>
            <a:bodyPr wrap="none" anchor="ctr"/>
            <a:lstStyle/>
            <a:p>
              <a:endParaRPr lang="en-US"/>
            </a:p>
          </p:txBody>
        </p:sp>
        <p:sp>
          <p:nvSpPr>
            <p:cNvPr id="19477" name="Rectangle 5"/>
            <p:cNvSpPr>
              <a:spLocks noChangeArrowheads="1"/>
            </p:cNvSpPr>
            <p:nvPr/>
          </p:nvSpPr>
          <p:spPr bwMode="auto">
            <a:xfrm>
              <a:off x="576" y="2732"/>
              <a:ext cx="1516" cy="1191"/>
            </a:xfrm>
            <a:prstGeom prst="rect">
              <a:avLst/>
            </a:prstGeom>
            <a:gradFill rotWithShape="0">
              <a:gsLst>
                <a:gs pos="0">
                  <a:srgbClr val="C20000"/>
                </a:gs>
                <a:gs pos="100000">
                  <a:srgbClr val="FF0000"/>
                </a:gs>
              </a:gsLst>
              <a:lin ang="5400000" scaled="1"/>
            </a:gradFill>
            <a:ln w="28575">
              <a:solidFill>
                <a:schemeClr val="bg1"/>
              </a:solidFill>
              <a:miter lim="800000"/>
              <a:headEnd/>
              <a:tailEnd/>
            </a:ln>
            <a:effectLst/>
            <a:extLst>
              <a:ext uri="{AF507438-7753-43E0-B8FC-AC1667EBCBE1}">
                <a14:hiddenEffects xmlns:a14="http://schemas.microsoft.com/office/drawing/2010/main">
                  <a:effectLst>
                    <a:outerShdw blurRad="63500" dist="251447" dir="2700000"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19478" name="Rectangle 6"/>
            <p:cNvSpPr>
              <a:spLocks noChangeArrowheads="1"/>
            </p:cNvSpPr>
            <p:nvPr/>
          </p:nvSpPr>
          <p:spPr bwMode="auto">
            <a:xfrm>
              <a:off x="562" y="2892"/>
              <a:ext cx="1520" cy="79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Line</a:t>
              </a:r>
              <a:br>
                <a:rPr lang="en-US" altLang="en-US" sz="3000" b="1"/>
              </a:br>
              <a:r>
                <a:rPr lang="en-US" altLang="en-US" sz="3000" b="1"/>
                <a:t>Management</a:t>
              </a:r>
              <a:br>
                <a:rPr lang="en-US" altLang="en-US" sz="3000" b="1"/>
              </a:br>
              <a:r>
                <a:rPr lang="en-US" altLang="en-US" sz="3000" b="1"/>
                <a:t>Acceptance</a:t>
              </a:r>
            </a:p>
          </p:txBody>
        </p:sp>
      </p:grpSp>
      <p:grpSp>
        <p:nvGrpSpPr>
          <p:cNvPr id="1636359" name="Group 7"/>
          <p:cNvGrpSpPr>
            <a:grpSpLocks/>
          </p:cNvGrpSpPr>
          <p:nvPr/>
        </p:nvGrpSpPr>
        <p:grpSpPr bwMode="auto">
          <a:xfrm>
            <a:off x="3289300" y="4076700"/>
            <a:ext cx="2433638" cy="2152650"/>
            <a:chOff x="2072" y="2568"/>
            <a:chExt cx="1533" cy="1356"/>
          </a:xfrm>
        </p:grpSpPr>
        <p:sp>
          <p:nvSpPr>
            <p:cNvPr id="19473" name="Rectangle 8"/>
            <p:cNvSpPr>
              <a:spLocks noChangeArrowheads="1"/>
            </p:cNvSpPr>
            <p:nvPr/>
          </p:nvSpPr>
          <p:spPr bwMode="auto">
            <a:xfrm>
              <a:off x="2072" y="2568"/>
              <a:ext cx="1520" cy="162"/>
            </a:xfrm>
            <a:prstGeom prst="rect">
              <a:avLst/>
            </a:prstGeom>
            <a:gradFill rotWithShape="0">
              <a:gsLst>
                <a:gs pos="0">
                  <a:srgbClr val="FF9900"/>
                </a:gs>
                <a:gs pos="100000">
                  <a:srgbClr val="FFB443"/>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19474" name="Rectangle 9"/>
            <p:cNvSpPr>
              <a:spLocks noChangeArrowheads="1"/>
            </p:cNvSpPr>
            <p:nvPr/>
          </p:nvSpPr>
          <p:spPr bwMode="auto">
            <a:xfrm>
              <a:off x="2089" y="2733"/>
              <a:ext cx="1516" cy="1191"/>
            </a:xfrm>
            <a:prstGeom prst="rect">
              <a:avLst/>
            </a:prstGeom>
            <a:gradFill rotWithShape="0">
              <a:gsLst>
                <a:gs pos="0">
                  <a:srgbClr val="B06A00"/>
                </a:gs>
                <a:gs pos="100000">
                  <a:srgbClr val="FF9900"/>
                </a:gs>
              </a:gsLst>
              <a:lin ang="5400000" scaled="1"/>
            </a:gradFill>
            <a:ln w="28575">
              <a:solidFill>
                <a:schemeClr val="bg1"/>
              </a:solidFill>
              <a:miter lim="800000"/>
              <a:headEnd/>
              <a:tailEnd/>
            </a:ln>
            <a:effectLst/>
            <a:extLst>
              <a:ext uri="{AF507438-7753-43E0-B8FC-AC1667EBCBE1}">
                <a14:hiddenEffects xmlns:a14="http://schemas.microsoft.com/office/drawing/2010/main">
                  <a:effectLst>
                    <a:outerShdw blurRad="63500" dist="251447" dir="2700000"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19475" name="Rectangle 10"/>
            <p:cNvSpPr>
              <a:spLocks noChangeArrowheads="1"/>
            </p:cNvSpPr>
            <p:nvPr/>
          </p:nvSpPr>
          <p:spPr bwMode="auto">
            <a:xfrm>
              <a:off x="2332" y="3159"/>
              <a:ext cx="1054" cy="30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Growth</a:t>
              </a:r>
            </a:p>
          </p:txBody>
        </p:sp>
      </p:grpSp>
      <p:grpSp>
        <p:nvGrpSpPr>
          <p:cNvPr id="1636363" name="Group 11"/>
          <p:cNvGrpSpPr>
            <a:grpSpLocks/>
          </p:cNvGrpSpPr>
          <p:nvPr/>
        </p:nvGrpSpPr>
        <p:grpSpPr bwMode="auto">
          <a:xfrm>
            <a:off x="5702300" y="4076700"/>
            <a:ext cx="2413000" cy="2152650"/>
            <a:chOff x="3592" y="2568"/>
            <a:chExt cx="1520" cy="1356"/>
          </a:xfrm>
        </p:grpSpPr>
        <p:sp>
          <p:nvSpPr>
            <p:cNvPr id="19470" name="Freeform 12"/>
            <p:cNvSpPr>
              <a:spLocks/>
            </p:cNvSpPr>
            <p:nvPr/>
          </p:nvSpPr>
          <p:spPr bwMode="auto">
            <a:xfrm>
              <a:off x="3592" y="2568"/>
              <a:ext cx="1520" cy="160"/>
            </a:xfrm>
            <a:custGeom>
              <a:avLst/>
              <a:gdLst>
                <a:gd name="T0" fmla="*/ 1520 w 1520"/>
                <a:gd name="T1" fmla="*/ 160 h 160"/>
                <a:gd name="T2" fmla="*/ 1328 w 1520"/>
                <a:gd name="T3" fmla="*/ 0 h 160"/>
                <a:gd name="T4" fmla="*/ 0 w 1520"/>
                <a:gd name="T5" fmla="*/ 0 h 160"/>
                <a:gd name="T6" fmla="*/ 0 w 1520"/>
                <a:gd name="T7" fmla="*/ 160 h 160"/>
                <a:gd name="T8" fmla="*/ 1520 w 1520"/>
                <a:gd name="T9" fmla="*/ 16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0" h="160">
                  <a:moveTo>
                    <a:pt x="1520" y="160"/>
                  </a:moveTo>
                  <a:lnTo>
                    <a:pt x="1328" y="0"/>
                  </a:lnTo>
                  <a:lnTo>
                    <a:pt x="0" y="0"/>
                  </a:lnTo>
                  <a:lnTo>
                    <a:pt x="0" y="160"/>
                  </a:lnTo>
                  <a:lnTo>
                    <a:pt x="1520" y="160"/>
                  </a:lnTo>
                  <a:close/>
                </a:path>
              </a:pathLst>
            </a:custGeom>
            <a:gradFill rotWithShape="0">
              <a:gsLst>
                <a:gs pos="0">
                  <a:srgbClr val="343300"/>
                </a:gs>
                <a:gs pos="100000">
                  <a:srgbClr val="C6C100"/>
                </a:gs>
              </a:gsLst>
              <a:lin ang="0" scaled="1"/>
            </a:gra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251447" dir="2700000" algn="ctr" rotWithShape="0">
                      <a:schemeClr val="tx1">
                        <a:alpha val="50000"/>
                      </a:schemeClr>
                    </a:outerShdw>
                  </a:effectLst>
                </a14:hiddenEffects>
              </a:ext>
            </a:extLst>
          </p:spPr>
          <p:txBody>
            <a:bodyPr wrap="none" anchor="ctr"/>
            <a:lstStyle/>
            <a:p>
              <a:endParaRPr lang="en-US"/>
            </a:p>
          </p:txBody>
        </p:sp>
        <p:sp>
          <p:nvSpPr>
            <p:cNvPr id="19471" name="Rectangle 13"/>
            <p:cNvSpPr>
              <a:spLocks noChangeArrowheads="1"/>
            </p:cNvSpPr>
            <p:nvPr/>
          </p:nvSpPr>
          <p:spPr bwMode="auto">
            <a:xfrm>
              <a:off x="3596" y="2733"/>
              <a:ext cx="1515" cy="1191"/>
            </a:xfrm>
            <a:prstGeom prst="rect">
              <a:avLst/>
            </a:prstGeom>
            <a:gradFill rotWithShape="0">
              <a:gsLst>
                <a:gs pos="0">
                  <a:srgbClr val="918D00"/>
                </a:gs>
                <a:gs pos="100000">
                  <a:srgbClr val="E1DC00"/>
                </a:gs>
              </a:gsLst>
              <a:lin ang="5400000" scaled="1"/>
            </a:gradFill>
            <a:ln w="28575">
              <a:solidFill>
                <a:schemeClr val="bg1"/>
              </a:solidFill>
              <a:miter lim="800000"/>
              <a:headEnd/>
              <a:tailEnd/>
            </a:ln>
            <a:effectLst/>
            <a:extLst>
              <a:ext uri="{AF507438-7753-43E0-B8FC-AC1667EBCBE1}">
                <a14:hiddenEffects xmlns:a14="http://schemas.microsoft.com/office/drawing/2010/main">
                  <a:effectLst>
                    <a:outerShdw blurRad="63500" dist="251447" dir="2700000"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19472" name="Rectangle 14"/>
            <p:cNvSpPr>
              <a:spLocks noChangeArrowheads="1"/>
            </p:cNvSpPr>
            <p:nvPr/>
          </p:nvSpPr>
          <p:spPr bwMode="auto">
            <a:xfrm>
              <a:off x="3831" y="3143"/>
              <a:ext cx="1054" cy="30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Maturity</a:t>
              </a:r>
            </a:p>
          </p:txBody>
        </p:sp>
      </p:grpSp>
      <p:grpSp>
        <p:nvGrpSpPr>
          <p:cNvPr id="1636367" name="Group 15"/>
          <p:cNvGrpSpPr>
            <a:grpSpLocks/>
          </p:cNvGrpSpPr>
          <p:nvPr/>
        </p:nvGrpSpPr>
        <p:grpSpPr bwMode="auto">
          <a:xfrm>
            <a:off x="2146300" y="2273300"/>
            <a:ext cx="2413000" cy="2062163"/>
            <a:chOff x="1352" y="1432"/>
            <a:chExt cx="1520" cy="1299"/>
          </a:xfrm>
        </p:grpSpPr>
        <p:sp>
          <p:nvSpPr>
            <p:cNvPr id="19467" name="Freeform 16"/>
            <p:cNvSpPr>
              <a:spLocks/>
            </p:cNvSpPr>
            <p:nvPr/>
          </p:nvSpPr>
          <p:spPr bwMode="auto">
            <a:xfrm>
              <a:off x="1352" y="1432"/>
              <a:ext cx="1504" cy="104"/>
            </a:xfrm>
            <a:custGeom>
              <a:avLst/>
              <a:gdLst>
                <a:gd name="T0" fmla="*/ 0 w 1504"/>
                <a:gd name="T1" fmla="*/ 104 h 104"/>
                <a:gd name="T2" fmla="*/ 144 w 1504"/>
                <a:gd name="T3" fmla="*/ 0 h 104"/>
                <a:gd name="T4" fmla="*/ 1504 w 1504"/>
                <a:gd name="T5" fmla="*/ 0 h 104"/>
                <a:gd name="T6" fmla="*/ 1504 w 1504"/>
                <a:gd name="T7" fmla="*/ 104 h 104"/>
                <a:gd name="T8" fmla="*/ 0 w 1504"/>
                <a:gd name="T9" fmla="*/ 104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4" h="104">
                  <a:moveTo>
                    <a:pt x="0" y="104"/>
                  </a:moveTo>
                  <a:lnTo>
                    <a:pt x="144" y="0"/>
                  </a:lnTo>
                  <a:lnTo>
                    <a:pt x="1504" y="0"/>
                  </a:lnTo>
                  <a:lnTo>
                    <a:pt x="1504" y="104"/>
                  </a:lnTo>
                  <a:lnTo>
                    <a:pt x="0" y="104"/>
                  </a:lnTo>
                  <a:close/>
                </a:path>
              </a:pathLst>
            </a:custGeom>
            <a:gradFill rotWithShape="0">
              <a:gsLst>
                <a:gs pos="0">
                  <a:srgbClr val="3399FF"/>
                </a:gs>
                <a:gs pos="100000">
                  <a:srgbClr val="77BBFF"/>
                </a:gs>
              </a:gsLst>
              <a:lin ang="5400000" scaled="1"/>
            </a:gra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251447" dir="2700000" algn="ctr" rotWithShape="0">
                      <a:schemeClr val="tx1">
                        <a:alpha val="50000"/>
                      </a:schemeClr>
                    </a:outerShdw>
                  </a:effectLst>
                </a14:hiddenEffects>
              </a:ext>
            </a:extLst>
          </p:spPr>
          <p:txBody>
            <a:bodyPr wrap="none" anchor="ctr"/>
            <a:lstStyle/>
            <a:p>
              <a:endParaRPr lang="en-US"/>
            </a:p>
          </p:txBody>
        </p:sp>
        <p:sp>
          <p:nvSpPr>
            <p:cNvPr id="19468" name="Rectangle 17"/>
            <p:cNvSpPr>
              <a:spLocks noChangeArrowheads="1"/>
            </p:cNvSpPr>
            <p:nvPr/>
          </p:nvSpPr>
          <p:spPr bwMode="auto">
            <a:xfrm>
              <a:off x="1356" y="1540"/>
              <a:ext cx="1516" cy="1191"/>
            </a:xfrm>
            <a:prstGeom prst="rect">
              <a:avLst/>
            </a:prstGeom>
            <a:gradFill rotWithShape="0">
              <a:gsLst>
                <a:gs pos="0">
                  <a:srgbClr val="004BBC"/>
                </a:gs>
                <a:gs pos="100000">
                  <a:srgbClr val="0066FF"/>
                </a:gs>
              </a:gsLst>
              <a:lin ang="5400000" scaled="1"/>
            </a:gradFill>
            <a:ln w="28575">
              <a:solidFill>
                <a:schemeClr val="bg1"/>
              </a:solidFill>
              <a:miter lim="800000"/>
              <a:headEnd/>
              <a:tailEnd/>
            </a:ln>
            <a:effectLst/>
            <a:extLst>
              <a:ext uri="{AF507438-7753-43E0-B8FC-AC1667EBCBE1}">
                <a14:hiddenEffects xmlns:a14="http://schemas.microsoft.com/office/drawing/2010/main">
                  <a:effectLst>
                    <a:outerShdw blurRad="63500" dist="251447" dir="2700000"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19469" name="Rectangle 18"/>
            <p:cNvSpPr>
              <a:spLocks noChangeArrowheads="1"/>
            </p:cNvSpPr>
            <p:nvPr/>
          </p:nvSpPr>
          <p:spPr bwMode="auto">
            <a:xfrm>
              <a:off x="1354" y="1965"/>
              <a:ext cx="1502" cy="30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Embryonic</a:t>
              </a:r>
            </a:p>
          </p:txBody>
        </p:sp>
      </p:grpSp>
      <p:grpSp>
        <p:nvGrpSpPr>
          <p:cNvPr id="1636371" name="Group 19"/>
          <p:cNvGrpSpPr>
            <a:grpSpLocks/>
          </p:cNvGrpSpPr>
          <p:nvPr/>
        </p:nvGrpSpPr>
        <p:grpSpPr bwMode="auto">
          <a:xfrm>
            <a:off x="4538663" y="2273300"/>
            <a:ext cx="2411412" cy="2062163"/>
            <a:chOff x="2859" y="1432"/>
            <a:chExt cx="1519" cy="1299"/>
          </a:xfrm>
        </p:grpSpPr>
        <p:sp>
          <p:nvSpPr>
            <p:cNvPr id="19464" name="Freeform 20"/>
            <p:cNvSpPr>
              <a:spLocks/>
            </p:cNvSpPr>
            <p:nvPr/>
          </p:nvSpPr>
          <p:spPr bwMode="auto">
            <a:xfrm>
              <a:off x="2864" y="1432"/>
              <a:ext cx="1512" cy="104"/>
            </a:xfrm>
            <a:custGeom>
              <a:avLst/>
              <a:gdLst>
                <a:gd name="T0" fmla="*/ 1512 w 1512"/>
                <a:gd name="T1" fmla="*/ 104 h 104"/>
                <a:gd name="T2" fmla="*/ 0 w 1512"/>
                <a:gd name="T3" fmla="*/ 104 h 104"/>
                <a:gd name="T4" fmla="*/ 0 w 1512"/>
                <a:gd name="T5" fmla="*/ 0 h 104"/>
                <a:gd name="T6" fmla="*/ 1384 w 1512"/>
                <a:gd name="T7" fmla="*/ 0 h 104"/>
                <a:gd name="T8" fmla="*/ 1512 w 1512"/>
                <a:gd name="T9" fmla="*/ 104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04">
                  <a:moveTo>
                    <a:pt x="1512" y="104"/>
                  </a:moveTo>
                  <a:lnTo>
                    <a:pt x="0" y="104"/>
                  </a:lnTo>
                  <a:lnTo>
                    <a:pt x="0" y="0"/>
                  </a:lnTo>
                  <a:lnTo>
                    <a:pt x="1384" y="0"/>
                  </a:lnTo>
                  <a:lnTo>
                    <a:pt x="1512" y="104"/>
                  </a:lnTo>
                  <a:close/>
                </a:path>
              </a:pathLst>
            </a:custGeom>
            <a:gradFill rotWithShape="0">
              <a:gsLst>
                <a:gs pos="0">
                  <a:srgbClr val="33CC33"/>
                </a:gs>
                <a:gs pos="100000">
                  <a:srgbClr val="9EE79E"/>
                </a:gs>
              </a:gsLst>
              <a:lin ang="5400000" scaled="1"/>
            </a:gradFill>
            <a:ln w="12700"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251447" dir="2700000" algn="ctr" rotWithShape="0">
                      <a:schemeClr val="tx1">
                        <a:alpha val="50000"/>
                      </a:schemeClr>
                    </a:outerShdw>
                  </a:effectLst>
                </a14:hiddenEffects>
              </a:ext>
            </a:extLst>
          </p:spPr>
          <p:txBody>
            <a:bodyPr wrap="none" anchor="ctr"/>
            <a:lstStyle/>
            <a:p>
              <a:endParaRPr lang="en-US"/>
            </a:p>
          </p:txBody>
        </p:sp>
        <p:sp>
          <p:nvSpPr>
            <p:cNvPr id="19465" name="Rectangle 21"/>
            <p:cNvSpPr>
              <a:spLocks noChangeArrowheads="1"/>
            </p:cNvSpPr>
            <p:nvPr/>
          </p:nvSpPr>
          <p:spPr bwMode="auto">
            <a:xfrm>
              <a:off x="2862" y="1540"/>
              <a:ext cx="1516" cy="1191"/>
            </a:xfrm>
            <a:prstGeom prst="rect">
              <a:avLst/>
            </a:prstGeom>
            <a:gradFill rotWithShape="0">
              <a:gsLst>
                <a:gs pos="0">
                  <a:srgbClr val="218321"/>
                </a:gs>
                <a:gs pos="100000">
                  <a:srgbClr val="33CC33"/>
                </a:gs>
              </a:gsLst>
              <a:lin ang="5400000" scaled="1"/>
            </a:gradFill>
            <a:ln w="28575">
              <a:solidFill>
                <a:schemeClr val="bg1"/>
              </a:solidFill>
              <a:miter lim="800000"/>
              <a:headEnd/>
              <a:tailEnd/>
            </a:ln>
            <a:effectLst/>
            <a:extLst>
              <a:ext uri="{AF507438-7753-43E0-B8FC-AC1667EBCBE1}">
                <a14:hiddenEffects xmlns:a14="http://schemas.microsoft.com/office/drawing/2010/main">
                  <a:effectLst>
                    <a:outerShdw blurRad="63500" dist="251447" dir="2700000"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19466" name="Rectangle 22"/>
            <p:cNvSpPr>
              <a:spLocks noChangeArrowheads="1"/>
            </p:cNvSpPr>
            <p:nvPr/>
          </p:nvSpPr>
          <p:spPr bwMode="auto">
            <a:xfrm>
              <a:off x="2859" y="1722"/>
              <a:ext cx="1518" cy="79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Executive</a:t>
              </a:r>
              <a:br>
                <a:rPr lang="en-US" altLang="en-US" sz="3000" b="1"/>
              </a:br>
              <a:r>
                <a:rPr lang="en-US" altLang="en-US" sz="3000" b="1"/>
                <a:t>Management</a:t>
              </a:r>
              <a:br>
                <a:rPr lang="en-US" altLang="en-US" sz="3000" b="1"/>
              </a:br>
              <a:r>
                <a:rPr lang="en-US" altLang="en-US" sz="3000" b="1"/>
                <a:t>Acceptance</a:t>
              </a:r>
            </a:p>
          </p:txBody>
        </p:sp>
      </p:grpSp>
      <p:sp>
        <p:nvSpPr>
          <p:cNvPr id="2" name="Slide Number Placeholder 1"/>
          <p:cNvSpPr>
            <a:spLocks noGrp="1"/>
          </p:cNvSpPr>
          <p:nvPr>
            <p:ph type="sldNum" sz="quarter" idx="12"/>
          </p:nvPr>
        </p:nvSpPr>
        <p:spPr/>
        <p:txBody>
          <a:bodyPr/>
          <a:lstStyle/>
          <a:p>
            <a:fld id="{0372A8C0-A868-48E0-975A-4D80D3DDF995}" type="slidenum">
              <a:rPr lang="en-US" smtClean="0"/>
              <a:t>64</a:t>
            </a:fld>
            <a:endParaRPr lang="en-US" dirty="0"/>
          </a:p>
        </p:txBody>
      </p:sp>
    </p:spTree>
    <p:extLst>
      <p:ext uri="{BB962C8B-B14F-4D97-AF65-F5344CB8AC3E}">
        <p14:creationId xmlns:p14="http://schemas.microsoft.com/office/powerpoint/2010/main" val="16540348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1636367"/>
                                        </p:tgtEl>
                                        <p:attrNameLst>
                                          <p:attrName>style.visibility</p:attrName>
                                        </p:attrNameLst>
                                      </p:cBhvr>
                                      <p:to>
                                        <p:strVal val="visible"/>
                                      </p:to>
                                    </p:set>
                                    <p:anim calcmode="lin" valueType="num">
                                      <p:cBhvr additive="base">
                                        <p:cTn id="7" dur="500" fill="hold"/>
                                        <p:tgtEl>
                                          <p:spTgt spid="1636367"/>
                                        </p:tgtEl>
                                        <p:attrNameLst>
                                          <p:attrName>ppt_x</p:attrName>
                                        </p:attrNameLst>
                                      </p:cBhvr>
                                      <p:tavLst>
                                        <p:tav tm="0">
                                          <p:val>
                                            <p:strVal val="#ppt_x"/>
                                          </p:val>
                                        </p:tav>
                                        <p:tav tm="100000">
                                          <p:val>
                                            <p:strVal val="#ppt_x"/>
                                          </p:val>
                                        </p:tav>
                                      </p:tavLst>
                                    </p:anim>
                                    <p:anim calcmode="lin" valueType="num">
                                      <p:cBhvr additive="base">
                                        <p:cTn id="8" dur="500" fill="hold"/>
                                        <p:tgtEl>
                                          <p:spTgt spid="1636367"/>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1636355"/>
                                        </p:tgtEl>
                                        <p:attrNameLst>
                                          <p:attrName>style.visibility</p:attrName>
                                        </p:attrNameLst>
                                      </p:cBhvr>
                                      <p:to>
                                        <p:strVal val="visible"/>
                                      </p:to>
                                    </p:set>
                                    <p:anim calcmode="lin" valueType="num">
                                      <p:cBhvr additive="base">
                                        <p:cTn id="12" dur="500" fill="hold"/>
                                        <p:tgtEl>
                                          <p:spTgt spid="1636355"/>
                                        </p:tgtEl>
                                        <p:attrNameLst>
                                          <p:attrName>ppt_x</p:attrName>
                                        </p:attrNameLst>
                                      </p:cBhvr>
                                      <p:tavLst>
                                        <p:tav tm="0">
                                          <p:val>
                                            <p:strVal val="#ppt_x"/>
                                          </p:val>
                                        </p:tav>
                                        <p:tav tm="100000">
                                          <p:val>
                                            <p:strVal val="#ppt_x"/>
                                          </p:val>
                                        </p:tav>
                                      </p:tavLst>
                                    </p:anim>
                                    <p:anim calcmode="lin" valueType="num">
                                      <p:cBhvr additive="base">
                                        <p:cTn id="13" dur="500" fill="hold"/>
                                        <p:tgtEl>
                                          <p:spTgt spid="1636355"/>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1" fill="hold" nodeType="afterEffect">
                                  <p:stCondLst>
                                    <p:cond delay="0"/>
                                  </p:stCondLst>
                                  <p:childTnLst>
                                    <p:set>
                                      <p:cBhvr>
                                        <p:cTn id="16" dur="1" fill="hold">
                                          <p:stCondLst>
                                            <p:cond delay="0"/>
                                          </p:stCondLst>
                                        </p:cTn>
                                        <p:tgtEl>
                                          <p:spTgt spid="1636371"/>
                                        </p:tgtEl>
                                        <p:attrNameLst>
                                          <p:attrName>style.visibility</p:attrName>
                                        </p:attrNameLst>
                                      </p:cBhvr>
                                      <p:to>
                                        <p:strVal val="visible"/>
                                      </p:to>
                                    </p:set>
                                    <p:anim calcmode="lin" valueType="num">
                                      <p:cBhvr additive="base">
                                        <p:cTn id="17" dur="500" fill="hold"/>
                                        <p:tgtEl>
                                          <p:spTgt spid="1636371"/>
                                        </p:tgtEl>
                                        <p:attrNameLst>
                                          <p:attrName>ppt_x</p:attrName>
                                        </p:attrNameLst>
                                      </p:cBhvr>
                                      <p:tavLst>
                                        <p:tav tm="0">
                                          <p:val>
                                            <p:strVal val="#ppt_x"/>
                                          </p:val>
                                        </p:tav>
                                        <p:tav tm="100000">
                                          <p:val>
                                            <p:strVal val="#ppt_x"/>
                                          </p:val>
                                        </p:tav>
                                      </p:tavLst>
                                    </p:anim>
                                    <p:anim calcmode="lin" valueType="num">
                                      <p:cBhvr additive="base">
                                        <p:cTn id="18" dur="500" fill="hold"/>
                                        <p:tgtEl>
                                          <p:spTgt spid="1636371"/>
                                        </p:tgtEl>
                                        <p:attrNameLst>
                                          <p:attrName>ppt_y</p:attrName>
                                        </p:attrNameLst>
                                      </p:cBhvr>
                                      <p:tavLst>
                                        <p:tav tm="0">
                                          <p:val>
                                            <p:strVal val="0-#ppt_h/2"/>
                                          </p:val>
                                        </p:tav>
                                        <p:tav tm="100000">
                                          <p:val>
                                            <p:strVal val="#ppt_y"/>
                                          </p:val>
                                        </p:tav>
                                      </p:tavLst>
                                    </p:anim>
                                  </p:childTnLst>
                                </p:cTn>
                              </p:par>
                            </p:childTnLst>
                          </p:cTn>
                        </p:par>
                        <p:par>
                          <p:cTn id="19" fill="hold" nodeType="afterGroup">
                            <p:stCondLst>
                              <p:cond delay="1500"/>
                            </p:stCondLst>
                            <p:childTnLst>
                              <p:par>
                                <p:cTn id="20" presetID="2" presetClass="entr" presetSubtype="4" fill="hold" nodeType="afterEffect">
                                  <p:stCondLst>
                                    <p:cond delay="0"/>
                                  </p:stCondLst>
                                  <p:childTnLst>
                                    <p:set>
                                      <p:cBhvr>
                                        <p:cTn id="21" dur="1" fill="hold">
                                          <p:stCondLst>
                                            <p:cond delay="0"/>
                                          </p:stCondLst>
                                        </p:cTn>
                                        <p:tgtEl>
                                          <p:spTgt spid="1636359"/>
                                        </p:tgtEl>
                                        <p:attrNameLst>
                                          <p:attrName>style.visibility</p:attrName>
                                        </p:attrNameLst>
                                      </p:cBhvr>
                                      <p:to>
                                        <p:strVal val="visible"/>
                                      </p:to>
                                    </p:set>
                                    <p:anim calcmode="lin" valueType="num">
                                      <p:cBhvr additive="base">
                                        <p:cTn id="22" dur="500" fill="hold"/>
                                        <p:tgtEl>
                                          <p:spTgt spid="1636359"/>
                                        </p:tgtEl>
                                        <p:attrNameLst>
                                          <p:attrName>ppt_x</p:attrName>
                                        </p:attrNameLst>
                                      </p:cBhvr>
                                      <p:tavLst>
                                        <p:tav tm="0">
                                          <p:val>
                                            <p:strVal val="#ppt_x"/>
                                          </p:val>
                                        </p:tav>
                                        <p:tav tm="100000">
                                          <p:val>
                                            <p:strVal val="#ppt_x"/>
                                          </p:val>
                                        </p:tav>
                                      </p:tavLst>
                                    </p:anim>
                                    <p:anim calcmode="lin" valueType="num">
                                      <p:cBhvr additive="base">
                                        <p:cTn id="23" dur="500" fill="hold"/>
                                        <p:tgtEl>
                                          <p:spTgt spid="1636359"/>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2" fill="hold" nodeType="afterEffect">
                                  <p:stCondLst>
                                    <p:cond delay="0"/>
                                  </p:stCondLst>
                                  <p:childTnLst>
                                    <p:set>
                                      <p:cBhvr>
                                        <p:cTn id="26" dur="1" fill="hold">
                                          <p:stCondLst>
                                            <p:cond delay="0"/>
                                          </p:stCondLst>
                                        </p:cTn>
                                        <p:tgtEl>
                                          <p:spTgt spid="1636363"/>
                                        </p:tgtEl>
                                        <p:attrNameLst>
                                          <p:attrName>style.visibility</p:attrName>
                                        </p:attrNameLst>
                                      </p:cBhvr>
                                      <p:to>
                                        <p:strVal val="visible"/>
                                      </p:to>
                                    </p:set>
                                    <p:anim calcmode="lin" valueType="num">
                                      <p:cBhvr additive="base">
                                        <p:cTn id="27" dur="500" fill="hold"/>
                                        <p:tgtEl>
                                          <p:spTgt spid="1636363"/>
                                        </p:tgtEl>
                                        <p:attrNameLst>
                                          <p:attrName>ppt_x</p:attrName>
                                        </p:attrNameLst>
                                      </p:cBhvr>
                                      <p:tavLst>
                                        <p:tav tm="0">
                                          <p:val>
                                            <p:strVal val="1+#ppt_w/2"/>
                                          </p:val>
                                        </p:tav>
                                        <p:tav tm="100000">
                                          <p:val>
                                            <p:strVal val="#ppt_x"/>
                                          </p:val>
                                        </p:tav>
                                      </p:tavLst>
                                    </p:anim>
                                    <p:anim calcmode="lin" valueType="num">
                                      <p:cBhvr additive="base">
                                        <p:cTn id="28" dur="500" fill="hold"/>
                                        <p:tgtEl>
                                          <p:spTgt spid="16363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4538663" y="2733675"/>
            <a:ext cx="2409825"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Executive</a:t>
            </a:r>
            <a:br>
              <a:rPr lang="en-US" altLang="en-US" sz="3000" b="1"/>
            </a:br>
            <a:r>
              <a:rPr lang="en-US" altLang="en-US" sz="3000" b="1"/>
              <a:t>Management</a:t>
            </a:r>
            <a:br>
              <a:rPr lang="en-US" altLang="en-US" sz="3000" b="1"/>
            </a:br>
            <a:r>
              <a:rPr lang="en-US" altLang="en-US" sz="3000" b="1"/>
              <a:t>Acceptance</a:t>
            </a:r>
          </a:p>
        </p:txBody>
      </p:sp>
      <p:sp>
        <p:nvSpPr>
          <p:cNvPr id="20483" name="Rectangle 3"/>
          <p:cNvSpPr>
            <a:spLocks noChangeArrowheads="1"/>
          </p:cNvSpPr>
          <p:nvPr/>
        </p:nvSpPr>
        <p:spPr bwMode="auto">
          <a:xfrm>
            <a:off x="892175" y="4591050"/>
            <a:ext cx="2413000"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Line</a:t>
            </a:r>
            <a:br>
              <a:rPr lang="en-US" altLang="en-US" sz="3000" b="1"/>
            </a:br>
            <a:r>
              <a:rPr lang="en-US" altLang="en-US" sz="3000" b="1"/>
              <a:t>Management</a:t>
            </a:r>
            <a:br>
              <a:rPr lang="en-US" altLang="en-US" sz="3000" b="1"/>
            </a:br>
            <a:r>
              <a:rPr lang="en-US" altLang="en-US" sz="3000" b="1"/>
              <a:t>Acceptance</a:t>
            </a:r>
          </a:p>
        </p:txBody>
      </p:sp>
      <p:sp>
        <p:nvSpPr>
          <p:cNvPr id="20484" name="Rectangle 4"/>
          <p:cNvSpPr>
            <a:spLocks noChangeArrowheads="1"/>
          </p:cNvSpPr>
          <p:nvPr/>
        </p:nvSpPr>
        <p:spPr bwMode="auto">
          <a:xfrm>
            <a:off x="3702050" y="50149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Growth</a:t>
            </a:r>
          </a:p>
        </p:txBody>
      </p:sp>
      <p:sp>
        <p:nvSpPr>
          <p:cNvPr id="20485" name="Rectangle 5"/>
          <p:cNvSpPr>
            <a:spLocks noChangeArrowheads="1"/>
          </p:cNvSpPr>
          <p:nvPr/>
        </p:nvSpPr>
        <p:spPr bwMode="auto">
          <a:xfrm>
            <a:off x="6081713" y="49895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Maturity</a:t>
            </a:r>
          </a:p>
        </p:txBody>
      </p:sp>
      <p:sp>
        <p:nvSpPr>
          <p:cNvPr id="20486" name="Freeform 6"/>
          <p:cNvSpPr>
            <a:spLocks/>
          </p:cNvSpPr>
          <p:nvPr/>
        </p:nvSpPr>
        <p:spPr bwMode="auto">
          <a:xfrm>
            <a:off x="5702300" y="4076700"/>
            <a:ext cx="2413000" cy="254000"/>
          </a:xfrm>
          <a:custGeom>
            <a:avLst/>
            <a:gdLst>
              <a:gd name="T0" fmla="*/ 2413000 w 1520"/>
              <a:gd name="T1" fmla="*/ 254000 h 160"/>
              <a:gd name="T2" fmla="*/ 2108200 w 1520"/>
              <a:gd name="T3" fmla="*/ 0 h 160"/>
              <a:gd name="T4" fmla="*/ 0 w 1520"/>
              <a:gd name="T5" fmla="*/ 0 h 160"/>
              <a:gd name="T6" fmla="*/ 0 w 1520"/>
              <a:gd name="T7" fmla="*/ 254000 h 160"/>
              <a:gd name="T8" fmla="*/ 2413000 w 1520"/>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0" h="160">
                <a:moveTo>
                  <a:pt x="1520" y="160"/>
                </a:moveTo>
                <a:lnTo>
                  <a:pt x="1328" y="0"/>
                </a:lnTo>
                <a:lnTo>
                  <a:pt x="0" y="0"/>
                </a:lnTo>
                <a:lnTo>
                  <a:pt x="0" y="160"/>
                </a:lnTo>
                <a:lnTo>
                  <a:pt x="1520" y="160"/>
                </a:lnTo>
                <a:close/>
              </a:path>
            </a:pathLst>
          </a:custGeom>
          <a:solidFill>
            <a:srgbClr val="E1DC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E1DC00"/>
                </a:solidFill>
                <a:prstDash val="solid"/>
                <a:round/>
                <a:headEnd type="none" w="med" len="med"/>
                <a:tailEnd type="none" w="med" len="med"/>
              </a14:hiddenLine>
            </a:ext>
          </a:extLst>
        </p:spPr>
        <p:txBody>
          <a:bodyPr wrap="none" anchor="ctr"/>
          <a:lstStyle/>
          <a:p>
            <a:endParaRPr lang="en-US"/>
          </a:p>
        </p:txBody>
      </p:sp>
      <p:sp>
        <p:nvSpPr>
          <p:cNvPr id="20487" name="Freeform 7"/>
          <p:cNvSpPr>
            <a:spLocks/>
          </p:cNvSpPr>
          <p:nvPr/>
        </p:nvSpPr>
        <p:spPr bwMode="auto">
          <a:xfrm>
            <a:off x="4546600" y="2273300"/>
            <a:ext cx="2400300" cy="165100"/>
          </a:xfrm>
          <a:custGeom>
            <a:avLst/>
            <a:gdLst>
              <a:gd name="T0" fmla="*/ 2400300 w 1512"/>
              <a:gd name="T1" fmla="*/ 165100 h 104"/>
              <a:gd name="T2" fmla="*/ 0 w 1512"/>
              <a:gd name="T3" fmla="*/ 165100 h 104"/>
              <a:gd name="T4" fmla="*/ 0 w 1512"/>
              <a:gd name="T5" fmla="*/ 0 h 104"/>
              <a:gd name="T6" fmla="*/ 2197100 w 1512"/>
              <a:gd name="T7" fmla="*/ 0 h 104"/>
              <a:gd name="T8" fmla="*/ 2400300 w 1512"/>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04">
                <a:moveTo>
                  <a:pt x="1512" y="104"/>
                </a:moveTo>
                <a:lnTo>
                  <a:pt x="0" y="104"/>
                </a:lnTo>
                <a:lnTo>
                  <a:pt x="0" y="0"/>
                </a:lnTo>
                <a:lnTo>
                  <a:pt x="1384" y="0"/>
                </a:lnTo>
                <a:lnTo>
                  <a:pt x="1512" y="104"/>
                </a:lnTo>
                <a:close/>
              </a:path>
            </a:pathLst>
          </a:custGeom>
          <a:solidFill>
            <a:srgbClr val="33CC33">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CC33"/>
                </a:solidFill>
                <a:prstDash val="solid"/>
                <a:round/>
                <a:headEnd type="none" w="med" len="med"/>
                <a:tailEnd type="none" w="med" len="med"/>
              </a14:hiddenLine>
            </a:ext>
          </a:extLst>
        </p:spPr>
        <p:txBody>
          <a:bodyPr wrap="none" anchor="ctr"/>
          <a:lstStyle/>
          <a:p>
            <a:endParaRPr lang="en-US"/>
          </a:p>
        </p:txBody>
      </p:sp>
      <p:sp>
        <p:nvSpPr>
          <p:cNvPr id="20488" name="Freeform 8"/>
          <p:cNvSpPr>
            <a:spLocks/>
          </p:cNvSpPr>
          <p:nvPr/>
        </p:nvSpPr>
        <p:spPr bwMode="auto">
          <a:xfrm>
            <a:off x="901700" y="4076700"/>
            <a:ext cx="2400300" cy="254000"/>
          </a:xfrm>
          <a:custGeom>
            <a:avLst/>
            <a:gdLst>
              <a:gd name="T0" fmla="*/ 0 w 1512"/>
              <a:gd name="T1" fmla="*/ 254000 h 160"/>
              <a:gd name="T2" fmla="*/ 342900 w 1512"/>
              <a:gd name="T3" fmla="*/ 0 h 160"/>
              <a:gd name="T4" fmla="*/ 2400300 w 1512"/>
              <a:gd name="T5" fmla="*/ 0 h 160"/>
              <a:gd name="T6" fmla="*/ 2400300 w 1512"/>
              <a:gd name="T7" fmla="*/ 254000 h 160"/>
              <a:gd name="T8" fmla="*/ 0 w 1512"/>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60">
                <a:moveTo>
                  <a:pt x="0" y="160"/>
                </a:moveTo>
                <a:lnTo>
                  <a:pt x="216" y="0"/>
                </a:lnTo>
                <a:lnTo>
                  <a:pt x="1512" y="0"/>
                </a:lnTo>
                <a:lnTo>
                  <a:pt x="1512" y="160"/>
                </a:lnTo>
                <a:lnTo>
                  <a:pt x="0" y="160"/>
                </a:lnTo>
                <a:close/>
              </a:path>
            </a:pathLst>
          </a:custGeom>
          <a:solidFill>
            <a:srgbClr val="CC00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CC0000"/>
                </a:solidFill>
                <a:prstDash val="solid"/>
                <a:round/>
                <a:headEnd type="none" w="med" len="med"/>
                <a:tailEnd type="none" w="med" len="med"/>
              </a14:hiddenLine>
            </a:ext>
          </a:extLst>
        </p:spPr>
        <p:txBody>
          <a:bodyPr wrap="none" anchor="ctr"/>
          <a:lstStyle/>
          <a:p>
            <a:endParaRPr lang="en-US"/>
          </a:p>
        </p:txBody>
      </p:sp>
      <p:sp>
        <p:nvSpPr>
          <p:cNvPr id="20489" name="Rectangle 9"/>
          <p:cNvSpPr>
            <a:spLocks noGrp="1" noChangeArrowheads="1"/>
          </p:cNvSpPr>
          <p:nvPr>
            <p:ph type="title"/>
          </p:nvPr>
        </p:nvSpPr>
        <p:spPr>
          <a:noFill/>
        </p:spPr>
        <p:txBody>
          <a:bodyPr>
            <a:normAutofit/>
          </a:bodyPr>
          <a:lstStyle/>
          <a:p>
            <a:pPr>
              <a:lnSpc>
                <a:spcPct val="85000"/>
              </a:lnSpc>
            </a:pPr>
            <a:r>
              <a:rPr lang="en-US" altLang="en-US">
                <a:solidFill>
                  <a:schemeClr val="tx1"/>
                </a:solidFill>
              </a:rPr>
              <a:t>Life Cycle Phases for Level 2 </a:t>
            </a:r>
            <a:br>
              <a:rPr lang="en-US" altLang="en-US">
                <a:solidFill>
                  <a:schemeClr val="tx1"/>
                </a:solidFill>
              </a:rPr>
            </a:br>
            <a:r>
              <a:rPr lang="en-US" altLang="en-US">
                <a:solidFill>
                  <a:schemeClr val="tx1"/>
                </a:solidFill>
              </a:rPr>
              <a:t>Project Management Maturity</a:t>
            </a:r>
          </a:p>
        </p:txBody>
      </p:sp>
      <p:sp>
        <p:nvSpPr>
          <p:cNvPr id="20490" name="Rectangle 10"/>
          <p:cNvSpPr>
            <a:spLocks noChangeArrowheads="1"/>
          </p:cNvSpPr>
          <p:nvPr/>
        </p:nvSpPr>
        <p:spPr bwMode="auto">
          <a:xfrm>
            <a:off x="4543425" y="2444750"/>
            <a:ext cx="2406650" cy="1890713"/>
          </a:xfrm>
          <a:prstGeom prst="rect">
            <a:avLst/>
          </a:prstGeom>
          <a:solidFill>
            <a:srgbClr val="33CC33">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CC33"/>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0491" name="Rectangle 11"/>
          <p:cNvSpPr>
            <a:spLocks noChangeArrowheads="1"/>
          </p:cNvSpPr>
          <p:nvPr/>
        </p:nvSpPr>
        <p:spPr bwMode="auto">
          <a:xfrm>
            <a:off x="914400" y="4337050"/>
            <a:ext cx="2406650" cy="1890713"/>
          </a:xfrm>
          <a:prstGeom prst="rect">
            <a:avLst/>
          </a:prstGeom>
          <a:solidFill>
            <a:srgbClr val="FF00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CC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0492" name="Rectangle 12"/>
          <p:cNvSpPr>
            <a:spLocks noChangeArrowheads="1"/>
          </p:cNvSpPr>
          <p:nvPr/>
        </p:nvSpPr>
        <p:spPr bwMode="auto">
          <a:xfrm>
            <a:off x="3316288" y="4338638"/>
            <a:ext cx="2406650" cy="1890712"/>
          </a:xfrm>
          <a:prstGeom prst="rect">
            <a:avLst/>
          </a:prstGeom>
          <a:solidFill>
            <a:srgbClr val="FF99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FF99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0493" name="Rectangle 13"/>
          <p:cNvSpPr>
            <a:spLocks noChangeArrowheads="1"/>
          </p:cNvSpPr>
          <p:nvPr/>
        </p:nvSpPr>
        <p:spPr bwMode="auto">
          <a:xfrm>
            <a:off x="5708650" y="4338638"/>
            <a:ext cx="2405063" cy="1890712"/>
          </a:xfrm>
          <a:prstGeom prst="rect">
            <a:avLst/>
          </a:prstGeom>
          <a:solidFill>
            <a:srgbClr val="E1DC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E1DC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0494" name="Rectangle 14"/>
          <p:cNvSpPr>
            <a:spLocks noChangeArrowheads="1"/>
          </p:cNvSpPr>
          <p:nvPr/>
        </p:nvSpPr>
        <p:spPr bwMode="auto">
          <a:xfrm>
            <a:off x="1835150" y="1962150"/>
            <a:ext cx="3028950" cy="4532313"/>
          </a:xfrm>
          <a:prstGeom prst="rect">
            <a:avLst/>
          </a:prstGeom>
          <a:gradFill rotWithShape="0">
            <a:gsLst>
              <a:gs pos="0">
                <a:srgbClr val="004BBC"/>
              </a:gs>
              <a:gs pos="100000">
                <a:srgbClr val="0066FF"/>
              </a:gs>
            </a:gsLst>
            <a:lin ang="5400000" scaled="1"/>
          </a:gradFill>
          <a:ln w="28575">
            <a:solidFill>
              <a:schemeClr val="bg1"/>
            </a:solidFill>
            <a:miter lim="800000"/>
            <a:headEnd/>
            <a:tailEnd/>
          </a:ln>
          <a:effectLst>
            <a:outerShdw blurRad="63500" dist="251447" dir="2700000"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0495" name="Rectangle 15"/>
          <p:cNvSpPr>
            <a:spLocks noChangeArrowheads="1"/>
          </p:cNvSpPr>
          <p:nvPr/>
        </p:nvSpPr>
        <p:spPr bwMode="auto">
          <a:xfrm>
            <a:off x="1844675" y="2078038"/>
            <a:ext cx="3019425" cy="606425"/>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4000" b="1"/>
              <a:t>Embryonic</a:t>
            </a:r>
          </a:p>
        </p:txBody>
      </p:sp>
      <p:sp>
        <p:nvSpPr>
          <p:cNvPr id="20496" name="Rectangle 16"/>
          <p:cNvSpPr>
            <a:spLocks noChangeArrowheads="1"/>
          </p:cNvSpPr>
          <p:nvPr/>
        </p:nvSpPr>
        <p:spPr bwMode="auto">
          <a:xfrm>
            <a:off x="1970088" y="2770188"/>
            <a:ext cx="2867025" cy="3462337"/>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marL="166688" indent="-166688">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buClr>
                <a:srgbClr val="FF0000"/>
              </a:buClr>
              <a:buFontTx/>
              <a:buChar char="•"/>
            </a:pPr>
            <a:r>
              <a:rPr lang="en-US" altLang="en-US" sz="2600" b="1">
                <a:latin typeface="Arial" charset="0"/>
              </a:rPr>
              <a:t>Recognize need</a:t>
            </a:r>
          </a:p>
          <a:p>
            <a:pPr>
              <a:buClr>
                <a:srgbClr val="FF0000"/>
              </a:buClr>
              <a:buFontTx/>
              <a:buChar char="•"/>
            </a:pPr>
            <a:r>
              <a:rPr lang="en-US" altLang="en-US" sz="2600" b="1">
                <a:latin typeface="Arial" charset="0"/>
              </a:rPr>
              <a:t>Recognize benefits</a:t>
            </a:r>
          </a:p>
          <a:p>
            <a:pPr>
              <a:buClr>
                <a:srgbClr val="FF0000"/>
              </a:buClr>
              <a:buFontTx/>
              <a:buChar char="•"/>
            </a:pPr>
            <a:r>
              <a:rPr lang="en-US" altLang="en-US" sz="2600" b="1">
                <a:latin typeface="Arial" charset="0"/>
              </a:rPr>
              <a:t>Recognize applications</a:t>
            </a:r>
          </a:p>
          <a:p>
            <a:pPr>
              <a:buClr>
                <a:srgbClr val="FF0000"/>
              </a:buClr>
              <a:buFontTx/>
              <a:buChar char="•"/>
            </a:pPr>
            <a:r>
              <a:rPr lang="en-US" altLang="en-US" sz="2600" b="1">
                <a:latin typeface="Arial" charset="0"/>
              </a:rPr>
              <a:t>Recognize what must be done</a:t>
            </a:r>
          </a:p>
        </p:txBody>
      </p:sp>
      <p:sp>
        <p:nvSpPr>
          <p:cNvPr id="20497" name="Freeform 17"/>
          <p:cNvSpPr>
            <a:spLocks/>
          </p:cNvSpPr>
          <p:nvPr/>
        </p:nvSpPr>
        <p:spPr bwMode="auto">
          <a:xfrm>
            <a:off x="1828800" y="1790700"/>
            <a:ext cx="3035300" cy="165100"/>
          </a:xfrm>
          <a:custGeom>
            <a:avLst/>
            <a:gdLst>
              <a:gd name="T0" fmla="*/ 0 w 2280"/>
              <a:gd name="T1" fmla="*/ 165100 h 152"/>
              <a:gd name="T2" fmla="*/ 117152 w 2280"/>
              <a:gd name="T3" fmla="*/ 0 h 152"/>
              <a:gd name="T4" fmla="*/ 2875547 w 2280"/>
              <a:gd name="T5" fmla="*/ 0 h 152"/>
              <a:gd name="T6" fmla="*/ 3035300 w 2280"/>
              <a:gd name="T7" fmla="*/ 165100 h 152"/>
              <a:gd name="T8" fmla="*/ 0 w 2280"/>
              <a:gd name="T9" fmla="*/ 165100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0" h="152">
                <a:moveTo>
                  <a:pt x="0" y="152"/>
                </a:moveTo>
                <a:lnTo>
                  <a:pt x="88" y="0"/>
                </a:lnTo>
                <a:lnTo>
                  <a:pt x="2160" y="0"/>
                </a:lnTo>
                <a:lnTo>
                  <a:pt x="2280" y="152"/>
                </a:lnTo>
                <a:lnTo>
                  <a:pt x="0" y="152"/>
                </a:lnTo>
                <a:close/>
              </a:path>
            </a:pathLst>
          </a:custGeom>
          <a:gradFill rotWithShape="0">
            <a:gsLst>
              <a:gs pos="0">
                <a:srgbClr val="72B9FF"/>
              </a:gs>
              <a:gs pos="100000">
                <a:srgbClr val="3399FF"/>
              </a:gs>
            </a:gsLst>
            <a:lin ang="5400000" scaled="1"/>
          </a:gradFill>
          <a:ln w="12700" cap="flat" cmpd="sng">
            <a:solidFill>
              <a:schemeClr val="bg1"/>
            </a:solidFill>
            <a:prstDash val="solid"/>
            <a:round/>
            <a:headEnd type="none" w="med" len="med"/>
            <a:tailEnd type="none" w="med" len="med"/>
          </a:ln>
          <a:effectLst>
            <a:outerShdw dist="35921" dir="2700000" algn="ctr" rotWithShape="0">
              <a:schemeClr val="tx1">
                <a:alpha val="50000"/>
              </a:schemeClr>
            </a:outerShdw>
          </a:effectLst>
        </p:spPr>
        <p:txBody>
          <a:bodyPr wrap="none" anchor="ctr"/>
          <a:lstStyle/>
          <a:p>
            <a:endParaRPr lang="en-US"/>
          </a:p>
        </p:txBody>
      </p:sp>
      <p:sp>
        <p:nvSpPr>
          <p:cNvPr id="2" name="Slide Number Placeholder 1"/>
          <p:cNvSpPr>
            <a:spLocks noGrp="1"/>
          </p:cNvSpPr>
          <p:nvPr>
            <p:ph type="sldNum" sz="quarter" idx="12"/>
          </p:nvPr>
        </p:nvSpPr>
        <p:spPr/>
        <p:txBody>
          <a:bodyPr/>
          <a:lstStyle/>
          <a:p>
            <a:fld id="{0372A8C0-A868-48E0-975A-4D80D3DDF995}" type="slidenum">
              <a:rPr lang="en-US" smtClean="0"/>
              <a:t>65</a:t>
            </a:fld>
            <a:endParaRPr lang="en-US" dirty="0"/>
          </a:p>
        </p:txBody>
      </p:sp>
    </p:spTree>
    <p:extLst>
      <p:ext uri="{BB962C8B-B14F-4D97-AF65-F5344CB8AC3E}">
        <p14:creationId xmlns:p14="http://schemas.microsoft.com/office/powerpoint/2010/main" val="1465180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2149475" y="3119438"/>
            <a:ext cx="23844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Embryonic</a:t>
            </a:r>
          </a:p>
        </p:txBody>
      </p:sp>
      <p:sp>
        <p:nvSpPr>
          <p:cNvPr id="21507" name="Rectangle 3"/>
          <p:cNvSpPr>
            <a:spLocks noChangeArrowheads="1"/>
          </p:cNvSpPr>
          <p:nvPr/>
        </p:nvSpPr>
        <p:spPr bwMode="auto">
          <a:xfrm>
            <a:off x="4538663" y="2733675"/>
            <a:ext cx="2409825"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Executive</a:t>
            </a:r>
            <a:br>
              <a:rPr lang="en-US" altLang="en-US" sz="3000" b="1"/>
            </a:br>
            <a:r>
              <a:rPr lang="en-US" altLang="en-US" sz="3000" b="1"/>
              <a:t>Management</a:t>
            </a:r>
            <a:br>
              <a:rPr lang="en-US" altLang="en-US" sz="3000" b="1"/>
            </a:br>
            <a:r>
              <a:rPr lang="en-US" altLang="en-US" sz="3000" b="1"/>
              <a:t>Acceptance</a:t>
            </a:r>
          </a:p>
        </p:txBody>
      </p:sp>
      <p:sp>
        <p:nvSpPr>
          <p:cNvPr id="21508" name="Rectangle 4"/>
          <p:cNvSpPr>
            <a:spLocks noChangeArrowheads="1"/>
          </p:cNvSpPr>
          <p:nvPr/>
        </p:nvSpPr>
        <p:spPr bwMode="auto">
          <a:xfrm>
            <a:off x="892175" y="4591050"/>
            <a:ext cx="2413000"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Line</a:t>
            </a:r>
            <a:br>
              <a:rPr lang="en-US" altLang="en-US" sz="3000" b="1"/>
            </a:br>
            <a:r>
              <a:rPr lang="en-US" altLang="en-US" sz="3000" b="1"/>
              <a:t>Management</a:t>
            </a:r>
            <a:br>
              <a:rPr lang="en-US" altLang="en-US" sz="3000" b="1"/>
            </a:br>
            <a:r>
              <a:rPr lang="en-US" altLang="en-US" sz="3000" b="1"/>
              <a:t>Acceptance</a:t>
            </a:r>
          </a:p>
        </p:txBody>
      </p:sp>
      <p:sp>
        <p:nvSpPr>
          <p:cNvPr id="21509" name="Rectangle 5"/>
          <p:cNvSpPr>
            <a:spLocks noChangeArrowheads="1"/>
          </p:cNvSpPr>
          <p:nvPr/>
        </p:nvSpPr>
        <p:spPr bwMode="auto">
          <a:xfrm>
            <a:off x="3702050" y="50149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Growth</a:t>
            </a:r>
          </a:p>
        </p:txBody>
      </p:sp>
      <p:sp>
        <p:nvSpPr>
          <p:cNvPr id="21510" name="Rectangle 6"/>
          <p:cNvSpPr>
            <a:spLocks noChangeArrowheads="1"/>
          </p:cNvSpPr>
          <p:nvPr/>
        </p:nvSpPr>
        <p:spPr bwMode="auto">
          <a:xfrm>
            <a:off x="6081713" y="49895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Maturity</a:t>
            </a:r>
          </a:p>
        </p:txBody>
      </p:sp>
      <p:sp>
        <p:nvSpPr>
          <p:cNvPr id="21511" name="Freeform 7"/>
          <p:cNvSpPr>
            <a:spLocks/>
          </p:cNvSpPr>
          <p:nvPr/>
        </p:nvSpPr>
        <p:spPr bwMode="auto">
          <a:xfrm>
            <a:off x="5702300" y="4076700"/>
            <a:ext cx="2413000" cy="254000"/>
          </a:xfrm>
          <a:custGeom>
            <a:avLst/>
            <a:gdLst>
              <a:gd name="T0" fmla="*/ 2413000 w 1520"/>
              <a:gd name="T1" fmla="*/ 254000 h 160"/>
              <a:gd name="T2" fmla="*/ 2108200 w 1520"/>
              <a:gd name="T3" fmla="*/ 0 h 160"/>
              <a:gd name="T4" fmla="*/ 0 w 1520"/>
              <a:gd name="T5" fmla="*/ 0 h 160"/>
              <a:gd name="T6" fmla="*/ 0 w 1520"/>
              <a:gd name="T7" fmla="*/ 254000 h 160"/>
              <a:gd name="T8" fmla="*/ 2413000 w 1520"/>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0" h="160">
                <a:moveTo>
                  <a:pt x="1520" y="160"/>
                </a:moveTo>
                <a:lnTo>
                  <a:pt x="1328" y="0"/>
                </a:lnTo>
                <a:lnTo>
                  <a:pt x="0" y="0"/>
                </a:lnTo>
                <a:lnTo>
                  <a:pt x="0" y="160"/>
                </a:lnTo>
                <a:lnTo>
                  <a:pt x="1520" y="160"/>
                </a:lnTo>
                <a:close/>
              </a:path>
            </a:pathLst>
          </a:custGeom>
          <a:solidFill>
            <a:srgbClr val="E1DC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E1DC00"/>
                </a:solidFill>
                <a:prstDash val="solid"/>
                <a:round/>
                <a:headEnd type="none" w="med" len="med"/>
                <a:tailEnd type="none" w="med" len="med"/>
              </a14:hiddenLine>
            </a:ext>
          </a:extLst>
        </p:spPr>
        <p:txBody>
          <a:bodyPr wrap="none" anchor="ctr"/>
          <a:lstStyle/>
          <a:p>
            <a:endParaRPr lang="en-US"/>
          </a:p>
        </p:txBody>
      </p:sp>
      <p:sp>
        <p:nvSpPr>
          <p:cNvPr id="21512" name="Freeform 8"/>
          <p:cNvSpPr>
            <a:spLocks/>
          </p:cNvSpPr>
          <p:nvPr/>
        </p:nvSpPr>
        <p:spPr bwMode="auto">
          <a:xfrm>
            <a:off x="4546600" y="2273300"/>
            <a:ext cx="2400300" cy="165100"/>
          </a:xfrm>
          <a:custGeom>
            <a:avLst/>
            <a:gdLst>
              <a:gd name="T0" fmla="*/ 2400300 w 1512"/>
              <a:gd name="T1" fmla="*/ 165100 h 104"/>
              <a:gd name="T2" fmla="*/ 0 w 1512"/>
              <a:gd name="T3" fmla="*/ 165100 h 104"/>
              <a:gd name="T4" fmla="*/ 0 w 1512"/>
              <a:gd name="T5" fmla="*/ 0 h 104"/>
              <a:gd name="T6" fmla="*/ 2197100 w 1512"/>
              <a:gd name="T7" fmla="*/ 0 h 104"/>
              <a:gd name="T8" fmla="*/ 2400300 w 1512"/>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04">
                <a:moveTo>
                  <a:pt x="1512" y="104"/>
                </a:moveTo>
                <a:lnTo>
                  <a:pt x="0" y="104"/>
                </a:lnTo>
                <a:lnTo>
                  <a:pt x="0" y="0"/>
                </a:lnTo>
                <a:lnTo>
                  <a:pt x="1384" y="0"/>
                </a:lnTo>
                <a:lnTo>
                  <a:pt x="1512" y="104"/>
                </a:lnTo>
                <a:close/>
              </a:path>
            </a:pathLst>
          </a:custGeom>
          <a:solidFill>
            <a:srgbClr val="33CC33">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CC33"/>
                </a:solidFill>
                <a:prstDash val="solid"/>
                <a:round/>
                <a:headEnd type="none" w="med" len="med"/>
                <a:tailEnd type="none" w="med" len="med"/>
              </a14:hiddenLine>
            </a:ext>
          </a:extLst>
        </p:spPr>
        <p:txBody>
          <a:bodyPr wrap="none" anchor="ctr"/>
          <a:lstStyle/>
          <a:p>
            <a:endParaRPr lang="en-US"/>
          </a:p>
        </p:txBody>
      </p:sp>
      <p:sp>
        <p:nvSpPr>
          <p:cNvPr id="21513" name="Freeform 9"/>
          <p:cNvSpPr>
            <a:spLocks/>
          </p:cNvSpPr>
          <p:nvPr/>
        </p:nvSpPr>
        <p:spPr bwMode="auto">
          <a:xfrm>
            <a:off x="2146300" y="2273300"/>
            <a:ext cx="2387600" cy="165100"/>
          </a:xfrm>
          <a:custGeom>
            <a:avLst/>
            <a:gdLst>
              <a:gd name="T0" fmla="*/ 0 w 1504"/>
              <a:gd name="T1" fmla="*/ 165100 h 104"/>
              <a:gd name="T2" fmla="*/ 228600 w 1504"/>
              <a:gd name="T3" fmla="*/ 0 h 104"/>
              <a:gd name="T4" fmla="*/ 2387600 w 1504"/>
              <a:gd name="T5" fmla="*/ 0 h 104"/>
              <a:gd name="T6" fmla="*/ 2387600 w 1504"/>
              <a:gd name="T7" fmla="*/ 165100 h 104"/>
              <a:gd name="T8" fmla="*/ 0 w 1504"/>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4" h="104">
                <a:moveTo>
                  <a:pt x="0" y="104"/>
                </a:moveTo>
                <a:lnTo>
                  <a:pt x="144" y="0"/>
                </a:lnTo>
                <a:lnTo>
                  <a:pt x="1504" y="0"/>
                </a:lnTo>
                <a:lnTo>
                  <a:pt x="1504" y="104"/>
                </a:lnTo>
                <a:lnTo>
                  <a:pt x="0" y="104"/>
                </a:lnTo>
                <a:close/>
              </a:path>
            </a:pathLst>
          </a:custGeom>
          <a:solidFill>
            <a:srgbClr val="3399FF">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99FF"/>
                </a:solidFill>
                <a:prstDash val="solid"/>
                <a:round/>
                <a:headEnd type="none" w="med" len="med"/>
                <a:tailEnd type="none" w="med" len="med"/>
              </a14:hiddenLine>
            </a:ext>
          </a:extLst>
        </p:spPr>
        <p:txBody>
          <a:bodyPr wrap="none" anchor="ctr"/>
          <a:lstStyle/>
          <a:p>
            <a:endParaRPr lang="en-US"/>
          </a:p>
        </p:txBody>
      </p:sp>
      <p:sp>
        <p:nvSpPr>
          <p:cNvPr id="21514" name="Freeform 10"/>
          <p:cNvSpPr>
            <a:spLocks/>
          </p:cNvSpPr>
          <p:nvPr/>
        </p:nvSpPr>
        <p:spPr bwMode="auto">
          <a:xfrm>
            <a:off x="901700" y="4076700"/>
            <a:ext cx="2400300" cy="254000"/>
          </a:xfrm>
          <a:custGeom>
            <a:avLst/>
            <a:gdLst>
              <a:gd name="T0" fmla="*/ 0 w 1512"/>
              <a:gd name="T1" fmla="*/ 254000 h 160"/>
              <a:gd name="T2" fmla="*/ 342900 w 1512"/>
              <a:gd name="T3" fmla="*/ 0 h 160"/>
              <a:gd name="T4" fmla="*/ 2400300 w 1512"/>
              <a:gd name="T5" fmla="*/ 0 h 160"/>
              <a:gd name="T6" fmla="*/ 2400300 w 1512"/>
              <a:gd name="T7" fmla="*/ 254000 h 160"/>
              <a:gd name="T8" fmla="*/ 0 w 1512"/>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60">
                <a:moveTo>
                  <a:pt x="0" y="160"/>
                </a:moveTo>
                <a:lnTo>
                  <a:pt x="216" y="0"/>
                </a:lnTo>
                <a:lnTo>
                  <a:pt x="1512" y="0"/>
                </a:lnTo>
                <a:lnTo>
                  <a:pt x="1512" y="160"/>
                </a:lnTo>
                <a:lnTo>
                  <a:pt x="0" y="160"/>
                </a:lnTo>
                <a:close/>
              </a:path>
            </a:pathLst>
          </a:custGeom>
          <a:solidFill>
            <a:srgbClr val="CC00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CC0000"/>
                </a:solidFill>
                <a:prstDash val="solid"/>
                <a:round/>
                <a:headEnd type="none" w="med" len="med"/>
                <a:tailEnd type="none" w="med" len="med"/>
              </a14:hiddenLine>
            </a:ext>
          </a:extLst>
        </p:spPr>
        <p:txBody>
          <a:bodyPr wrap="none" anchor="ctr"/>
          <a:lstStyle/>
          <a:p>
            <a:endParaRPr lang="en-US"/>
          </a:p>
        </p:txBody>
      </p:sp>
      <p:sp>
        <p:nvSpPr>
          <p:cNvPr id="21515" name="Rectangle 11"/>
          <p:cNvSpPr>
            <a:spLocks noGrp="1" noChangeArrowheads="1"/>
          </p:cNvSpPr>
          <p:nvPr>
            <p:ph type="title"/>
          </p:nvPr>
        </p:nvSpPr>
        <p:spPr>
          <a:noFill/>
        </p:spPr>
        <p:txBody>
          <a:bodyPr>
            <a:normAutofit/>
          </a:bodyPr>
          <a:lstStyle/>
          <a:p>
            <a:pPr>
              <a:lnSpc>
                <a:spcPct val="85000"/>
              </a:lnSpc>
            </a:pPr>
            <a:r>
              <a:rPr lang="en-US" altLang="en-US">
                <a:solidFill>
                  <a:schemeClr val="tx1"/>
                </a:solidFill>
              </a:rPr>
              <a:t>Life Cycle Phases for Level 2 </a:t>
            </a:r>
            <a:br>
              <a:rPr lang="en-US" altLang="en-US">
                <a:solidFill>
                  <a:schemeClr val="tx1"/>
                </a:solidFill>
              </a:rPr>
            </a:br>
            <a:r>
              <a:rPr lang="en-US" altLang="en-US">
                <a:solidFill>
                  <a:schemeClr val="tx1"/>
                </a:solidFill>
              </a:rPr>
              <a:t>Project Management Maturity</a:t>
            </a:r>
          </a:p>
        </p:txBody>
      </p:sp>
      <p:sp>
        <p:nvSpPr>
          <p:cNvPr id="21516" name="Rectangle 12"/>
          <p:cNvSpPr>
            <a:spLocks noChangeArrowheads="1"/>
          </p:cNvSpPr>
          <p:nvPr/>
        </p:nvSpPr>
        <p:spPr bwMode="auto">
          <a:xfrm>
            <a:off x="2152650" y="2444750"/>
            <a:ext cx="2406650" cy="1890713"/>
          </a:xfrm>
          <a:prstGeom prst="rect">
            <a:avLst/>
          </a:prstGeom>
          <a:solidFill>
            <a:srgbClr val="3366FF">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99FF"/>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1517" name="Rectangle 13"/>
          <p:cNvSpPr>
            <a:spLocks noChangeArrowheads="1"/>
          </p:cNvSpPr>
          <p:nvPr/>
        </p:nvSpPr>
        <p:spPr bwMode="auto">
          <a:xfrm>
            <a:off x="4543425" y="2444750"/>
            <a:ext cx="2406650" cy="1890713"/>
          </a:xfrm>
          <a:prstGeom prst="rect">
            <a:avLst/>
          </a:prstGeom>
          <a:solidFill>
            <a:srgbClr val="33CC33">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CC33"/>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1518" name="Rectangle 14"/>
          <p:cNvSpPr>
            <a:spLocks noChangeArrowheads="1"/>
          </p:cNvSpPr>
          <p:nvPr/>
        </p:nvSpPr>
        <p:spPr bwMode="auto">
          <a:xfrm>
            <a:off x="914400" y="4337050"/>
            <a:ext cx="2406650" cy="1890713"/>
          </a:xfrm>
          <a:prstGeom prst="rect">
            <a:avLst/>
          </a:prstGeom>
          <a:solidFill>
            <a:srgbClr val="FF00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CC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1519" name="Rectangle 15"/>
          <p:cNvSpPr>
            <a:spLocks noChangeArrowheads="1"/>
          </p:cNvSpPr>
          <p:nvPr/>
        </p:nvSpPr>
        <p:spPr bwMode="auto">
          <a:xfrm>
            <a:off x="3316288" y="4338638"/>
            <a:ext cx="2406650" cy="1890712"/>
          </a:xfrm>
          <a:prstGeom prst="rect">
            <a:avLst/>
          </a:prstGeom>
          <a:solidFill>
            <a:srgbClr val="FF99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FF99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1520" name="Rectangle 16"/>
          <p:cNvSpPr>
            <a:spLocks noChangeArrowheads="1"/>
          </p:cNvSpPr>
          <p:nvPr/>
        </p:nvSpPr>
        <p:spPr bwMode="auto">
          <a:xfrm>
            <a:off x="5708650" y="4338638"/>
            <a:ext cx="2405063" cy="1890712"/>
          </a:xfrm>
          <a:prstGeom prst="rect">
            <a:avLst/>
          </a:prstGeom>
          <a:solidFill>
            <a:srgbClr val="E1DC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E1DC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1521" name="Rectangle 17"/>
          <p:cNvSpPr>
            <a:spLocks noChangeArrowheads="1"/>
          </p:cNvSpPr>
          <p:nvPr/>
        </p:nvSpPr>
        <p:spPr bwMode="auto">
          <a:xfrm>
            <a:off x="3536950" y="1828800"/>
            <a:ext cx="3816350" cy="4972050"/>
          </a:xfrm>
          <a:prstGeom prst="rect">
            <a:avLst/>
          </a:prstGeom>
          <a:gradFill rotWithShape="0">
            <a:gsLst>
              <a:gs pos="0">
                <a:srgbClr val="269626"/>
              </a:gs>
              <a:gs pos="100000">
                <a:srgbClr val="33CC33"/>
              </a:gs>
            </a:gsLst>
            <a:lin ang="5400000" scaled="1"/>
          </a:gradFill>
          <a:ln w="28575">
            <a:solidFill>
              <a:schemeClr val="bg1"/>
            </a:solidFill>
            <a:miter lim="800000"/>
            <a:headEnd/>
            <a:tailEnd/>
          </a:ln>
          <a:effectLst>
            <a:outerShdw blurRad="63500" dist="251447" dir="2700000"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1522" name="Rectangle 18"/>
          <p:cNvSpPr>
            <a:spLocks noChangeArrowheads="1"/>
          </p:cNvSpPr>
          <p:nvPr/>
        </p:nvSpPr>
        <p:spPr bwMode="auto">
          <a:xfrm>
            <a:off x="3825875" y="1981200"/>
            <a:ext cx="3209925" cy="515938"/>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70000"/>
              </a:lnSpc>
            </a:pPr>
            <a:r>
              <a:rPr lang="en-US" altLang="en-US" sz="4000" b="1"/>
              <a:t>Executive</a:t>
            </a:r>
          </a:p>
        </p:txBody>
      </p:sp>
      <p:sp>
        <p:nvSpPr>
          <p:cNvPr id="21523" name="Rectangle 19"/>
          <p:cNvSpPr>
            <a:spLocks noChangeArrowheads="1"/>
          </p:cNvSpPr>
          <p:nvPr/>
        </p:nvSpPr>
        <p:spPr bwMode="auto">
          <a:xfrm>
            <a:off x="3544888" y="3352800"/>
            <a:ext cx="3806825" cy="3448050"/>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marL="166688" indent="-166688">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spcBef>
                <a:spcPct val="40000"/>
              </a:spcBef>
              <a:buClr>
                <a:srgbClr val="FF0000"/>
              </a:buClr>
              <a:buFontTx/>
              <a:buChar char="•"/>
            </a:pPr>
            <a:r>
              <a:rPr lang="en-US" altLang="en-US" sz="2400" b="1">
                <a:latin typeface="Arial" charset="0"/>
              </a:rPr>
              <a:t>Visible executive support</a:t>
            </a:r>
          </a:p>
          <a:p>
            <a:pPr>
              <a:spcBef>
                <a:spcPct val="40000"/>
              </a:spcBef>
              <a:buClr>
                <a:srgbClr val="FF0000"/>
              </a:buClr>
              <a:buFontTx/>
              <a:buChar char="•"/>
            </a:pPr>
            <a:r>
              <a:rPr lang="en-US" altLang="en-US" sz="2400" b="1">
                <a:latin typeface="Arial" charset="0"/>
              </a:rPr>
              <a:t>Executive understanding of project management</a:t>
            </a:r>
          </a:p>
          <a:p>
            <a:pPr>
              <a:spcBef>
                <a:spcPct val="40000"/>
              </a:spcBef>
              <a:buClr>
                <a:srgbClr val="FF0000"/>
              </a:buClr>
              <a:buFontTx/>
              <a:buChar char="•"/>
            </a:pPr>
            <a:r>
              <a:rPr lang="en-US" altLang="en-US" sz="2400" b="1">
                <a:latin typeface="Arial" charset="0"/>
              </a:rPr>
              <a:t>Project sponsorship</a:t>
            </a:r>
          </a:p>
          <a:p>
            <a:pPr>
              <a:spcBef>
                <a:spcPct val="40000"/>
              </a:spcBef>
              <a:buClr>
                <a:srgbClr val="FF0000"/>
              </a:buClr>
              <a:buFontTx/>
              <a:buChar char="•"/>
            </a:pPr>
            <a:r>
              <a:rPr lang="en-US" altLang="en-US" sz="2400" b="1">
                <a:latin typeface="Arial" charset="0"/>
              </a:rPr>
              <a:t>Willingness to change way of doing business</a:t>
            </a:r>
          </a:p>
        </p:txBody>
      </p:sp>
      <p:sp>
        <p:nvSpPr>
          <p:cNvPr id="21524" name="Rectangle 20"/>
          <p:cNvSpPr>
            <a:spLocks noChangeArrowheads="1"/>
          </p:cNvSpPr>
          <p:nvPr/>
        </p:nvSpPr>
        <p:spPr bwMode="auto">
          <a:xfrm>
            <a:off x="3825875" y="2400300"/>
            <a:ext cx="3209925" cy="942975"/>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70000"/>
              </a:lnSpc>
            </a:pPr>
            <a:r>
              <a:rPr lang="en-US" altLang="en-US" sz="4000" b="1"/>
              <a:t>Management Acceptance</a:t>
            </a:r>
          </a:p>
        </p:txBody>
      </p:sp>
      <p:sp>
        <p:nvSpPr>
          <p:cNvPr id="21525" name="Freeform 21"/>
          <p:cNvSpPr>
            <a:spLocks/>
          </p:cNvSpPr>
          <p:nvPr/>
        </p:nvSpPr>
        <p:spPr bwMode="auto">
          <a:xfrm>
            <a:off x="3530600" y="1574800"/>
            <a:ext cx="3822700" cy="254000"/>
          </a:xfrm>
          <a:custGeom>
            <a:avLst/>
            <a:gdLst>
              <a:gd name="T0" fmla="*/ 0 w 2280"/>
              <a:gd name="T1" fmla="*/ 254000 h 152"/>
              <a:gd name="T2" fmla="*/ 147543 w 2280"/>
              <a:gd name="T3" fmla="*/ 0 h 152"/>
              <a:gd name="T4" fmla="*/ 3621505 w 2280"/>
              <a:gd name="T5" fmla="*/ 0 h 152"/>
              <a:gd name="T6" fmla="*/ 3822700 w 2280"/>
              <a:gd name="T7" fmla="*/ 254000 h 152"/>
              <a:gd name="T8" fmla="*/ 0 w 2280"/>
              <a:gd name="T9" fmla="*/ 254000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0" h="152">
                <a:moveTo>
                  <a:pt x="0" y="152"/>
                </a:moveTo>
                <a:lnTo>
                  <a:pt x="88" y="0"/>
                </a:lnTo>
                <a:lnTo>
                  <a:pt x="2160" y="0"/>
                </a:lnTo>
                <a:lnTo>
                  <a:pt x="2280" y="152"/>
                </a:lnTo>
                <a:lnTo>
                  <a:pt x="0" y="152"/>
                </a:lnTo>
                <a:close/>
              </a:path>
            </a:pathLst>
          </a:custGeom>
          <a:gradFill rotWithShape="0">
            <a:gsLst>
              <a:gs pos="0">
                <a:srgbClr val="72DC72"/>
              </a:gs>
              <a:gs pos="100000">
                <a:srgbClr val="33CC33"/>
              </a:gs>
            </a:gsLst>
            <a:lin ang="5400000" scaled="1"/>
          </a:gradFill>
          <a:ln w="12700" cap="flat" cmpd="sng">
            <a:solidFill>
              <a:schemeClr val="bg1"/>
            </a:solidFill>
            <a:prstDash val="solid"/>
            <a:round/>
            <a:headEnd type="none" w="med" len="med"/>
            <a:tailEnd type="none" w="med" len="med"/>
          </a:ln>
          <a:effectLst>
            <a:outerShdw dist="35921" dir="2700000" algn="ctr" rotWithShape="0">
              <a:schemeClr val="tx1">
                <a:alpha val="50000"/>
              </a:schemeClr>
            </a:outerShdw>
          </a:effectLst>
        </p:spPr>
        <p:txBody>
          <a:bodyPr wrap="none" anchor="ctr"/>
          <a:lstStyle/>
          <a:p>
            <a:endParaRPr lang="en-US"/>
          </a:p>
        </p:txBody>
      </p:sp>
      <p:sp>
        <p:nvSpPr>
          <p:cNvPr id="2" name="Slide Number Placeholder 1"/>
          <p:cNvSpPr>
            <a:spLocks noGrp="1"/>
          </p:cNvSpPr>
          <p:nvPr>
            <p:ph type="sldNum" sz="quarter" idx="12"/>
          </p:nvPr>
        </p:nvSpPr>
        <p:spPr/>
        <p:txBody>
          <a:bodyPr/>
          <a:lstStyle/>
          <a:p>
            <a:fld id="{0372A8C0-A868-48E0-975A-4D80D3DDF995}" type="slidenum">
              <a:rPr lang="en-US" smtClean="0"/>
              <a:t>66</a:t>
            </a:fld>
            <a:endParaRPr lang="en-US" dirty="0"/>
          </a:p>
        </p:txBody>
      </p:sp>
    </p:spTree>
    <p:extLst>
      <p:ext uri="{BB962C8B-B14F-4D97-AF65-F5344CB8AC3E}">
        <p14:creationId xmlns:p14="http://schemas.microsoft.com/office/powerpoint/2010/main" val="15671855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149475" y="3119438"/>
            <a:ext cx="23844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Embryonic</a:t>
            </a:r>
          </a:p>
        </p:txBody>
      </p:sp>
      <p:sp>
        <p:nvSpPr>
          <p:cNvPr id="22531" name="Rectangle 3"/>
          <p:cNvSpPr>
            <a:spLocks noChangeArrowheads="1"/>
          </p:cNvSpPr>
          <p:nvPr/>
        </p:nvSpPr>
        <p:spPr bwMode="auto">
          <a:xfrm>
            <a:off x="4538663" y="2733675"/>
            <a:ext cx="2409825"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Executive</a:t>
            </a:r>
            <a:br>
              <a:rPr lang="en-US" altLang="en-US" sz="3000" b="1"/>
            </a:br>
            <a:r>
              <a:rPr lang="en-US" altLang="en-US" sz="3000" b="1"/>
              <a:t>Management</a:t>
            </a:r>
            <a:br>
              <a:rPr lang="en-US" altLang="en-US" sz="3000" b="1"/>
            </a:br>
            <a:r>
              <a:rPr lang="en-US" altLang="en-US" sz="3000" b="1"/>
              <a:t>Acceptance</a:t>
            </a:r>
          </a:p>
        </p:txBody>
      </p:sp>
      <p:sp>
        <p:nvSpPr>
          <p:cNvPr id="22532" name="Rectangle 4"/>
          <p:cNvSpPr>
            <a:spLocks noChangeArrowheads="1"/>
          </p:cNvSpPr>
          <p:nvPr/>
        </p:nvSpPr>
        <p:spPr bwMode="auto">
          <a:xfrm>
            <a:off x="3702050" y="50149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Growth</a:t>
            </a:r>
          </a:p>
        </p:txBody>
      </p:sp>
      <p:sp>
        <p:nvSpPr>
          <p:cNvPr id="22533" name="Rectangle 5"/>
          <p:cNvSpPr>
            <a:spLocks noChangeArrowheads="1"/>
          </p:cNvSpPr>
          <p:nvPr/>
        </p:nvSpPr>
        <p:spPr bwMode="auto">
          <a:xfrm>
            <a:off x="6081713" y="49895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Maturity</a:t>
            </a:r>
          </a:p>
        </p:txBody>
      </p:sp>
      <p:sp>
        <p:nvSpPr>
          <p:cNvPr id="22534" name="Freeform 6"/>
          <p:cNvSpPr>
            <a:spLocks/>
          </p:cNvSpPr>
          <p:nvPr/>
        </p:nvSpPr>
        <p:spPr bwMode="auto">
          <a:xfrm>
            <a:off x="5702300" y="4076700"/>
            <a:ext cx="2413000" cy="254000"/>
          </a:xfrm>
          <a:custGeom>
            <a:avLst/>
            <a:gdLst>
              <a:gd name="T0" fmla="*/ 2413000 w 1520"/>
              <a:gd name="T1" fmla="*/ 254000 h 160"/>
              <a:gd name="T2" fmla="*/ 2108200 w 1520"/>
              <a:gd name="T3" fmla="*/ 0 h 160"/>
              <a:gd name="T4" fmla="*/ 0 w 1520"/>
              <a:gd name="T5" fmla="*/ 0 h 160"/>
              <a:gd name="T6" fmla="*/ 0 w 1520"/>
              <a:gd name="T7" fmla="*/ 254000 h 160"/>
              <a:gd name="T8" fmla="*/ 2413000 w 1520"/>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0" h="160">
                <a:moveTo>
                  <a:pt x="1520" y="160"/>
                </a:moveTo>
                <a:lnTo>
                  <a:pt x="1328" y="0"/>
                </a:lnTo>
                <a:lnTo>
                  <a:pt x="0" y="0"/>
                </a:lnTo>
                <a:lnTo>
                  <a:pt x="0" y="160"/>
                </a:lnTo>
                <a:lnTo>
                  <a:pt x="1520" y="160"/>
                </a:lnTo>
                <a:close/>
              </a:path>
            </a:pathLst>
          </a:custGeom>
          <a:solidFill>
            <a:srgbClr val="E1DC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E1DC00"/>
                </a:solidFill>
                <a:prstDash val="solid"/>
                <a:round/>
                <a:headEnd type="none" w="med" len="med"/>
                <a:tailEnd type="none" w="med" len="med"/>
              </a14:hiddenLine>
            </a:ext>
          </a:extLst>
        </p:spPr>
        <p:txBody>
          <a:bodyPr wrap="none" anchor="ctr"/>
          <a:lstStyle/>
          <a:p>
            <a:endParaRPr lang="en-US"/>
          </a:p>
        </p:txBody>
      </p:sp>
      <p:sp>
        <p:nvSpPr>
          <p:cNvPr id="22535" name="Freeform 7"/>
          <p:cNvSpPr>
            <a:spLocks/>
          </p:cNvSpPr>
          <p:nvPr/>
        </p:nvSpPr>
        <p:spPr bwMode="auto">
          <a:xfrm>
            <a:off x="4546600" y="2273300"/>
            <a:ext cx="2400300" cy="165100"/>
          </a:xfrm>
          <a:custGeom>
            <a:avLst/>
            <a:gdLst>
              <a:gd name="T0" fmla="*/ 2400300 w 1512"/>
              <a:gd name="T1" fmla="*/ 165100 h 104"/>
              <a:gd name="T2" fmla="*/ 0 w 1512"/>
              <a:gd name="T3" fmla="*/ 165100 h 104"/>
              <a:gd name="T4" fmla="*/ 0 w 1512"/>
              <a:gd name="T5" fmla="*/ 0 h 104"/>
              <a:gd name="T6" fmla="*/ 2197100 w 1512"/>
              <a:gd name="T7" fmla="*/ 0 h 104"/>
              <a:gd name="T8" fmla="*/ 2400300 w 1512"/>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04">
                <a:moveTo>
                  <a:pt x="1512" y="104"/>
                </a:moveTo>
                <a:lnTo>
                  <a:pt x="0" y="104"/>
                </a:lnTo>
                <a:lnTo>
                  <a:pt x="0" y="0"/>
                </a:lnTo>
                <a:lnTo>
                  <a:pt x="1384" y="0"/>
                </a:lnTo>
                <a:lnTo>
                  <a:pt x="1512" y="104"/>
                </a:lnTo>
                <a:close/>
              </a:path>
            </a:pathLst>
          </a:custGeom>
          <a:solidFill>
            <a:srgbClr val="33CC33">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CC33"/>
                </a:solidFill>
                <a:prstDash val="solid"/>
                <a:round/>
                <a:headEnd type="none" w="med" len="med"/>
                <a:tailEnd type="none" w="med" len="med"/>
              </a14:hiddenLine>
            </a:ext>
          </a:extLst>
        </p:spPr>
        <p:txBody>
          <a:bodyPr wrap="none" anchor="ctr"/>
          <a:lstStyle/>
          <a:p>
            <a:endParaRPr lang="en-US"/>
          </a:p>
        </p:txBody>
      </p:sp>
      <p:sp>
        <p:nvSpPr>
          <p:cNvPr id="22536" name="Freeform 8"/>
          <p:cNvSpPr>
            <a:spLocks/>
          </p:cNvSpPr>
          <p:nvPr/>
        </p:nvSpPr>
        <p:spPr bwMode="auto">
          <a:xfrm>
            <a:off x="2146300" y="2273300"/>
            <a:ext cx="2387600" cy="165100"/>
          </a:xfrm>
          <a:custGeom>
            <a:avLst/>
            <a:gdLst>
              <a:gd name="T0" fmla="*/ 0 w 1504"/>
              <a:gd name="T1" fmla="*/ 165100 h 104"/>
              <a:gd name="T2" fmla="*/ 228600 w 1504"/>
              <a:gd name="T3" fmla="*/ 0 h 104"/>
              <a:gd name="T4" fmla="*/ 2387600 w 1504"/>
              <a:gd name="T5" fmla="*/ 0 h 104"/>
              <a:gd name="T6" fmla="*/ 2387600 w 1504"/>
              <a:gd name="T7" fmla="*/ 165100 h 104"/>
              <a:gd name="T8" fmla="*/ 0 w 1504"/>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4" h="104">
                <a:moveTo>
                  <a:pt x="0" y="104"/>
                </a:moveTo>
                <a:lnTo>
                  <a:pt x="144" y="0"/>
                </a:lnTo>
                <a:lnTo>
                  <a:pt x="1504" y="0"/>
                </a:lnTo>
                <a:lnTo>
                  <a:pt x="1504" y="104"/>
                </a:lnTo>
                <a:lnTo>
                  <a:pt x="0" y="104"/>
                </a:lnTo>
                <a:close/>
              </a:path>
            </a:pathLst>
          </a:custGeom>
          <a:solidFill>
            <a:srgbClr val="3399FF">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99FF"/>
                </a:solidFill>
                <a:prstDash val="solid"/>
                <a:round/>
                <a:headEnd type="none" w="med" len="med"/>
                <a:tailEnd type="none" w="med" len="med"/>
              </a14:hiddenLine>
            </a:ext>
          </a:extLst>
        </p:spPr>
        <p:txBody>
          <a:bodyPr wrap="none" anchor="ctr"/>
          <a:lstStyle/>
          <a:p>
            <a:endParaRPr lang="en-US"/>
          </a:p>
        </p:txBody>
      </p:sp>
      <p:sp>
        <p:nvSpPr>
          <p:cNvPr id="22537" name="Rectangle 9"/>
          <p:cNvSpPr>
            <a:spLocks noGrp="1" noChangeArrowheads="1"/>
          </p:cNvSpPr>
          <p:nvPr>
            <p:ph type="title"/>
          </p:nvPr>
        </p:nvSpPr>
        <p:spPr>
          <a:noFill/>
        </p:spPr>
        <p:txBody>
          <a:bodyPr>
            <a:normAutofit/>
          </a:bodyPr>
          <a:lstStyle/>
          <a:p>
            <a:pPr>
              <a:lnSpc>
                <a:spcPct val="85000"/>
              </a:lnSpc>
            </a:pPr>
            <a:r>
              <a:rPr lang="en-US" altLang="en-US">
                <a:solidFill>
                  <a:schemeClr val="tx1"/>
                </a:solidFill>
              </a:rPr>
              <a:t>Life Cycle Phases for Level 2 </a:t>
            </a:r>
            <a:br>
              <a:rPr lang="en-US" altLang="en-US">
                <a:solidFill>
                  <a:schemeClr val="tx1"/>
                </a:solidFill>
              </a:rPr>
            </a:br>
            <a:r>
              <a:rPr lang="en-US" altLang="en-US">
                <a:solidFill>
                  <a:schemeClr val="tx1"/>
                </a:solidFill>
              </a:rPr>
              <a:t>Project Management Maturity</a:t>
            </a:r>
          </a:p>
        </p:txBody>
      </p:sp>
      <p:sp>
        <p:nvSpPr>
          <p:cNvPr id="22538" name="Rectangle 10"/>
          <p:cNvSpPr>
            <a:spLocks noChangeArrowheads="1"/>
          </p:cNvSpPr>
          <p:nvPr/>
        </p:nvSpPr>
        <p:spPr bwMode="auto">
          <a:xfrm>
            <a:off x="2152650" y="2444750"/>
            <a:ext cx="2406650" cy="1890713"/>
          </a:xfrm>
          <a:prstGeom prst="rect">
            <a:avLst/>
          </a:prstGeom>
          <a:solidFill>
            <a:srgbClr val="3366FF">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99FF"/>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2539" name="Rectangle 11"/>
          <p:cNvSpPr>
            <a:spLocks noChangeArrowheads="1"/>
          </p:cNvSpPr>
          <p:nvPr/>
        </p:nvSpPr>
        <p:spPr bwMode="auto">
          <a:xfrm>
            <a:off x="4543425" y="2444750"/>
            <a:ext cx="2406650" cy="1890713"/>
          </a:xfrm>
          <a:prstGeom prst="rect">
            <a:avLst/>
          </a:prstGeom>
          <a:solidFill>
            <a:srgbClr val="33CC33">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CC33"/>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2540" name="Rectangle 12"/>
          <p:cNvSpPr>
            <a:spLocks noChangeArrowheads="1"/>
          </p:cNvSpPr>
          <p:nvPr/>
        </p:nvSpPr>
        <p:spPr bwMode="auto">
          <a:xfrm>
            <a:off x="3316288" y="4338638"/>
            <a:ext cx="2406650" cy="1890712"/>
          </a:xfrm>
          <a:prstGeom prst="rect">
            <a:avLst/>
          </a:prstGeom>
          <a:solidFill>
            <a:srgbClr val="FF99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FF99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2541" name="Rectangle 13"/>
          <p:cNvSpPr>
            <a:spLocks noChangeArrowheads="1"/>
          </p:cNvSpPr>
          <p:nvPr/>
        </p:nvSpPr>
        <p:spPr bwMode="auto">
          <a:xfrm>
            <a:off x="5708650" y="4338638"/>
            <a:ext cx="2405063" cy="1890712"/>
          </a:xfrm>
          <a:prstGeom prst="rect">
            <a:avLst/>
          </a:prstGeom>
          <a:solidFill>
            <a:srgbClr val="E1DC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E1DC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2542" name="Rectangle 14"/>
          <p:cNvSpPr>
            <a:spLocks noChangeArrowheads="1"/>
          </p:cNvSpPr>
          <p:nvPr/>
        </p:nvSpPr>
        <p:spPr bwMode="auto">
          <a:xfrm>
            <a:off x="1473200" y="2000250"/>
            <a:ext cx="3803650" cy="4494213"/>
          </a:xfrm>
          <a:prstGeom prst="rect">
            <a:avLst/>
          </a:prstGeom>
          <a:gradFill rotWithShape="0">
            <a:gsLst>
              <a:gs pos="0">
                <a:srgbClr val="C20000"/>
              </a:gs>
              <a:gs pos="100000">
                <a:srgbClr val="FF0000"/>
              </a:gs>
            </a:gsLst>
            <a:lin ang="5400000" scaled="1"/>
          </a:gradFill>
          <a:ln w="28575">
            <a:solidFill>
              <a:schemeClr val="bg1"/>
            </a:solidFill>
            <a:miter lim="800000"/>
            <a:headEnd/>
            <a:tailEnd/>
          </a:ln>
          <a:effectLst>
            <a:outerShdw blurRad="63500" dist="251447" dir="2700000"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2543" name="Rectangle 15"/>
          <p:cNvSpPr>
            <a:spLocks noChangeArrowheads="1"/>
          </p:cNvSpPr>
          <p:nvPr/>
        </p:nvSpPr>
        <p:spPr bwMode="auto">
          <a:xfrm>
            <a:off x="1450975" y="2025650"/>
            <a:ext cx="3822700" cy="968375"/>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0000"/>
              </a:lnSpc>
            </a:pPr>
            <a:r>
              <a:rPr lang="en-US" altLang="en-US" sz="3600" b="1"/>
              <a:t>Line Management</a:t>
            </a:r>
            <a:br>
              <a:rPr lang="en-US" altLang="en-US" sz="3600" b="1"/>
            </a:br>
            <a:r>
              <a:rPr lang="en-US" altLang="en-US" sz="3600" b="1"/>
              <a:t>Acceptance</a:t>
            </a:r>
          </a:p>
        </p:txBody>
      </p:sp>
      <p:sp>
        <p:nvSpPr>
          <p:cNvPr id="22544" name="Rectangle 16"/>
          <p:cNvSpPr>
            <a:spLocks noChangeArrowheads="1"/>
          </p:cNvSpPr>
          <p:nvPr/>
        </p:nvSpPr>
        <p:spPr bwMode="auto">
          <a:xfrm>
            <a:off x="1627188" y="2986088"/>
            <a:ext cx="3590925" cy="3455987"/>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marL="166688" indent="-166688">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spcBef>
                <a:spcPct val="35000"/>
              </a:spcBef>
              <a:buClr>
                <a:srgbClr val="FFFF00"/>
              </a:buClr>
              <a:buFontTx/>
              <a:buChar char="•"/>
            </a:pPr>
            <a:r>
              <a:rPr lang="en-US" altLang="en-US" sz="2200" b="1">
                <a:latin typeface="Arial" charset="0"/>
              </a:rPr>
              <a:t>Line management support</a:t>
            </a:r>
          </a:p>
          <a:p>
            <a:pPr>
              <a:spcBef>
                <a:spcPct val="35000"/>
              </a:spcBef>
              <a:buClr>
                <a:srgbClr val="FFFF00"/>
              </a:buClr>
              <a:buFontTx/>
              <a:buChar char="•"/>
            </a:pPr>
            <a:r>
              <a:rPr lang="en-US" altLang="en-US" sz="2200" b="1">
                <a:latin typeface="Arial" charset="0"/>
              </a:rPr>
              <a:t>Line management </a:t>
            </a:r>
            <a:br>
              <a:rPr lang="en-US" altLang="en-US" sz="2200" b="1">
                <a:latin typeface="Arial" charset="0"/>
              </a:rPr>
            </a:br>
            <a:r>
              <a:rPr lang="en-US" altLang="en-US" sz="2200" b="1">
                <a:latin typeface="Arial" charset="0"/>
              </a:rPr>
              <a:t>commitment</a:t>
            </a:r>
          </a:p>
          <a:p>
            <a:pPr>
              <a:spcBef>
                <a:spcPct val="35000"/>
              </a:spcBef>
              <a:buClr>
                <a:srgbClr val="FFFF00"/>
              </a:buClr>
              <a:buFontTx/>
              <a:buChar char="•"/>
            </a:pPr>
            <a:r>
              <a:rPr lang="en-US" altLang="en-US" sz="2200" b="1">
                <a:latin typeface="Arial" charset="0"/>
              </a:rPr>
              <a:t>Line management education</a:t>
            </a:r>
          </a:p>
          <a:p>
            <a:pPr>
              <a:spcBef>
                <a:spcPct val="35000"/>
              </a:spcBef>
              <a:buClr>
                <a:srgbClr val="FFFF00"/>
              </a:buClr>
              <a:buFontTx/>
              <a:buChar char="•"/>
            </a:pPr>
            <a:r>
              <a:rPr lang="en-US" altLang="en-US" sz="2200" b="1">
                <a:latin typeface="Arial" charset="0"/>
              </a:rPr>
              <a:t>Willingness to release employees for project management training</a:t>
            </a:r>
          </a:p>
        </p:txBody>
      </p:sp>
      <p:sp>
        <p:nvSpPr>
          <p:cNvPr id="22545" name="Freeform 17"/>
          <p:cNvSpPr>
            <a:spLocks/>
          </p:cNvSpPr>
          <p:nvPr/>
        </p:nvSpPr>
        <p:spPr bwMode="auto">
          <a:xfrm>
            <a:off x="1447800" y="1752600"/>
            <a:ext cx="3835400" cy="241300"/>
          </a:xfrm>
          <a:custGeom>
            <a:avLst/>
            <a:gdLst>
              <a:gd name="T0" fmla="*/ 0 w 2280"/>
              <a:gd name="T1" fmla="*/ 241300 h 152"/>
              <a:gd name="T2" fmla="*/ 148033 w 2280"/>
              <a:gd name="T3" fmla="*/ 0 h 152"/>
              <a:gd name="T4" fmla="*/ 3633537 w 2280"/>
              <a:gd name="T5" fmla="*/ 0 h 152"/>
              <a:gd name="T6" fmla="*/ 3835400 w 2280"/>
              <a:gd name="T7" fmla="*/ 241300 h 152"/>
              <a:gd name="T8" fmla="*/ 0 w 2280"/>
              <a:gd name="T9" fmla="*/ 241300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0" h="152">
                <a:moveTo>
                  <a:pt x="0" y="152"/>
                </a:moveTo>
                <a:lnTo>
                  <a:pt x="88" y="0"/>
                </a:lnTo>
                <a:lnTo>
                  <a:pt x="2160" y="0"/>
                </a:lnTo>
                <a:lnTo>
                  <a:pt x="2280" y="152"/>
                </a:lnTo>
                <a:lnTo>
                  <a:pt x="0" y="152"/>
                </a:lnTo>
                <a:close/>
              </a:path>
            </a:pathLst>
          </a:custGeom>
          <a:gradFill rotWithShape="0">
            <a:gsLst>
              <a:gs pos="0">
                <a:srgbClr val="FF4F4F"/>
              </a:gs>
              <a:gs pos="100000">
                <a:srgbClr val="FF0000"/>
              </a:gs>
            </a:gsLst>
            <a:lin ang="5400000" scaled="1"/>
          </a:gradFill>
          <a:ln w="12700" cap="flat" cmpd="sng">
            <a:solidFill>
              <a:schemeClr val="bg1"/>
            </a:solidFill>
            <a:prstDash val="solid"/>
            <a:round/>
            <a:headEnd type="none" w="med" len="med"/>
            <a:tailEnd type="none" w="med" len="med"/>
          </a:ln>
          <a:effectLst>
            <a:outerShdw dist="35921" dir="2700000" algn="ctr" rotWithShape="0">
              <a:schemeClr val="tx1">
                <a:alpha val="50000"/>
              </a:schemeClr>
            </a:outerShdw>
          </a:effectLst>
        </p:spPr>
        <p:txBody>
          <a:bodyPr wrap="none" anchor="ctr"/>
          <a:lstStyle/>
          <a:p>
            <a:endParaRPr lang="en-US"/>
          </a:p>
        </p:txBody>
      </p:sp>
      <p:sp>
        <p:nvSpPr>
          <p:cNvPr id="2" name="Slide Number Placeholder 1"/>
          <p:cNvSpPr>
            <a:spLocks noGrp="1"/>
          </p:cNvSpPr>
          <p:nvPr>
            <p:ph type="sldNum" sz="quarter" idx="12"/>
          </p:nvPr>
        </p:nvSpPr>
        <p:spPr/>
        <p:txBody>
          <a:bodyPr/>
          <a:lstStyle/>
          <a:p>
            <a:fld id="{0372A8C0-A868-48E0-975A-4D80D3DDF995}" type="slidenum">
              <a:rPr lang="en-US" smtClean="0"/>
              <a:t>67</a:t>
            </a:fld>
            <a:endParaRPr lang="en-US" dirty="0"/>
          </a:p>
        </p:txBody>
      </p:sp>
    </p:spTree>
    <p:extLst>
      <p:ext uri="{BB962C8B-B14F-4D97-AF65-F5344CB8AC3E}">
        <p14:creationId xmlns:p14="http://schemas.microsoft.com/office/powerpoint/2010/main" val="12752958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149475" y="3119438"/>
            <a:ext cx="23844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Embryonic</a:t>
            </a:r>
          </a:p>
        </p:txBody>
      </p:sp>
      <p:sp>
        <p:nvSpPr>
          <p:cNvPr id="23555" name="Rectangle 3"/>
          <p:cNvSpPr>
            <a:spLocks noChangeArrowheads="1"/>
          </p:cNvSpPr>
          <p:nvPr/>
        </p:nvSpPr>
        <p:spPr bwMode="auto">
          <a:xfrm>
            <a:off x="4538663" y="2733675"/>
            <a:ext cx="2409825"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Executive</a:t>
            </a:r>
            <a:br>
              <a:rPr lang="en-US" altLang="en-US" sz="3000" b="1"/>
            </a:br>
            <a:r>
              <a:rPr lang="en-US" altLang="en-US" sz="3000" b="1"/>
              <a:t>Management</a:t>
            </a:r>
            <a:br>
              <a:rPr lang="en-US" altLang="en-US" sz="3000" b="1"/>
            </a:br>
            <a:r>
              <a:rPr lang="en-US" altLang="en-US" sz="3000" b="1"/>
              <a:t>Acceptance</a:t>
            </a:r>
          </a:p>
        </p:txBody>
      </p:sp>
      <p:sp>
        <p:nvSpPr>
          <p:cNvPr id="23556" name="Rectangle 4"/>
          <p:cNvSpPr>
            <a:spLocks noChangeArrowheads="1"/>
          </p:cNvSpPr>
          <p:nvPr/>
        </p:nvSpPr>
        <p:spPr bwMode="auto">
          <a:xfrm>
            <a:off x="892175" y="4591050"/>
            <a:ext cx="2413000"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Line</a:t>
            </a:r>
            <a:br>
              <a:rPr lang="en-US" altLang="en-US" sz="3000" b="1"/>
            </a:br>
            <a:r>
              <a:rPr lang="en-US" altLang="en-US" sz="3000" b="1"/>
              <a:t>Management</a:t>
            </a:r>
            <a:br>
              <a:rPr lang="en-US" altLang="en-US" sz="3000" b="1"/>
            </a:br>
            <a:r>
              <a:rPr lang="en-US" altLang="en-US" sz="3000" b="1"/>
              <a:t>Acceptance</a:t>
            </a:r>
          </a:p>
        </p:txBody>
      </p:sp>
      <p:sp>
        <p:nvSpPr>
          <p:cNvPr id="23557" name="Rectangle 5"/>
          <p:cNvSpPr>
            <a:spLocks noChangeArrowheads="1"/>
          </p:cNvSpPr>
          <p:nvPr/>
        </p:nvSpPr>
        <p:spPr bwMode="auto">
          <a:xfrm>
            <a:off x="3702050" y="50149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Growth</a:t>
            </a:r>
          </a:p>
        </p:txBody>
      </p:sp>
      <p:sp>
        <p:nvSpPr>
          <p:cNvPr id="23558" name="Rectangle 6"/>
          <p:cNvSpPr>
            <a:spLocks noChangeArrowheads="1"/>
          </p:cNvSpPr>
          <p:nvPr/>
        </p:nvSpPr>
        <p:spPr bwMode="auto">
          <a:xfrm>
            <a:off x="6081713" y="49895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Maturity</a:t>
            </a:r>
          </a:p>
        </p:txBody>
      </p:sp>
      <p:sp>
        <p:nvSpPr>
          <p:cNvPr id="23559" name="Freeform 7"/>
          <p:cNvSpPr>
            <a:spLocks/>
          </p:cNvSpPr>
          <p:nvPr/>
        </p:nvSpPr>
        <p:spPr bwMode="auto">
          <a:xfrm>
            <a:off x="5702300" y="4076700"/>
            <a:ext cx="2413000" cy="254000"/>
          </a:xfrm>
          <a:custGeom>
            <a:avLst/>
            <a:gdLst>
              <a:gd name="T0" fmla="*/ 2413000 w 1520"/>
              <a:gd name="T1" fmla="*/ 254000 h 160"/>
              <a:gd name="T2" fmla="*/ 2108200 w 1520"/>
              <a:gd name="T3" fmla="*/ 0 h 160"/>
              <a:gd name="T4" fmla="*/ 0 w 1520"/>
              <a:gd name="T5" fmla="*/ 0 h 160"/>
              <a:gd name="T6" fmla="*/ 0 w 1520"/>
              <a:gd name="T7" fmla="*/ 254000 h 160"/>
              <a:gd name="T8" fmla="*/ 2413000 w 1520"/>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0" h="160">
                <a:moveTo>
                  <a:pt x="1520" y="160"/>
                </a:moveTo>
                <a:lnTo>
                  <a:pt x="1328" y="0"/>
                </a:lnTo>
                <a:lnTo>
                  <a:pt x="0" y="0"/>
                </a:lnTo>
                <a:lnTo>
                  <a:pt x="0" y="160"/>
                </a:lnTo>
                <a:lnTo>
                  <a:pt x="1520" y="160"/>
                </a:lnTo>
                <a:close/>
              </a:path>
            </a:pathLst>
          </a:custGeom>
          <a:solidFill>
            <a:srgbClr val="E1DC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E1DC00"/>
                </a:solidFill>
                <a:prstDash val="solid"/>
                <a:round/>
                <a:headEnd type="none" w="med" len="med"/>
                <a:tailEnd type="none" w="med" len="med"/>
              </a14:hiddenLine>
            </a:ext>
          </a:extLst>
        </p:spPr>
        <p:txBody>
          <a:bodyPr wrap="none" anchor="ctr"/>
          <a:lstStyle/>
          <a:p>
            <a:endParaRPr lang="en-US"/>
          </a:p>
        </p:txBody>
      </p:sp>
      <p:sp>
        <p:nvSpPr>
          <p:cNvPr id="23560" name="Freeform 8"/>
          <p:cNvSpPr>
            <a:spLocks/>
          </p:cNvSpPr>
          <p:nvPr/>
        </p:nvSpPr>
        <p:spPr bwMode="auto">
          <a:xfrm>
            <a:off x="4546600" y="2273300"/>
            <a:ext cx="2400300" cy="165100"/>
          </a:xfrm>
          <a:custGeom>
            <a:avLst/>
            <a:gdLst>
              <a:gd name="T0" fmla="*/ 2400300 w 1512"/>
              <a:gd name="T1" fmla="*/ 165100 h 104"/>
              <a:gd name="T2" fmla="*/ 0 w 1512"/>
              <a:gd name="T3" fmla="*/ 165100 h 104"/>
              <a:gd name="T4" fmla="*/ 0 w 1512"/>
              <a:gd name="T5" fmla="*/ 0 h 104"/>
              <a:gd name="T6" fmla="*/ 2197100 w 1512"/>
              <a:gd name="T7" fmla="*/ 0 h 104"/>
              <a:gd name="T8" fmla="*/ 2400300 w 1512"/>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04">
                <a:moveTo>
                  <a:pt x="1512" y="104"/>
                </a:moveTo>
                <a:lnTo>
                  <a:pt x="0" y="104"/>
                </a:lnTo>
                <a:lnTo>
                  <a:pt x="0" y="0"/>
                </a:lnTo>
                <a:lnTo>
                  <a:pt x="1384" y="0"/>
                </a:lnTo>
                <a:lnTo>
                  <a:pt x="1512" y="104"/>
                </a:lnTo>
                <a:close/>
              </a:path>
            </a:pathLst>
          </a:custGeom>
          <a:solidFill>
            <a:srgbClr val="33CC33">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CC33"/>
                </a:solidFill>
                <a:prstDash val="solid"/>
                <a:round/>
                <a:headEnd type="none" w="med" len="med"/>
                <a:tailEnd type="none" w="med" len="med"/>
              </a14:hiddenLine>
            </a:ext>
          </a:extLst>
        </p:spPr>
        <p:txBody>
          <a:bodyPr wrap="none" anchor="ctr"/>
          <a:lstStyle/>
          <a:p>
            <a:endParaRPr lang="en-US"/>
          </a:p>
        </p:txBody>
      </p:sp>
      <p:sp>
        <p:nvSpPr>
          <p:cNvPr id="23561" name="Freeform 9"/>
          <p:cNvSpPr>
            <a:spLocks/>
          </p:cNvSpPr>
          <p:nvPr/>
        </p:nvSpPr>
        <p:spPr bwMode="auto">
          <a:xfrm>
            <a:off x="2146300" y="2273300"/>
            <a:ext cx="2387600" cy="165100"/>
          </a:xfrm>
          <a:custGeom>
            <a:avLst/>
            <a:gdLst>
              <a:gd name="T0" fmla="*/ 0 w 1504"/>
              <a:gd name="T1" fmla="*/ 165100 h 104"/>
              <a:gd name="T2" fmla="*/ 228600 w 1504"/>
              <a:gd name="T3" fmla="*/ 0 h 104"/>
              <a:gd name="T4" fmla="*/ 2387600 w 1504"/>
              <a:gd name="T5" fmla="*/ 0 h 104"/>
              <a:gd name="T6" fmla="*/ 2387600 w 1504"/>
              <a:gd name="T7" fmla="*/ 165100 h 104"/>
              <a:gd name="T8" fmla="*/ 0 w 1504"/>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4" h="104">
                <a:moveTo>
                  <a:pt x="0" y="104"/>
                </a:moveTo>
                <a:lnTo>
                  <a:pt x="144" y="0"/>
                </a:lnTo>
                <a:lnTo>
                  <a:pt x="1504" y="0"/>
                </a:lnTo>
                <a:lnTo>
                  <a:pt x="1504" y="104"/>
                </a:lnTo>
                <a:lnTo>
                  <a:pt x="0" y="104"/>
                </a:lnTo>
                <a:close/>
              </a:path>
            </a:pathLst>
          </a:custGeom>
          <a:solidFill>
            <a:srgbClr val="3399FF">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99FF"/>
                </a:solidFill>
                <a:prstDash val="solid"/>
                <a:round/>
                <a:headEnd type="none" w="med" len="med"/>
                <a:tailEnd type="none" w="med" len="med"/>
              </a14:hiddenLine>
            </a:ext>
          </a:extLst>
        </p:spPr>
        <p:txBody>
          <a:bodyPr wrap="none" anchor="ctr"/>
          <a:lstStyle/>
          <a:p>
            <a:endParaRPr lang="en-US"/>
          </a:p>
        </p:txBody>
      </p:sp>
      <p:sp>
        <p:nvSpPr>
          <p:cNvPr id="23562" name="Freeform 10"/>
          <p:cNvSpPr>
            <a:spLocks/>
          </p:cNvSpPr>
          <p:nvPr/>
        </p:nvSpPr>
        <p:spPr bwMode="auto">
          <a:xfrm>
            <a:off x="901700" y="4076700"/>
            <a:ext cx="2400300" cy="254000"/>
          </a:xfrm>
          <a:custGeom>
            <a:avLst/>
            <a:gdLst>
              <a:gd name="T0" fmla="*/ 0 w 1512"/>
              <a:gd name="T1" fmla="*/ 254000 h 160"/>
              <a:gd name="T2" fmla="*/ 342900 w 1512"/>
              <a:gd name="T3" fmla="*/ 0 h 160"/>
              <a:gd name="T4" fmla="*/ 2400300 w 1512"/>
              <a:gd name="T5" fmla="*/ 0 h 160"/>
              <a:gd name="T6" fmla="*/ 2400300 w 1512"/>
              <a:gd name="T7" fmla="*/ 254000 h 160"/>
              <a:gd name="T8" fmla="*/ 0 w 1512"/>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60">
                <a:moveTo>
                  <a:pt x="0" y="160"/>
                </a:moveTo>
                <a:lnTo>
                  <a:pt x="216" y="0"/>
                </a:lnTo>
                <a:lnTo>
                  <a:pt x="1512" y="0"/>
                </a:lnTo>
                <a:lnTo>
                  <a:pt x="1512" y="160"/>
                </a:lnTo>
                <a:lnTo>
                  <a:pt x="0" y="160"/>
                </a:lnTo>
                <a:close/>
              </a:path>
            </a:pathLst>
          </a:custGeom>
          <a:solidFill>
            <a:srgbClr val="CC00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CC0000"/>
                </a:solidFill>
                <a:prstDash val="solid"/>
                <a:round/>
                <a:headEnd type="none" w="med" len="med"/>
                <a:tailEnd type="none" w="med" len="med"/>
              </a14:hiddenLine>
            </a:ext>
          </a:extLst>
        </p:spPr>
        <p:txBody>
          <a:bodyPr wrap="none" anchor="ctr"/>
          <a:lstStyle/>
          <a:p>
            <a:endParaRPr lang="en-US"/>
          </a:p>
        </p:txBody>
      </p:sp>
      <p:sp>
        <p:nvSpPr>
          <p:cNvPr id="23563" name="Rectangle 11"/>
          <p:cNvSpPr>
            <a:spLocks noGrp="1" noChangeArrowheads="1"/>
          </p:cNvSpPr>
          <p:nvPr>
            <p:ph type="title"/>
          </p:nvPr>
        </p:nvSpPr>
        <p:spPr>
          <a:noFill/>
        </p:spPr>
        <p:txBody>
          <a:bodyPr>
            <a:normAutofit/>
          </a:bodyPr>
          <a:lstStyle/>
          <a:p>
            <a:pPr>
              <a:lnSpc>
                <a:spcPct val="85000"/>
              </a:lnSpc>
            </a:pPr>
            <a:r>
              <a:rPr lang="en-US" altLang="en-US">
                <a:solidFill>
                  <a:schemeClr val="tx1"/>
                </a:solidFill>
              </a:rPr>
              <a:t>Life Cycle Phases for Level 2 </a:t>
            </a:r>
            <a:br>
              <a:rPr lang="en-US" altLang="en-US">
                <a:solidFill>
                  <a:schemeClr val="tx1"/>
                </a:solidFill>
              </a:rPr>
            </a:br>
            <a:r>
              <a:rPr lang="en-US" altLang="en-US">
                <a:solidFill>
                  <a:schemeClr val="tx1"/>
                </a:solidFill>
              </a:rPr>
              <a:t>Project Management Maturity</a:t>
            </a:r>
          </a:p>
        </p:txBody>
      </p:sp>
      <p:sp>
        <p:nvSpPr>
          <p:cNvPr id="23564" name="Rectangle 12"/>
          <p:cNvSpPr>
            <a:spLocks noChangeArrowheads="1"/>
          </p:cNvSpPr>
          <p:nvPr/>
        </p:nvSpPr>
        <p:spPr bwMode="auto">
          <a:xfrm>
            <a:off x="2152650" y="2444750"/>
            <a:ext cx="2406650" cy="1890713"/>
          </a:xfrm>
          <a:prstGeom prst="rect">
            <a:avLst/>
          </a:prstGeom>
          <a:solidFill>
            <a:srgbClr val="3366FF">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99FF"/>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3565" name="Rectangle 13"/>
          <p:cNvSpPr>
            <a:spLocks noChangeArrowheads="1"/>
          </p:cNvSpPr>
          <p:nvPr/>
        </p:nvSpPr>
        <p:spPr bwMode="auto">
          <a:xfrm>
            <a:off x="4543425" y="2444750"/>
            <a:ext cx="2406650" cy="1890713"/>
          </a:xfrm>
          <a:prstGeom prst="rect">
            <a:avLst/>
          </a:prstGeom>
          <a:solidFill>
            <a:srgbClr val="33CC33">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CC33"/>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3566" name="Rectangle 14"/>
          <p:cNvSpPr>
            <a:spLocks noChangeArrowheads="1"/>
          </p:cNvSpPr>
          <p:nvPr/>
        </p:nvSpPr>
        <p:spPr bwMode="auto">
          <a:xfrm>
            <a:off x="914400" y="4337050"/>
            <a:ext cx="2406650" cy="1890713"/>
          </a:xfrm>
          <a:prstGeom prst="rect">
            <a:avLst/>
          </a:prstGeom>
          <a:solidFill>
            <a:srgbClr val="FF00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CC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3567" name="Rectangle 15"/>
          <p:cNvSpPr>
            <a:spLocks noChangeArrowheads="1"/>
          </p:cNvSpPr>
          <p:nvPr/>
        </p:nvSpPr>
        <p:spPr bwMode="auto">
          <a:xfrm>
            <a:off x="3316288" y="4338638"/>
            <a:ext cx="2406650" cy="1890712"/>
          </a:xfrm>
          <a:prstGeom prst="rect">
            <a:avLst/>
          </a:prstGeom>
          <a:solidFill>
            <a:srgbClr val="FF99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FF99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3568" name="Rectangle 16"/>
          <p:cNvSpPr>
            <a:spLocks noChangeArrowheads="1"/>
          </p:cNvSpPr>
          <p:nvPr/>
        </p:nvSpPr>
        <p:spPr bwMode="auto">
          <a:xfrm>
            <a:off x="5708650" y="4338638"/>
            <a:ext cx="2405063" cy="1890712"/>
          </a:xfrm>
          <a:prstGeom prst="rect">
            <a:avLst/>
          </a:prstGeom>
          <a:solidFill>
            <a:srgbClr val="E1DC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E1DC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3569" name="Rectangle 17"/>
          <p:cNvSpPr>
            <a:spLocks noChangeArrowheads="1"/>
          </p:cNvSpPr>
          <p:nvPr/>
        </p:nvSpPr>
        <p:spPr bwMode="auto">
          <a:xfrm>
            <a:off x="2706688" y="1828800"/>
            <a:ext cx="3600450" cy="4941888"/>
          </a:xfrm>
          <a:prstGeom prst="rect">
            <a:avLst/>
          </a:prstGeom>
          <a:gradFill rotWithShape="0">
            <a:gsLst>
              <a:gs pos="0">
                <a:srgbClr val="B06A00"/>
              </a:gs>
              <a:gs pos="100000">
                <a:srgbClr val="FF9900"/>
              </a:gs>
            </a:gsLst>
            <a:lin ang="5400000" scaled="1"/>
          </a:gradFill>
          <a:ln w="28575">
            <a:solidFill>
              <a:schemeClr val="bg1"/>
            </a:solidFill>
            <a:miter lim="800000"/>
            <a:headEnd/>
            <a:tailEnd/>
          </a:ln>
          <a:effectLst>
            <a:outerShdw blurRad="63500" dist="251447" dir="2700000"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3570" name="Rectangle 18"/>
          <p:cNvSpPr>
            <a:spLocks noChangeArrowheads="1"/>
          </p:cNvSpPr>
          <p:nvPr/>
        </p:nvSpPr>
        <p:spPr bwMode="auto">
          <a:xfrm>
            <a:off x="3246438" y="1949450"/>
            <a:ext cx="2501900" cy="711200"/>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4800" b="1"/>
              <a:t>Growth</a:t>
            </a:r>
          </a:p>
        </p:txBody>
      </p:sp>
      <p:sp>
        <p:nvSpPr>
          <p:cNvPr id="23571" name="Rectangle 19"/>
          <p:cNvSpPr>
            <a:spLocks noChangeArrowheads="1"/>
          </p:cNvSpPr>
          <p:nvPr/>
        </p:nvSpPr>
        <p:spPr bwMode="auto">
          <a:xfrm>
            <a:off x="2795588" y="2643188"/>
            <a:ext cx="3502025" cy="3971925"/>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marL="166688" indent="-166688">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spcBef>
                <a:spcPct val="40000"/>
              </a:spcBef>
              <a:buClr>
                <a:srgbClr val="FF0000"/>
              </a:buClr>
              <a:buFontTx/>
              <a:buChar char="•"/>
            </a:pPr>
            <a:r>
              <a:rPr lang="en-US" altLang="en-US" sz="2200" b="1">
                <a:latin typeface="Arial" charset="0"/>
              </a:rPr>
              <a:t>Development of a      methodology</a:t>
            </a:r>
          </a:p>
          <a:p>
            <a:pPr>
              <a:spcBef>
                <a:spcPct val="40000"/>
              </a:spcBef>
              <a:buClr>
                <a:srgbClr val="FF0000"/>
              </a:buClr>
              <a:buFontTx/>
              <a:buChar char="•"/>
            </a:pPr>
            <a:r>
              <a:rPr lang="en-US" altLang="en-US" sz="2200" b="1">
                <a:latin typeface="Arial" charset="0"/>
              </a:rPr>
              <a:t>Use of life cycle phases</a:t>
            </a:r>
          </a:p>
          <a:p>
            <a:pPr>
              <a:spcBef>
                <a:spcPct val="40000"/>
              </a:spcBef>
              <a:buClr>
                <a:srgbClr val="FF0000"/>
              </a:buClr>
              <a:buFontTx/>
              <a:buChar char="•"/>
            </a:pPr>
            <a:r>
              <a:rPr lang="en-US" altLang="en-US" sz="2200" b="1">
                <a:latin typeface="Arial" charset="0"/>
              </a:rPr>
              <a:t>Commitment to planning</a:t>
            </a:r>
          </a:p>
          <a:p>
            <a:pPr>
              <a:spcBef>
                <a:spcPct val="40000"/>
              </a:spcBef>
              <a:buClr>
                <a:srgbClr val="FF0000"/>
              </a:buClr>
              <a:buFontTx/>
              <a:buChar char="•"/>
            </a:pPr>
            <a:r>
              <a:rPr lang="en-US" altLang="en-US" sz="2200" b="1">
                <a:latin typeface="Arial" charset="0"/>
              </a:rPr>
              <a:t>Minimization of “creeping scope”</a:t>
            </a:r>
          </a:p>
          <a:p>
            <a:pPr>
              <a:spcBef>
                <a:spcPct val="40000"/>
              </a:spcBef>
              <a:buClr>
                <a:srgbClr val="FF0000"/>
              </a:buClr>
              <a:buFontTx/>
              <a:buChar char="•"/>
            </a:pPr>
            <a:r>
              <a:rPr lang="en-US" altLang="en-US" sz="2200" b="1">
                <a:latin typeface="Arial" charset="0"/>
              </a:rPr>
              <a:t>Selection of a project tracking system</a:t>
            </a:r>
          </a:p>
        </p:txBody>
      </p:sp>
      <p:sp>
        <p:nvSpPr>
          <p:cNvPr id="23572" name="Freeform 20"/>
          <p:cNvSpPr>
            <a:spLocks/>
          </p:cNvSpPr>
          <p:nvPr/>
        </p:nvSpPr>
        <p:spPr bwMode="auto">
          <a:xfrm>
            <a:off x="2692400" y="1600200"/>
            <a:ext cx="3619500" cy="241300"/>
          </a:xfrm>
          <a:custGeom>
            <a:avLst/>
            <a:gdLst>
              <a:gd name="T0" fmla="*/ 0 w 2280"/>
              <a:gd name="T1" fmla="*/ 241300 h 152"/>
              <a:gd name="T2" fmla="*/ 139700 w 2280"/>
              <a:gd name="T3" fmla="*/ 0 h 152"/>
              <a:gd name="T4" fmla="*/ 3429000 w 2280"/>
              <a:gd name="T5" fmla="*/ 0 h 152"/>
              <a:gd name="T6" fmla="*/ 3619500 w 2280"/>
              <a:gd name="T7" fmla="*/ 241300 h 152"/>
              <a:gd name="T8" fmla="*/ 0 w 2280"/>
              <a:gd name="T9" fmla="*/ 241300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0" h="152">
                <a:moveTo>
                  <a:pt x="0" y="152"/>
                </a:moveTo>
                <a:lnTo>
                  <a:pt x="88" y="0"/>
                </a:lnTo>
                <a:lnTo>
                  <a:pt x="2160" y="0"/>
                </a:lnTo>
                <a:lnTo>
                  <a:pt x="2280" y="152"/>
                </a:lnTo>
                <a:lnTo>
                  <a:pt x="0" y="152"/>
                </a:lnTo>
                <a:close/>
              </a:path>
            </a:pathLst>
          </a:custGeom>
          <a:gradFill rotWithShape="0">
            <a:gsLst>
              <a:gs pos="0">
                <a:srgbClr val="FFB94F"/>
              </a:gs>
              <a:gs pos="100000">
                <a:srgbClr val="FF9900"/>
              </a:gs>
            </a:gsLst>
            <a:lin ang="5400000" scaled="1"/>
          </a:gradFill>
          <a:ln w="12700" cap="flat" cmpd="sng">
            <a:solidFill>
              <a:schemeClr val="bg1"/>
            </a:solidFill>
            <a:prstDash val="solid"/>
            <a:round/>
            <a:headEnd type="none" w="med" len="med"/>
            <a:tailEnd type="none" w="med" len="med"/>
          </a:ln>
          <a:effectLst>
            <a:outerShdw dist="35921" dir="2700000" algn="ctr" rotWithShape="0">
              <a:schemeClr val="tx1">
                <a:alpha val="50000"/>
              </a:schemeClr>
            </a:outerShdw>
          </a:effectLst>
        </p:spPr>
        <p:txBody>
          <a:bodyPr wrap="none" anchor="ctr"/>
          <a:lstStyle/>
          <a:p>
            <a:endParaRPr lang="en-US"/>
          </a:p>
        </p:txBody>
      </p:sp>
      <p:sp>
        <p:nvSpPr>
          <p:cNvPr id="2" name="Slide Number Placeholder 1"/>
          <p:cNvSpPr>
            <a:spLocks noGrp="1"/>
          </p:cNvSpPr>
          <p:nvPr>
            <p:ph type="sldNum" sz="quarter" idx="12"/>
          </p:nvPr>
        </p:nvSpPr>
        <p:spPr/>
        <p:txBody>
          <a:bodyPr/>
          <a:lstStyle/>
          <a:p>
            <a:fld id="{0372A8C0-A868-48E0-975A-4D80D3DDF995}" type="slidenum">
              <a:rPr lang="en-US" smtClean="0"/>
              <a:t>68</a:t>
            </a:fld>
            <a:endParaRPr lang="en-US" dirty="0"/>
          </a:p>
        </p:txBody>
      </p:sp>
    </p:spTree>
    <p:extLst>
      <p:ext uri="{BB962C8B-B14F-4D97-AF65-F5344CB8AC3E}">
        <p14:creationId xmlns:p14="http://schemas.microsoft.com/office/powerpoint/2010/main" val="7274024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149475" y="3119438"/>
            <a:ext cx="23844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Embryonic</a:t>
            </a:r>
          </a:p>
        </p:txBody>
      </p:sp>
      <p:sp>
        <p:nvSpPr>
          <p:cNvPr id="24579" name="Rectangle 3"/>
          <p:cNvSpPr>
            <a:spLocks noChangeArrowheads="1"/>
          </p:cNvSpPr>
          <p:nvPr/>
        </p:nvSpPr>
        <p:spPr bwMode="auto">
          <a:xfrm>
            <a:off x="4538663" y="2733675"/>
            <a:ext cx="2409825"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Executive</a:t>
            </a:r>
            <a:br>
              <a:rPr lang="en-US" altLang="en-US" sz="3000" b="1"/>
            </a:br>
            <a:r>
              <a:rPr lang="en-US" altLang="en-US" sz="3000" b="1"/>
              <a:t>Management</a:t>
            </a:r>
            <a:br>
              <a:rPr lang="en-US" altLang="en-US" sz="3000" b="1"/>
            </a:br>
            <a:r>
              <a:rPr lang="en-US" altLang="en-US" sz="3000" b="1"/>
              <a:t>Acceptance</a:t>
            </a:r>
          </a:p>
        </p:txBody>
      </p:sp>
      <p:sp>
        <p:nvSpPr>
          <p:cNvPr id="24580" name="Rectangle 4"/>
          <p:cNvSpPr>
            <a:spLocks noChangeArrowheads="1"/>
          </p:cNvSpPr>
          <p:nvPr/>
        </p:nvSpPr>
        <p:spPr bwMode="auto">
          <a:xfrm>
            <a:off x="892175" y="4591050"/>
            <a:ext cx="2413000" cy="125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Line</a:t>
            </a:r>
            <a:br>
              <a:rPr lang="en-US" altLang="en-US" sz="3000" b="1"/>
            </a:br>
            <a:r>
              <a:rPr lang="en-US" altLang="en-US" sz="3000" b="1"/>
              <a:t>Management</a:t>
            </a:r>
            <a:br>
              <a:rPr lang="en-US" altLang="en-US" sz="3000" b="1"/>
            </a:br>
            <a:r>
              <a:rPr lang="en-US" altLang="en-US" sz="3000" b="1"/>
              <a:t>Acceptance</a:t>
            </a:r>
          </a:p>
        </p:txBody>
      </p:sp>
      <p:sp>
        <p:nvSpPr>
          <p:cNvPr id="24581" name="Rectangle 5"/>
          <p:cNvSpPr>
            <a:spLocks noChangeArrowheads="1"/>
          </p:cNvSpPr>
          <p:nvPr/>
        </p:nvSpPr>
        <p:spPr bwMode="auto">
          <a:xfrm>
            <a:off x="3702050" y="50149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Growth</a:t>
            </a:r>
          </a:p>
        </p:txBody>
      </p:sp>
      <p:sp>
        <p:nvSpPr>
          <p:cNvPr id="24582" name="Rectangle 6"/>
          <p:cNvSpPr>
            <a:spLocks noChangeArrowheads="1"/>
          </p:cNvSpPr>
          <p:nvPr/>
        </p:nvSpPr>
        <p:spPr bwMode="auto">
          <a:xfrm>
            <a:off x="6081713" y="4989513"/>
            <a:ext cx="1673225" cy="47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3000" b="1"/>
              <a:t>Maturity</a:t>
            </a:r>
          </a:p>
        </p:txBody>
      </p:sp>
      <p:sp>
        <p:nvSpPr>
          <p:cNvPr id="24583" name="Freeform 7"/>
          <p:cNvSpPr>
            <a:spLocks/>
          </p:cNvSpPr>
          <p:nvPr/>
        </p:nvSpPr>
        <p:spPr bwMode="auto">
          <a:xfrm>
            <a:off x="5702300" y="4076700"/>
            <a:ext cx="2413000" cy="254000"/>
          </a:xfrm>
          <a:custGeom>
            <a:avLst/>
            <a:gdLst>
              <a:gd name="T0" fmla="*/ 2413000 w 1520"/>
              <a:gd name="T1" fmla="*/ 254000 h 160"/>
              <a:gd name="T2" fmla="*/ 2108200 w 1520"/>
              <a:gd name="T3" fmla="*/ 0 h 160"/>
              <a:gd name="T4" fmla="*/ 0 w 1520"/>
              <a:gd name="T5" fmla="*/ 0 h 160"/>
              <a:gd name="T6" fmla="*/ 0 w 1520"/>
              <a:gd name="T7" fmla="*/ 254000 h 160"/>
              <a:gd name="T8" fmla="*/ 2413000 w 1520"/>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0" h="160">
                <a:moveTo>
                  <a:pt x="1520" y="160"/>
                </a:moveTo>
                <a:lnTo>
                  <a:pt x="1328" y="0"/>
                </a:lnTo>
                <a:lnTo>
                  <a:pt x="0" y="0"/>
                </a:lnTo>
                <a:lnTo>
                  <a:pt x="0" y="160"/>
                </a:lnTo>
                <a:lnTo>
                  <a:pt x="1520" y="160"/>
                </a:lnTo>
                <a:close/>
              </a:path>
            </a:pathLst>
          </a:custGeom>
          <a:solidFill>
            <a:srgbClr val="E1DC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E1DC00"/>
                </a:solidFill>
                <a:prstDash val="solid"/>
                <a:round/>
                <a:headEnd type="none" w="med" len="med"/>
                <a:tailEnd type="none" w="med" len="med"/>
              </a14:hiddenLine>
            </a:ext>
          </a:extLst>
        </p:spPr>
        <p:txBody>
          <a:bodyPr wrap="none" anchor="ctr"/>
          <a:lstStyle/>
          <a:p>
            <a:endParaRPr lang="en-US"/>
          </a:p>
        </p:txBody>
      </p:sp>
      <p:sp>
        <p:nvSpPr>
          <p:cNvPr id="24584" name="Freeform 8"/>
          <p:cNvSpPr>
            <a:spLocks/>
          </p:cNvSpPr>
          <p:nvPr/>
        </p:nvSpPr>
        <p:spPr bwMode="auto">
          <a:xfrm>
            <a:off x="4546600" y="2273300"/>
            <a:ext cx="2400300" cy="165100"/>
          </a:xfrm>
          <a:custGeom>
            <a:avLst/>
            <a:gdLst>
              <a:gd name="T0" fmla="*/ 2400300 w 1512"/>
              <a:gd name="T1" fmla="*/ 165100 h 104"/>
              <a:gd name="T2" fmla="*/ 0 w 1512"/>
              <a:gd name="T3" fmla="*/ 165100 h 104"/>
              <a:gd name="T4" fmla="*/ 0 w 1512"/>
              <a:gd name="T5" fmla="*/ 0 h 104"/>
              <a:gd name="T6" fmla="*/ 2197100 w 1512"/>
              <a:gd name="T7" fmla="*/ 0 h 104"/>
              <a:gd name="T8" fmla="*/ 2400300 w 1512"/>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04">
                <a:moveTo>
                  <a:pt x="1512" y="104"/>
                </a:moveTo>
                <a:lnTo>
                  <a:pt x="0" y="104"/>
                </a:lnTo>
                <a:lnTo>
                  <a:pt x="0" y="0"/>
                </a:lnTo>
                <a:lnTo>
                  <a:pt x="1384" y="0"/>
                </a:lnTo>
                <a:lnTo>
                  <a:pt x="1512" y="104"/>
                </a:lnTo>
                <a:close/>
              </a:path>
            </a:pathLst>
          </a:custGeom>
          <a:solidFill>
            <a:srgbClr val="33CC33">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CC33"/>
                </a:solidFill>
                <a:prstDash val="solid"/>
                <a:round/>
                <a:headEnd type="none" w="med" len="med"/>
                <a:tailEnd type="none" w="med" len="med"/>
              </a14:hiddenLine>
            </a:ext>
          </a:extLst>
        </p:spPr>
        <p:txBody>
          <a:bodyPr wrap="none" anchor="ctr"/>
          <a:lstStyle/>
          <a:p>
            <a:endParaRPr lang="en-US"/>
          </a:p>
        </p:txBody>
      </p:sp>
      <p:sp>
        <p:nvSpPr>
          <p:cNvPr id="24585" name="Freeform 9"/>
          <p:cNvSpPr>
            <a:spLocks/>
          </p:cNvSpPr>
          <p:nvPr/>
        </p:nvSpPr>
        <p:spPr bwMode="auto">
          <a:xfrm>
            <a:off x="2146300" y="2273300"/>
            <a:ext cx="2387600" cy="165100"/>
          </a:xfrm>
          <a:custGeom>
            <a:avLst/>
            <a:gdLst>
              <a:gd name="T0" fmla="*/ 0 w 1504"/>
              <a:gd name="T1" fmla="*/ 165100 h 104"/>
              <a:gd name="T2" fmla="*/ 228600 w 1504"/>
              <a:gd name="T3" fmla="*/ 0 h 104"/>
              <a:gd name="T4" fmla="*/ 2387600 w 1504"/>
              <a:gd name="T5" fmla="*/ 0 h 104"/>
              <a:gd name="T6" fmla="*/ 2387600 w 1504"/>
              <a:gd name="T7" fmla="*/ 165100 h 104"/>
              <a:gd name="T8" fmla="*/ 0 w 1504"/>
              <a:gd name="T9" fmla="*/ 165100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04" h="104">
                <a:moveTo>
                  <a:pt x="0" y="104"/>
                </a:moveTo>
                <a:lnTo>
                  <a:pt x="144" y="0"/>
                </a:lnTo>
                <a:lnTo>
                  <a:pt x="1504" y="0"/>
                </a:lnTo>
                <a:lnTo>
                  <a:pt x="1504" y="104"/>
                </a:lnTo>
                <a:lnTo>
                  <a:pt x="0" y="104"/>
                </a:lnTo>
                <a:close/>
              </a:path>
            </a:pathLst>
          </a:custGeom>
          <a:solidFill>
            <a:srgbClr val="3399FF">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3399FF"/>
                </a:solidFill>
                <a:prstDash val="solid"/>
                <a:round/>
                <a:headEnd type="none" w="med" len="med"/>
                <a:tailEnd type="none" w="med" len="med"/>
              </a14:hiddenLine>
            </a:ext>
          </a:extLst>
        </p:spPr>
        <p:txBody>
          <a:bodyPr wrap="none" anchor="ctr"/>
          <a:lstStyle/>
          <a:p>
            <a:endParaRPr lang="en-US"/>
          </a:p>
        </p:txBody>
      </p:sp>
      <p:sp>
        <p:nvSpPr>
          <p:cNvPr id="24586" name="Freeform 10"/>
          <p:cNvSpPr>
            <a:spLocks/>
          </p:cNvSpPr>
          <p:nvPr/>
        </p:nvSpPr>
        <p:spPr bwMode="auto">
          <a:xfrm>
            <a:off x="901700" y="4076700"/>
            <a:ext cx="2400300" cy="254000"/>
          </a:xfrm>
          <a:custGeom>
            <a:avLst/>
            <a:gdLst>
              <a:gd name="T0" fmla="*/ 0 w 1512"/>
              <a:gd name="T1" fmla="*/ 254000 h 160"/>
              <a:gd name="T2" fmla="*/ 342900 w 1512"/>
              <a:gd name="T3" fmla="*/ 0 h 160"/>
              <a:gd name="T4" fmla="*/ 2400300 w 1512"/>
              <a:gd name="T5" fmla="*/ 0 h 160"/>
              <a:gd name="T6" fmla="*/ 2400300 w 1512"/>
              <a:gd name="T7" fmla="*/ 254000 h 160"/>
              <a:gd name="T8" fmla="*/ 0 w 1512"/>
              <a:gd name="T9" fmla="*/ 254000 h 16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12" h="160">
                <a:moveTo>
                  <a:pt x="0" y="160"/>
                </a:moveTo>
                <a:lnTo>
                  <a:pt x="216" y="0"/>
                </a:lnTo>
                <a:lnTo>
                  <a:pt x="1512" y="0"/>
                </a:lnTo>
                <a:lnTo>
                  <a:pt x="1512" y="160"/>
                </a:lnTo>
                <a:lnTo>
                  <a:pt x="0" y="160"/>
                </a:lnTo>
                <a:close/>
              </a:path>
            </a:pathLst>
          </a:custGeom>
          <a:solidFill>
            <a:srgbClr val="CC0000">
              <a:alpha val="50195"/>
            </a:srgbClr>
          </a:solidFill>
          <a:ln>
            <a:noFill/>
          </a:ln>
          <a:effectLst>
            <a:outerShdw dist="251447" dir="2700000" algn="ctr" rotWithShape="0">
              <a:schemeClr val="tx1">
                <a:alpha val="50000"/>
              </a:schemeClr>
            </a:outerShdw>
          </a:effectLst>
          <a:extLst>
            <a:ext uri="{91240B29-F687-4F45-9708-019B960494DF}">
              <a14:hiddenLine xmlns:a14="http://schemas.microsoft.com/office/drawing/2010/main" w="12700" cap="flat" cmpd="sng">
                <a:solidFill>
                  <a:srgbClr val="CC0000"/>
                </a:solidFill>
                <a:prstDash val="solid"/>
                <a:round/>
                <a:headEnd type="none" w="med" len="med"/>
                <a:tailEnd type="none" w="med" len="med"/>
              </a14:hiddenLine>
            </a:ext>
          </a:extLst>
        </p:spPr>
        <p:txBody>
          <a:bodyPr wrap="none" anchor="ctr"/>
          <a:lstStyle/>
          <a:p>
            <a:endParaRPr lang="en-US"/>
          </a:p>
        </p:txBody>
      </p:sp>
      <p:sp>
        <p:nvSpPr>
          <p:cNvPr id="24587" name="Rectangle 11"/>
          <p:cNvSpPr>
            <a:spLocks noGrp="1" noChangeArrowheads="1"/>
          </p:cNvSpPr>
          <p:nvPr>
            <p:ph type="title"/>
          </p:nvPr>
        </p:nvSpPr>
        <p:spPr>
          <a:noFill/>
        </p:spPr>
        <p:txBody>
          <a:bodyPr>
            <a:normAutofit/>
          </a:bodyPr>
          <a:lstStyle/>
          <a:p>
            <a:pPr>
              <a:lnSpc>
                <a:spcPct val="85000"/>
              </a:lnSpc>
            </a:pPr>
            <a:r>
              <a:rPr lang="en-US" altLang="en-US">
                <a:solidFill>
                  <a:schemeClr val="tx1"/>
                </a:solidFill>
              </a:rPr>
              <a:t>Life Cycle Phases for Level 2 </a:t>
            </a:r>
            <a:br>
              <a:rPr lang="en-US" altLang="en-US">
                <a:solidFill>
                  <a:schemeClr val="tx1"/>
                </a:solidFill>
              </a:rPr>
            </a:br>
            <a:r>
              <a:rPr lang="en-US" altLang="en-US">
                <a:solidFill>
                  <a:schemeClr val="tx1"/>
                </a:solidFill>
              </a:rPr>
              <a:t>Project Management Maturity</a:t>
            </a:r>
          </a:p>
        </p:txBody>
      </p:sp>
      <p:sp>
        <p:nvSpPr>
          <p:cNvPr id="24588" name="Rectangle 12"/>
          <p:cNvSpPr>
            <a:spLocks noChangeArrowheads="1"/>
          </p:cNvSpPr>
          <p:nvPr/>
        </p:nvSpPr>
        <p:spPr bwMode="auto">
          <a:xfrm>
            <a:off x="2152650" y="2444750"/>
            <a:ext cx="2406650" cy="1890713"/>
          </a:xfrm>
          <a:prstGeom prst="rect">
            <a:avLst/>
          </a:prstGeom>
          <a:solidFill>
            <a:srgbClr val="3366FF">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99FF"/>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4589" name="Rectangle 13"/>
          <p:cNvSpPr>
            <a:spLocks noChangeArrowheads="1"/>
          </p:cNvSpPr>
          <p:nvPr/>
        </p:nvSpPr>
        <p:spPr bwMode="auto">
          <a:xfrm>
            <a:off x="4543425" y="2444750"/>
            <a:ext cx="2406650" cy="1890713"/>
          </a:xfrm>
          <a:prstGeom prst="rect">
            <a:avLst/>
          </a:prstGeom>
          <a:solidFill>
            <a:srgbClr val="33CC33">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33CC33"/>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4590" name="Rectangle 14"/>
          <p:cNvSpPr>
            <a:spLocks noChangeArrowheads="1"/>
          </p:cNvSpPr>
          <p:nvPr/>
        </p:nvSpPr>
        <p:spPr bwMode="auto">
          <a:xfrm>
            <a:off x="914400" y="4337050"/>
            <a:ext cx="2406650" cy="1890713"/>
          </a:xfrm>
          <a:prstGeom prst="rect">
            <a:avLst/>
          </a:prstGeom>
          <a:solidFill>
            <a:srgbClr val="FF00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CC00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4591" name="Rectangle 15"/>
          <p:cNvSpPr>
            <a:spLocks noChangeArrowheads="1"/>
          </p:cNvSpPr>
          <p:nvPr/>
        </p:nvSpPr>
        <p:spPr bwMode="auto">
          <a:xfrm>
            <a:off x="3316288" y="4338638"/>
            <a:ext cx="2406650" cy="1890712"/>
          </a:xfrm>
          <a:prstGeom prst="rect">
            <a:avLst/>
          </a:prstGeom>
          <a:solidFill>
            <a:srgbClr val="FF99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FF99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4592" name="Rectangle 16"/>
          <p:cNvSpPr>
            <a:spLocks noChangeArrowheads="1"/>
          </p:cNvSpPr>
          <p:nvPr/>
        </p:nvSpPr>
        <p:spPr bwMode="auto">
          <a:xfrm>
            <a:off x="5708650" y="4338638"/>
            <a:ext cx="2405063" cy="1890712"/>
          </a:xfrm>
          <a:prstGeom prst="rect">
            <a:avLst/>
          </a:prstGeom>
          <a:solidFill>
            <a:srgbClr val="E1DC00">
              <a:alpha val="50195"/>
            </a:srgbClr>
          </a:solidFill>
          <a:ln>
            <a:noFill/>
          </a:ln>
          <a:effectLst>
            <a:outerShdw blurRad="63500" dist="251447" dir="2700000" algn="ctr" rotWithShape="0">
              <a:schemeClr val="tx1">
                <a:alpha val="50000"/>
              </a:schemeClr>
            </a:outerShdw>
          </a:effectLst>
          <a:extLst>
            <a:ext uri="{91240B29-F687-4F45-9708-019B960494DF}">
              <a14:hiddenLine xmlns:a14="http://schemas.microsoft.com/office/drawing/2010/main" w="28575">
                <a:solidFill>
                  <a:srgbClr val="E1DC00"/>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4593" name="Rectangle 17"/>
          <p:cNvSpPr>
            <a:spLocks noChangeArrowheads="1"/>
          </p:cNvSpPr>
          <p:nvPr/>
        </p:nvSpPr>
        <p:spPr bwMode="auto">
          <a:xfrm>
            <a:off x="4776788" y="1916113"/>
            <a:ext cx="3600450" cy="4681537"/>
          </a:xfrm>
          <a:prstGeom prst="rect">
            <a:avLst/>
          </a:prstGeom>
          <a:gradFill rotWithShape="0">
            <a:gsLst>
              <a:gs pos="0">
                <a:srgbClr val="9B9800"/>
              </a:gs>
              <a:gs pos="100000">
                <a:srgbClr val="D2CD00"/>
              </a:gs>
            </a:gsLst>
            <a:lin ang="5400000" scaled="1"/>
          </a:gradFill>
          <a:ln w="28575">
            <a:solidFill>
              <a:schemeClr val="bg1"/>
            </a:solidFill>
            <a:miter lim="800000"/>
            <a:headEnd/>
            <a:tailEnd/>
          </a:ln>
          <a:effectLst>
            <a:outerShdw blurRad="63500" dist="251447" dir="2700000"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24594" name="Rectangle 18"/>
          <p:cNvSpPr>
            <a:spLocks noChangeArrowheads="1"/>
          </p:cNvSpPr>
          <p:nvPr/>
        </p:nvSpPr>
        <p:spPr bwMode="auto">
          <a:xfrm>
            <a:off x="4783138" y="1949450"/>
            <a:ext cx="3568700" cy="711200"/>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lgn="ctr">
              <a:lnSpc>
                <a:spcPct val="85000"/>
              </a:lnSpc>
            </a:pPr>
            <a:r>
              <a:rPr lang="en-US" altLang="en-US" sz="4800" b="1"/>
              <a:t>Maturity</a:t>
            </a:r>
          </a:p>
        </p:txBody>
      </p:sp>
      <p:sp>
        <p:nvSpPr>
          <p:cNvPr id="24595" name="Freeform 19"/>
          <p:cNvSpPr>
            <a:spLocks/>
          </p:cNvSpPr>
          <p:nvPr/>
        </p:nvSpPr>
        <p:spPr bwMode="auto">
          <a:xfrm>
            <a:off x="4762500" y="1676400"/>
            <a:ext cx="3619500" cy="241300"/>
          </a:xfrm>
          <a:custGeom>
            <a:avLst/>
            <a:gdLst>
              <a:gd name="T0" fmla="*/ 0 w 2280"/>
              <a:gd name="T1" fmla="*/ 241300 h 152"/>
              <a:gd name="T2" fmla="*/ 139700 w 2280"/>
              <a:gd name="T3" fmla="*/ 0 h 152"/>
              <a:gd name="T4" fmla="*/ 3429000 w 2280"/>
              <a:gd name="T5" fmla="*/ 0 h 152"/>
              <a:gd name="T6" fmla="*/ 3619500 w 2280"/>
              <a:gd name="T7" fmla="*/ 241300 h 152"/>
              <a:gd name="T8" fmla="*/ 0 w 2280"/>
              <a:gd name="T9" fmla="*/ 241300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0" h="152">
                <a:moveTo>
                  <a:pt x="0" y="152"/>
                </a:moveTo>
                <a:lnTo>
                  <a:pt x="88" y="0"/>
                </a:lnTo>
                <a:lnTo>
                  <a:pt x="2160" y="0"/>
                </a:lnTo>
                <a:lnTo>
                  <a:pt x="2280" y="152"/>
                </a:lnTo>
                <a:lnTo>
                  <a:pt x="0" y="152"/>
                </a:lnTo>
                <a:close/>
              </a:path>
            </a:pathLst>
          </a:custGeom>
          <a:gradFill rotWithShape="0">
            <a:gsLst>
              <a:gs pos="0">
                <a:srgbClr val="FFFF92"/>
              </a:gs>
              <a:gs pos="100000">
                <a:srgbClr val="FFFF00"/>
              </a:gs>
            </a:gsLst>
            <a:lin ang="5400000" scaled="1"/>
          </a:gradFill>
          <a:ln w="12700" cap="flat" cmpd="sng">
            <a:solidFill>
              <a:schemeClr val="bg1"/>
            </a:solidFill>
            <a:prstDash val="solid"/>
            <a:round/>
            <a:headEnd type="none" w="med" len="med"/>
            <a:tailEnd type="none" w="med" len="med"/>
          </a:ln>
          <a:effectLst>
            <a:outerShdw dist="35921" dir="2700000" algn="ctr" rotWithShape="0">
              <a:schemeClr val="tx1">
                <a:alpha val="50000"/>
              </a:schemeClr>
            </a:outerShdw>
          </a:effectLst>
        </p:spPr>
        <p:txBody>
          <a:bodyPr wrap="none" anchor="ctr"/>
          <a:lstStyle/>
          <a:p>
            <a:endParaRPr lang="en-US"/>
          </a:p>
        </p:txBody>
      </p:sp>
      <p:sp>
        <p:nvSpPr>
          <p:cNvPr id="24596" name="Rectangle 20"/>
          <p:cNvSpPr>
            <a:spLocks noChangeArrowheads="1"/>
          </p:cNvSpPr>
          <p:nvPr/>
        </p:nvSpPr>
        <p:spPr bwMode="auto">
          <a:xfrm>
            <a:off x="5005388" y="2693988"/>
            <a:ext cx="3222625" cy="3775075"/>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marL="166688" indent="-166688">
              <a:tabLst>
                <a:tab pos="2738438" algn="l"/>
              </a:tabLst>
              <a:defRPr sz="5400">
                <a:solidFill>
                  <a:schemeClr val="bg1"/>
                </a:solidFill>
                <a:latin typeface="Times New Roman" charset="0"/>
              </a:defRPr>
            </a:lvl1pPr>
            <a:lvl2pPr marL="742950" indent="-285750">
              <a:tabLst>
                <a:tab pos="2738438" algn="l"/>
              </a:tabLst>
              <a:defRPr sz="5400">
                <a:solidFill>
                  <a:schemeClr val="bg1"/>
                </a:solidFill>
                <a:latin typeface="Times New Roman" charset="0"/>
              </a:defRPr>
            </a:lvl2pPr>
            <a:lvl3pPr marL="1143000" indent="-228600">
              <a:tabLst>
                <a:tab pos="2738438" algn="l"/>
              </a:tabLst>
              <a:defRPr sz="5400">
                <a:solidFill>
                  <a:schemeClr val="bg1"/>
                </a:solidFill>
                <a:latin typeface="Times New Roman" charset="0"/>
              </a:defRPr>
            </a:lvl3pPr>
            <a:lvl4pPr marL="1600200" indent="-228600">
              <a:tabLst>
                <a:tab pos="2738438" algn="l"/>
              </a:tabLst>
              <a:defRPr sz="5400">
                <a:solidFill>
                  <a:schemeClr val="bg1"/>
                </a:solidFill>
                <a:latin typeface="Times New Roman" charset="0"/>
              </a:defRPr>
            </a:lvl4pPr>
            <a:lvl5pPr marL="2057400" indent="-228600">
              <a:tabLst>
                <a:tab pos="2738438" algn="l"/>
              </a:tabLst>
              <a:defRPr sz="5400">
                <a:solidFill>
                  <a:schemeClr val="bg1"/>
                </a:solidFill>
                <a:latin typeface="Times New Roman" charset="0"/>
              </a:defRPr>
            </a:lvl5pPr>
            <a:lvl6pPr marL="2514600" indent="-228600" eaLnBrk="0" fontAlgn="base" hangingPunct="0">
              <a:spcBef>
                <a:spcPct val="50000"/>
              </a:spcBef>
              <a:spcAft>
                <a:spcPct val="0"/>
              </a:spcAft>
              <a:tabLst>
                <a:tab pos="2738438" algn="l"/>
              </a:tabLst>
              <a:defRPr sz="5400">
                <a:solidFill>
                  <a:schemeClr val="bg1"/>
                </a:solidFill>
                <a:latin typeface="Times New Roman" charset="0"/>
              </a:defRPr>
            </a:lvl6pPr>
            <a:lvl7pPr marL="2971800" indent="-228600" eaLnBrk="0" fontAlgn="base" hangingPunct="0">
              <a:spcBef>
                <a:spcPct val="50000"/>
              </a:spcBef>
              <a:spcAft>
                <a:spcPct val="0"/>
              </a:spcAft>
              <a:tabLst>
                <a:tab pos="2738438" algn="l"/>
              </a:tabLst>
              <a:defRPr sz="5400">
                <a:solidFill>
                  <a:schemeClr val="bg1"/>
                </a:solidFill>
                <a:latin typeface="Times New Roman" charset="0"/>
              </a:defRPr>
            </a:lvl7pPr>
            <a:lvl8pPr marL="3429000" indent="-228600" eaLnBrk="0" fontAlgn="base" hangingPunct="0">
              <a:spcBef>
                <a:spcPct val="50000"/>
              </a:spcBef>
              <a:spcAft>
                <a:spcPct val="0"/>
              </a:spcAft>
              <a:tabLst>
                <a:tab pos="2738438" algn="l"/>
              </a:tabLst>
              <a:defRPr sz="5400">
                <a:solidFill>
                  <a:schemeClr val="bg1"/>
                </a:solidFill>
                <a:latin typeface="Times New Roman" charset="0"/>
              </a:defRPr>
            </a:lvl8pPr>
            <a:lvl9pPr marL="3886200" indent="-228600" eaLnBrk="0" fontAlgn="base" hangingPunct="0">
              <a:spcBef>
                <a:spcPct val="50000"/>
              </a:spcBef>
              <a:spcAft>
                <a:spcPct val="0"/>
              </a:spcAft>
              <a:tabLst>
                <a:tab pos="2738438" algn="l"/>
              </a:tabLst>
              <a:defRPr sz="5400">
                <a:solidFill>
                  <a:schemeClr val="bg1"/>
                </a:solidFill>
                <a:latin typeface="Times New Roman" charset="0"/>
              </a:defRPr>
            </a:lvl9pPr>
          </a:lstStyle>
          <a:p>
            <a:pPr>
              <a:buClr>
                <a:srgbClr val="FF0000"/>
              </a:buClr>
              <a:buFontTx/>
              <a:buChar char="•"/>
            </a:pPr>
            <a:r>
              <a:rPr lang="en-US" altLang="en-US" sz="2200" b="1">
                <a:latin typeface="Arial" charset="0"/>
              </a:rPr>
              <a:t>Development of a management cost/ schedule control system</a:t>
            </a:r>
          </a:p>
          <a:p>
            <a:pPr>
              <a:buClr>
                <a:srgbClr val="FF0000"/>
              </a:buClr>
              <a:buFontTx/>
              <a:buChar char="•"/>
            </a:pPr>
            <a:r>
              <a:rPr lang="en-US" altLang="en-US" sz="2200" b="1">
                <a:latin typeface="Arial" charset="0"/>
              </a:rPr>
              <a:t>Integrating cost and schedule control</a:t>
            </a:r>
          </a:p>
          <a:p>
            <a:pPr>
              <a:buClr>
                <a:srgbClr val="FF0000"/>
              </a:buClr>
              <a:buFontTx/>
              <a:buChar char="•"/>
            </a:pPr>
            <a:r>
              <a:rPr lang="en-US" altLang="en-US" sz="2200" b="1">
                <a:latin typeface="Arial" charset="0"/>
              </a:rPr>
              <a:t>Developing an educational program to enhance project management skills</a:t>
            </a:r>
            <a:endParaRPr lang="en-US" altLang="en-US" sz="2200">
              <a:latin typeface="Arial" charset="0"/>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69</a:t>
            </a:fld>
            <a:endParaRPr lang="en-US" dirty="0"/>
          </a:p>
        </p:txBody>
      </p:sp>
    </p:spTree>
    <p:extLst>
      <p:ext uri="{BB962C8B-B14F-4D97-AF65-F5344CB8AC3E}">
        <p14:creationId xmlns:p14="http://schemas.microsoft.com/office/powerpoint/2010/main" val="8916832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p:txBody>
          <a:bodyPr>
            <a:normAutofit/>
          </a:bodyPr>
          <a:lstStyle/>
          <a:p>
            <a:r>
              <a:rPr lang="en-US" sz="2400" b="1" dirty="0"/>
              <a:t>Learning Outcomes:</a:t>
            </a:r>
            <a:endParaRPr lang="en-US" sz="2400" dirty="0"/>
          </a:p>
          <a:p>
            <a:pPr lvl="1">
              <a:buFont typeface="Arial" charset="0"/>
              <a:buChar char="•"/>
            </a:pPr>
            <a:r>
              <a:rPr lang="en-US" sz="2000" dirty="0" smtClean="0"/>
              <a:t>Assess </a:t>
            </a:r>
            <a:r>
              <a:rPr lang="en-US" sz="2000" dirty="0"/>
              <a:t>project progress using techniques such as earned value management.</a:t>
            </a:r>
          </a:p>
          <a:p>
            <a:pPr lvl="1">
              <a:buFont typeface="Arial" charset="0"/>
              <a:buChar char="•"/>
            </a:pPr>
            <a:r>
              <a:rPr lang="en-US" sz="2000" dirty="0"/>
              <a:t>Analyze a project plan, or a description of a completed project, for best practices and lessons learned.</a:t>
            </a:r>
          </a:p>
          <a:p>
            <a:pPr lvl="1">
              <a:buFont typeface="Arial" charset="0"/>
              <a:buChar char="•"/>
            </a:pPr>
            <a:r>
              <a:rPr lang="en-US" sz="2000" dirty="0"/>
              <a:t>Develop the ability to manage team communications, motivate team members, and deal with potentially harmful behavior within a team. </a:t>
            </a:r>
          </a:p>
          <a:p>
            <a:pPr lvl="1">
              <a:buFont typeface="Arial" charset="0"/>
              <a:buChar char="•"/>
            </a:pPr>
            <a:r>
              <a:rPr lang="en-US" sz="2000" dirty="0"/>
              <a:t>Ability to develop a project charter.</a:t>
            </a:r>
          </a:p>
          <a:p>
            <a:pPr lvl="1">
              <a:buFont typeface="Arial" charset="0"/>
              <a:buChar char="•"/>
            </a:pPr>
            <a:r>
              <a:rPr lang="en-US" sz="2000" dirty="0"/>
              <a:t>Discuss emerging trends and issues in IT project management</a:t>
            </a:r>
          </a:p>
          <a:p>
            <a:pPr marL="0" indent="0">
              <a:buClr>
                <a:schemeClr val="tx2"/>
              </a:buClr>
              <a:buNone/>
            </a:pPr>
            <a:endParaRPr lang="en-US" sz="2800" i="1" dirty="0" smtClean="0"/>
          </a:p>
          <a:p>
            <a:pPr marL="463550" indent="-463550">
              <a:buClr>
                <a:schemeClr val="tx2"/>
              </a:buClr>
              <a:buFont typeface="Wingdings" panose="05000000000000000000" pitchFamily="2" charset="2"/>
              <a:buChar char="§"/>
            </a:pPr>
            <a:endParaRPr lang="en-US" sz="2400" dirty="0"/>
          </a:p>
        </p:txBody>
      </p:sp>
      <p:sp>
        <p:nvSpPr>
          <p:cNvPr id="4" name="Slide Number Placeholder 3"/>
          <p:cNvSpPr>
            <a:spLocks noGrp="1"/>
          </p:cNvSpPr>
          <p:nvPr>
            <p:ph type="sldNum" sz="quarter" idx="12"/>
          </p:nvPr>
        </p:nvSpPr>
        <p:spPr/>
        <p:txBody>
          <a:bodyPr/>
          <a:lstStyle/>
          <a:p>
            <a:fld id="{0372A8C0-A868-48E0-975A-4D80D3DDF995}" type="slidenum">
              <a:rPr lang="en-US" smtClean="0"/>
              <a:t>7</a:t>
            </a:fld>
            <a:endParaRPr lang="en-US" dirty="0"/>
          </a:p>
        </p:txBody>
      </p:sp>
    </p:spTree>
    <p:extLst>
      <p:ext uri="{BB962C8B-B14F-4D97-AF65-F5344CB8AC3E}">
        <p14:creationId xmlns:p14="http://schemas.microsoft.com/office/powerpoint/2010/main" val="8852235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914400" y="419100"/>
            <a:ext cx="8229600" cy="1104900"/>
          </a:xfrm>
          <a:noFill/>
        </p:spPr>
        <p:txBody>
          <a:bodyPr>
            <a:normAutofit/>
          </a:bodyPr>
          <a:lstStyle/>
          <a:p>
            <a:r>
              <a:rPr lang="en-US" altLang="en-US">
                <a:solidFill>
                  <a:schemeClr val="tx1"/>
                </a:solidFill>
              </a:rPr>
              <a:t>Driving Forces for Maturity</a:t>
            </a:r>
          </a:p>
        </p:txBody>
      </p:sp>
      <p:sp>
        <p:nvSpPr>
          <p:cNvPr id="25603" name="Rectangle 3"/>
          <p:cNvSpPr>
            <a:spLocks noGrp="1" noChangeArrowheads="1"/>
          </p:cNvSpPr>
          <p:nvPr>
            <p:ph type="body" idx="1"/>
          </p:nvPr>
        </p:nvSpPr>
        <p:spPr>
          <a:noFill/>
        </p:spPr>
        <p:txBody>
          <a:bodyPr/>
          <a:lstStyle/>
          <a:p>
            <a:pPr marL="352425" indent="-352425">
              <a:buFont typeface="Wingdings" charset="2"/>
              <a:buChar char="Ø"/>
            </a:pPr>
            <a:r>
              <a:rPr lang="en-US" altLang="en-US" sz="3200" dirty="0">
                <a:solidFill>
                  <a:schemeClr val="tx1"/>
                </a:solidFill>
              </a:rPr>
              <a:t>Capital projects</a:t>
            </a:r>
          </a:p>
          <a:p>
            <a:pPr marL="352425" indent="-352425">
              <a:buFont typeface="Wingdings" charset="2"/>
              <a:buChar char="Ø"/>
            </a:pPr>
            <a:r>
              <a:rPr lang="en-US" altLang="en-US" sz="3200" dirty="0">
                <a:solidFill>
                  <a:schemeClr val="tx1"/>
                </a:solidFill>
              </a:rPr>
              <a:t>Customer expectations</a:t>
            </a:r>
          </a:p>
          <a:p>
            <a:pPr marL="352425" indent="-352425">
              <a:buFont typeface="Wingdings" charset="2"/>
              <a:buChar char="Ø"/>
            </a:pPr>
            <a:r>
              <a:rPr lang="en-US" altLang="en-US" sz="3200" dirty="0">
                <a:solidFill>
                  <a:schemeClr val="tx1"/>
                </a:solidFill>
              </a:rPr>
              <a:t>Competitiveness</a:t>
            </a:r>
          </a:p>
          <a:p>
            <a:pPr marL="352425" indent="-352425">
              <a:buFont typeface="Wingdings" charset="2"/>
              <a:buChar char="Ø"/>
            </a:pPr>
            <a:r>
              <a:rPr lang="en-US" altLang="en-US" sz="3200" dirty="0">
                <a:solidFill>
                  <a:schemeClr val="tx1"/>
                </a:solidFill>
              </a:rPr>
              <a:t>Executive understanding</a:t>
            </a:r>
          </a:p>
          <a:p>
            <a:pPr marL="352425" indent="-352425">
              <a:buFont typeface="Wingdings" charset="2"/>
              <a:buChar char="Ø"/>
            </a:pPr>
            <a:r>
              <a:rPr lang="en-US" altLang="en-US" sz="3200" dirty="0">
                <a:solidFill>
                  <a:schemeClr val="tx1"/>
                </a:solidFill>
              </a:rPr>
              <a:t>New product development</a:t>
            </a:r>
          </a:p>
          <a:p>
            <a:pPr marL="352425" indent="-352425">
              <a:buFont typeface="Wingdings" charset="2"/>
              <a:buChar char="Ø"/>
            </a:pPr>
            <a:r>
              <a:rPr lang="en-US" altLang="en-US" sz="3200" dirty="0">
                <a:solidFill>
                  <a:schemeClr val="tx1"/>
                </a:solidFill>
              </a:rPr>
              <a:t>Efficiency and effectiveness</a:t>
            </a:r>
          </a:p>
        </p:txBody>
      </p:sp>
      <p:sp>
        <p:nvSpPr>
          <p:cNvPr id="2" name="Slide Number Placeholder 1"/>
          <p:cNvSpPr>
            <a:spLocks noGrp="1"/>
          </p:cNvSpPr>
          <p:nvPr>
            <p:ph type="sldNum" sz="quarter" idx="12"/>
          </p:nvPr>
        </p:nvSpPr>
        <p:spPr/>
        <p:txBody>
          <a:bodyPr/>
          <a:lstStyle/>
          <a:p>
            <a:fld id="{0372A8C0-A868-48E0-975A-4D80D3DDF995}" type="slidenum">
              <a:rPr lang="en-US" smtClean="0"/>
              <a:t>70</a:t>
            </a:fld>
            <a:endParaRPr lang="en-US" dirty="0"/>
          </a:p>
        </p:txBody>
      </p:sp>
    </p:spTree>
    <p:extLst>
      <p:ext uri="{BB962C8B-B14F-4D97-AF65-F5344CB8AC3E}">
        <p14:creationId xmlns:p14="http://schemas.microsoft.com/office/powerpoint/2010/main" val="6939406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en-US" altLang="en-US" dirty="0">
                <a:solidFill>
                  <a:schemeClr val="tx1"/>
                </a:solidFill>
              </a:rPr>
              <a:t>Benefits Of Project Mgt.</a:t>
            </a:r>
            <a:endParaRPr lang="en-US" altLang="en-US" sz="4400" dirty="0">
              <a:solidFill>
                <a:schemeClr val="tx1"/>
              </a:solidFill>
            </a:endParaRPr>
          </a:p>
        </p:txBody>
      </p:sp>
      <p:sp>
        <p:nvSpPr>
          <p:cNvPr id="28675" name="Rectangle 3"/>
          <p:cNvSpPr>
            <a:spLocks noGrp="1" noChangeArrowheads="1"/>
          </p:cNvSpPr>
          <p:nvPr>
            <p:ph type="body" sz="half" idx="1"/>
          </p:nvPr>
        </p:nvSpPr>
        <p:spPr>
          <a:xfrm>
            <a:off x="628650" y="2895600"/>
            <a:ext cx="3676650" cy="3171825"/>
          </a:xfrm>
        </p:spPr>
        <p:txBody>
          <a:bodyPr>
            <a:normAutofit lnSpcReduction="10000"/>
          </a:bodyPr>
          <a:lstStyle/>
          <a:p>
            <a:pPr>
              <a:lnSpc>
                <a:spcPct val="90000"/>
              </a:lnSpc>
            </a:pPr>
            <a:r>
              <a:rPr lang="en-US" altLang="en-US" sz="2400" b="1" dirty="0">
                <a:solidFill>
                  <a:schemeClr val="tx1"/>
                </a:solidFill>
                <a:latin typeface="Arial" charset="0"/>
              </a:rPr>
              <a:t>Project management will require more people and add to the overhead costs. </a:t>
            </a:r>
          </a:p>
          <a:p>
            <a:pPr>
              <a:lnSpc>
                <a:spcPct val="90000"/>
              </a:lnSpc>
            </a:pPr>
            <a:endParaRPr lang="en-US" altLang="en-US" sz="2400" b="1" dirty="0">
              <a:solidFill>
                <a:schemeClr val="tx1"/>
              </a:solidFill>
              <a:latin typeface="Arial" charset="0"/>
            </a:endParaRPr>
          </a:p>
          <a:p>
            <a:pPr>
              <a:lnSpc>
                <a:spcPct val="90000"/>
              </a:lnSpc>
            </a:pPr>
            <a:endParaRPr lang="en-US" altLang="en-US" sz="2400" b="1" dirty="0">
              <a:solidFill>
                <a:schemeClr val="tx1"/>
              </a:solidFill>
              <a:latin typeface="Arial" charset="0"/>
            </a:endParaRPr>
          </a:p>
          <a:p>
            <a:pPr>
              <a:lnSpc>
                <a:spcPct val="90000"/>
              </a:lnSpc>
            </a:pPr>
            <a:r>
              <a:rPr lang="en-US" altLang="en-US" sz="2400" b="1" dirty="0">
                <a:solidFill>
                  <a:schemeClr val="tx1"/>
                </a:solidFill>
                <a:latin typeface="Arial" charset="0"/>
              </a:rPr>
              <a:t>Profitability may decrease.</a:t>
            </a:r>
          </a:p>
        </p:txBody>
      </p:sp>
      <p:sp>
        <p:nvSpPr>
          <p:cNvPr id="28676" name="Rectangle 4"/>
          <p:cNvSpPr>
            <a:spLocks noGrp="1" noChangeArrowheads="1"/>
          </p:cNvSpPr>
          <p:nvPr>
            <p:ph type="body" sz="half" idx="2"/>
          </p:nvPr>
        </p:nvSpPr>
        <p:spPr>
          <a:xfrm>
            <a:off x="4838700" y="2933700"/>
            <a:ext cx="3771900" cy="3124200"/>
          </a:xfrm>
        </p:spPr>
        <p:txBody>
          <a:bodyPr/>
          <a:lstStyle/>
          <a:p>
            <a:pPr>
              <a:lnSpc>
                <a:spcPct val="90000"/>
              </a:lnSpc>
            </a:pPr>
            <a:r>
              <a:rPr lang="en-US" altLang="en-US" sz="2400" b="1">
                <a:solidFill>
                  <a:schemeClr val="tx1"/>
                </a:solidFill>
                <a:latin typeface="Arial" charset="0"/>
              </a:rPr>
              <a:t>Project management allows us to accomplish more work in less time and with less people.</a:t>
            </a:r>
          </a:p>
          <a:p>
            <a:pPr>
              <a:lnSpc>
                <a:spcPct val="90000"/>
              </a:lnSpc>
            </a:pPr>
            <a:endParaRPr lang="en-US" altLang="en-US" sz="2400" b="1">
              <a:solidFill>
                <a:schemeClr val="tx1"/>
              </a:solidFill>
              <a:latin typeface="Arial" charset="0"/>
            </a:endParaRPr>
          </a:p>
          <a:p>
            <a:pPr>
              <a:lnSpc>
                <a:spcPct val="90000"/>
              </a:lnSpc>
            </a:pPr>
            <a:r>
              <a:rPr lang="en-US" altLang="en-US" sz="2400" b="1">
                <a:solidFill>
                  <a:schemeClr val="tx1"/>
                </a:solidFill>
                <a:latin typeface="Arial" charset="0"/>
              </a:rPr>
              <a:t>Profitability will increase</a:t>
            </a:r>
            <a:r>
              <a:rPr lang="en-US" altLang="en-US" sz="2400">
                <a:solidFill>
                  <a:schemeClr val="tx1"/>
                </a:solidFill>
              </a:rPr>
              <a:t>. </a:t>
            </a:r>
          </a:p>
        </p:txBody>
      </p:sp>
      <p:sp>
        <p:nvSpPr>
          <p:cNvPr id="28677" name="Rectangle 5"/>
          <p:cNvSpPr>
            <a:spLocks noChangeArrowheads="1"/>
          </p:cNvSpPr>
          <p:nvPr/>
        </p:nvSpPr>
        <p:spPr bwMode="auto">
          <a:xfrm>
            <a:off x="4813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Present View</a:t>
            </a:r>
          </a:p>
        </p:txBody>
      </p:sp>
      <p:sp>
        <p:nvSpPr>
          <p:cNvPr id="28678" name="Rectangle 6"/>
          <p:cNvSpPr>
            <a:spLocks noChangeArrowheads="1"/>
          </p:cNvSpPr>
          <p:nvPr/>
        </p:nvSpPr>
        <p:spPr bwMode="auto">
          <a:xfrm>
            <a:off x="495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Past View</a:t>
            </a:r>
          </a:p>
        </p:txBody>
      </p:sp>
      <p:sp>
        <p:nvSpPr>
          <p:cNvPr id="28679" name="Text Box 7"/>
          <p:cNvSpPr txBox="1">
            <a:spLocks noChangeArrowheads="1"/>
          </p:cNvSpPr>
          <p:nvPr/>
        </p:nvSpPr>
        <p:spPr bwMode="auto">
          <a:xfrm>
            <a:off x="450850" y="2060575"/>
            <a:ext cx="4119563"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28680" name="Text Box 8"/>
          <p:cNvSpPr txBox="1">
            <a:spLocks noChangeArrowheads="1"/>
          </p:cNvSpPr>
          <p:nvPr/>
        </p:nvSpPr>
        <p:spPr bwMode="auto">
          <a:xfrm>
            <a:off x="4678363" y="2081213"/>
            <a:ext cx="4094162"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71</a:t>
            </a:fld>
            <a:endParaRPr lang="en-US" dirty="0"/>
          </a:p>
        </p:txBody>
      </p:sp>
    </p:spTree>
    <p:extLst>
      <p:ext uri="{BB962C8B-B14F-4D97-AF65-F5344CB8AC3E}">
        <p14:creationId xmlns:p14="http://schemas.microsoft.com/office/powerpoint/2010/main" val="21098945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822960" y="272316"/>
            <a:ext cx="7543800" cy="1450757"/>
          </a:xfrm>
        </p:spPr>
        <p:txBody>
          <a:bodyPr>
            <a:normAutofit/>
          </a:bodyPr>
          <a:lstStyle/>
          <a:p>
            <a:r>
              <a:rPr lang="en-US" altLang="en-US" dirty="0">
                <a:solidFill>
                  <a:schemeClr val="tx1"/>
                </a:solidFill>
              </a:rPr>
              <a:t>Benefits Of Project Mgt.</a:t>
            </a:r>
            <a:endParaRPr lang="en-US" altLang="en-US" sz="4400" dirty="0">
              <a:solidFill>
                <a:schemeClr val="tx1"/>
              </a:solidFill>
            </a:endParaRPr>
          </a:p>
        </p:txBody>
      </p:sp>
      <p:sp>
        <p:nvSpPr>
          <p:cNvPr id="29699" name="Rectangle 3"/>
          <p:cNvSpPr>
            <a:spLocks noGrp="1" noChangeArrowheads="1"/>
          </p:cNvSpPr>
          <p:nvPr>
            <p:ph type="body" sz="half" idx="1"/>
          </p:nvPr>
        </p:nvSpPr>
        <p:spPr>
          <a:xfrm>
            <a:off x="628650" y="2871787"/>
            <a:ext cx="3676650" cy="3171825"/>
          </a:xfrm>
        </p:spPr>
        <p:txBody>
          <a:bodyPr/>
          <a:lstStyle/>
          <a:p>
            <a:r>
              <a:rPr lang="en-US" altLang="en-US" sz="2000" b="1">
                <a:solidFill>
                  <a:schemeClr val="tx1"/>
                </a:solidFill>
                <a:latin typeface="Arial" charset="0"/>
              </a:rPr>
              <a:t>Project management will increase the amount of scope changes.</a:t>
            </a:r>
          </a:p>
          <a:p>
            <a:endParaRPr lang="en-US" altLang="en-US" sz="2000" b="1">
              <a:solidFill>
                <a:schemeClr val="tx1"/>
              </a:solidFill>
              <a:latin typeface="Arial" charset="0"/>
            </a:endParaRPr>
          </a:p>
          <a:p>
            <a:r>
              <a:rPr lang="en-US" altLang="en-US" sz="2000" b="1">
                <a:solidFill>
                  <a:schemeClr val="tx1"/>
                </a:solidFill>
                <a:latin typeface="Arial" charset="0"/>
              </a:rPr>
              <a:t>Project management creates organizational instability and increases conflicts.</a:t>
            </a:r>
          </a:p>
        </p:txBody>
      </p:sp>
      <p:sp>
        <p:nvSpPr>
          <p:cNvPr id="29700" name="Rectangle 4"/>
          <p:cNvSpPr>
            <a:spLocks noGrp="1" noChangeArrowheads="1"/>
          </p:cNvSpPr>
          <p:nvPr>
            <p:ph type="body" sz="half" idx="2"/>
          </p:nvPr>
        </p:nvSpPr>
        <p:spPr>
          <a:xfrm>
            <a:off x="4838700" y="2919412"/>
            <a:ext cx="3771900" cy="3124200"/>
          </a:xfrm>
        </p:spPr>
        <p:txBody>
          <a:bodyPr/>
          <a:lstStyle/>
          <a:p>
            <a:r>
              <a:rPr lang="en-US" altLang="en-US" sz="2000" b="1">
                <a:solidFill>
                  <a:schemeClr val="tx1"/>
                </a:solidFill>
                <a:latin typeface="Arial" charset="0"/>
              </a:rPr>
              <a:t>Project management will provide better control of scope changes.</a:t>
            </a:r>
          </a:p>
          <a:p>
            <a:endParaRPr lang="en-US" altLang="en-US" sz="2000" b="1">
              <a:solidFill>
                <a:schemeClr val="tx1"/>
              </a:solidFill>
              <a:latin typeface="Arial" charset="0"/>
            </a:endParaRPr>
          </a:p>
          <a:p>
            <a:r>
              <a:rPr lang="en-US" altLang="en-US" sz="2000" b="1">
                <a:solidFill>
                  <a:schemeClr val="tx1"/>
                </a:solidFill>
                <a:latin typeface="Arial" charset="0"/>
              </a:rPr>
              <a:t>Project management makes the organization more efficient and effective.</a:t>
            </a:r>
          </a:p>
        </p:txBody>
      </p:sp>
      <p:sp>
        <p:nvSpPr>
          <p:cNvPr id="29701" name="Rectangle 5"/>
          <p:cNvSpPr>
            <a:spLocks noChangeArrowheads="1"/>
          </p:cNvSpPr>
          <p:nvPr/>
        </p:nvSpPr>
        <p:spPr bwMode="auto">
          <a:xfrm>
            <a:off x="4813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rgbClr val="003300"/>
                </a:solidFill>
              </a:rPr>
              <a:t>Present View</a:t>
            </a:r>
          </a:p>
        </p:txBody>
      </p:sp>
      <p:sp>
        <p:nvSpPr>
          <p:cNvPr id="29702" name="Rectangle 6"/>
          <p:cNvSpPr>
            <a:spLocks noChangeArrowheads="1"/>
          </p:cNvSpPr>
          <p:nvPr/>
        </p:nvSpPr>
        <p:spPr bwMode="auto">
          <a:xfrm>
            <a:off x="495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rgbClr val="003300"/>
                </a:solidFill>
              </a:rPr>
              <a:t>Past View</a:t>
            </a:r>
          </a:p>
        </p:txBody>
      </p:sp>
      <p:sp>
        <p:nvSpPr>
          <p:cNvPr id="29703" name="Text Box 7"/>
          <p:cNvSpPr txBox="1">
            <a:spLocks noChangeArrowheads="1"/>
          </p:cNvSpPr>
          <p:nvPr/>
        </p:nvSpPr>
        <p:spPr bwMode="auto">
          <a:xfrm>
            <a:off x="450850" y="2060575"/>
            <a:ext cx="4119563"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rgbClr val="003300"/>
                </a:solidFill>
              </a:rPr>
              <a:t>   </a:t>
            </a:r>
            <a:endParaRPr lang="en-US" altLang="en-US" sz="2800" b="1">
              <a:solidFill>
                <a:srgbClr val="003300"/>
              </a:solidFill>
            </a:endParaRPr>
          </a:p>
        </p:txBody>
      </p:sp>
      <p:sp>
        <p:nvSpPr>
          <p:cNvPr id="29704" name="Text Box 8"/>
          <p:cNvSpPr txBox="1">
            <a:spLocks noChangeArrowheads="1"/>
          </p:cNvSpPr>
          <p:nvPr/>
        </p:nvSpPr>
        <p:spPr bwMode="auto">
          <a:xfrm>
            <a:off x="4678363" y="2081213"/>
            <a:ext cx="4094162"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rgbClr val="111111"/>
                </a:solidFill>
              </a:rPr>
              <a:t>  </a:t>
            </a:r>
            <a:endParaRPr lang="en-US" altLang="en-US" sz="2800" b="1">
              <a:solidFill>
                <a:srgbClr val="11111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72</a:t>
            </a:fld>
            <a:endParaRPr lang="en-US" dirty="0"/>
          </a:p>
        </p:txBody>
      </p:sp>
    </p:spTree>
    <p:extLst>
      <p:ext uri="{BB962C8B-B14F-4D97-AF65-F5344CB8AC3E}">
        <p14:creationId xmlns:p14="http://schemas.microsoft.com/office/powerpoint/2010/main" val="16485645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r>
              <a:rPr lang="en-US" altLang="en-US">
                <a:solidFill>
                  <a:schemeClr val="tx1"/>
                </a:solidFill>
              </a:rPr>
              <a:t>Benefits Of Project Mgt.</a:t>
            </a:r>
            <a:endParaRPr lang="en-US" altLang="en-US" sz="4400">
              <a:solidFill>
                <a:schemeClr val="tx1"/>
              </a:solidFill>
            </a:endParaRPr>
          </a:p>
        </p:txBody>
      </p:sp>
      <p:sp>
        <p:nvSpPr>
          <p:cNvPr id="30723" name="Rectangle 3"/>
          <p:cNvSpPr>
            <a:spLocks noGrp="1" noChangeArrowheads="1"/>
          </p:cNvSpPr>
          <p:nvPr>
            <p:ph type="body" sz="half" idx="1"/>
          </p:nvPr>
        </p:nvSpPr>
        <p:spPr>
          <a:xfrm>
            <a:off x="628650" y="2886075"/>
            <a:ext cx="3676650" cy="3171825"/>
          </a:xfrm>
        </p:spPr>
        <p:txBody>
          <a:bodyPr/>
          <a:lstStyle/>
          <a:p>
            <a:r>
              <a:rPr lang="en-US" altLang="en-US" sz="2400" b="1">
                <a:solidFill>
                  <a:schemeClr val="tx1"/>
                </a:solidFill>
                <a:latin typeface="Arial" charset="0"/>
              </a:rPr>
              <a:t>Project management is really “eye wash” for the customer’s benefit.</a:t>
            </a:r>
          </a:p>
          <a:p>
            <a:endParaRPr lang="en-US" altLang="en-US" sz="2400" b="1">
              <a:solidFill>
                <a:schemeClr val="tx1"/>
              </a:solidFill>
              <a:latin typeface="Arial" charset="0"/>
            </a:endParaRPr>
          </a:p>
          <a:p>
            <a:r>
              <a:rPr lang="en-US" altLang="en-US" sz="2400" b="1">
                <a:solidFill>
                  <a:schemeClr val="tx1"/>
                </a:solidFill>
                <a:latin typeface="Arial" charset="0"/>
              </a:rPr>
              <a:t>Project management will create problems.</a:t>
            </a:r>
          </a:p>
        </p:txBody>
      </p:sp>
      <p:sp>
        <p:nvSpPr>
          <p:cNvPr id="30724" name="Rectangle 4"/>
          <p:cNvSpPr>
            <a:spLocks noGrp="1" noChangeArrowheads="1"/>
          </p:cNvSpPr>
          <p:nvPr>
            <p:ph type="body" sz="half" idx="2"/>
          </p:nvPr>
        </p:nvSpPr>
        <p:spPr>
          <a:xfrm>
            <a:off x="4838700" y="2933700"/>
            <a:ext cx="3771900" cy="3124200"/>
          </a:xfrm>
        </p:spPr>
        <p:txBody>
          <a:bodyPr/>
          <a:lstStyle/>
          <a:p>
            <a:pPr>
              <a:lnSpc>
                <a:spcPct val="90000"/>
              </a:lnSpc>
            </a:pPr>
            <a:r>
              <a:rPr lang="en-US" altLang="en-US" sz="2400" b="1">
                <a:solidFill>
                  <a:schemeClr val="tx1"/>
                </a:solidFill>
                <a:latin typeface="Arial" charset="0"/>
              </a:rPr>
              <a:t>Project management will allow us to work closer with our customers.</a:t>
            </a:r>
          </a:p>
          <a:p>
            <a:pPr>
              <a:lnSpc>
                <a:spcPct val="90000"/>
              </a:lnSpc>
            </a:pPr>
            <a:endParaRPr lang="en-US" altLang="en-US" sz="2400" b="1">
              <a:solidFill>
                <a:schemeClr val="tx1"/>
              </a:solidFill>
              <a:latin typeface="Arial" charset="0"/>
            </a:endParaRPr>
          </a:p>
          <a:p>
            <a:pPr>
              <a:lnSpc>
                <a:spcPct val="90000"/>
              </a:lnSpc>
            </a:pPr>
            <a:r>
              <a:rPr lang="en-US" altLang="en-US" sz="2400" b="1">
                <a:solidFill>
                  <a:schemeClr val="tx1"/>
                </a:solidFill>
                <a:latin typeface="Arial" charset="0"/>
              </a:rPr>
              <a:t>Project management provides a means for problem solving.</a:t>
            </a:r>
          </a:p>
        </p:txBody>
      </p:sp>
      <p:sp>
        <p:nvSpPr>
          <p:cNvPr id="30725" name="Rectangle 5"/>
          <p:cNvSpPr>
            <a:spLocks noChangeArrowheads="1"/>
          </p:cNvSpPr>
          <p:nvPr/>
        </p:nvSpPr>
        <p:spPr bwMode="auto">
          <a:xfrm>
            <a:off x="4813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Present View</a:t>
            </a:r>
          </a:p>
        </p:txBody>
      </p:sp>
      <p:sp>
        <p:nvSpPr>
          <p:cNvPr id="30726" name="Rectangle 6"/>
          <p:cNvSpPr>
            <a:spLocks noChangeArrowheads="1"/>
          </p:cNvSpPr>
          <p:nvPr/>
        </p:nvSpPr>
        <p:spPr bwMode="auto">
          <a:xfrm>
            <a:off x="495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Past View</a:t>
            </a:r>
          </a:p>
        </p:txBody>
      </p:sp>
      <p:sp>
        <p:nvSpPr>
          <p:cNvPr id="30727" name="Text Box 7"/>
          <p:cNvSpPr txBox="1">
            <a:spLocks noChangeArrowheads="1"/>
          </p:cNvSpPr>
          <p:nvPr/>
        </p:nvSpPr>
        <p:spPr bwMode="auto">
          <a:xfrm>
            <a:off x="450850" y="2060575"/>
            <a:ext cx="4119563"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30728" name="Text Box 8"/>
          <p:cNvSpPr txBox="1">
            <a:spLocks noChangeArrowheads="1"/>
          </p:cNvSpPr>
          <p:nvPr/>
        </p:nvSpPr>
        <p:spPr bwMode="auto">
          <a:xfrm>
            <a:off x="4678363" y="2081213"/>
            <a:ext cx="4094162"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73</a:t>
            </a:fld>
            <a:endParaRPr lang="en-US" dirty="0"/>
          </a:p>
        </p:txBody>
      </p:sp>
    </p:spTree>
    <p:extLst>
      <p:ext uri="{BB962C8B-B14F-4D97-AF65-F5344CB8AC3E}">
        <p14:creationId xmlns:p14="http://schemas.microsoft.com/office/powerpoint/2010/main" val="377792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z="5400">
                <a:solidFill>
                  <a:schemeClr val="tx1"/>
                </a:solidFill>
              </a:rPr>
              <a:t>Benefits Of Project Mgt.</a:t>
            </a:r>
            <a:endParaRPr lang="en-US" altLang="en-US">
              <a:solidFill>
                <a:schemeClr val="tx1"/>
              </a:solidFill>
            </a:endParaRPr>
          </a:p>
        </p:txBody>
      </p:sp>
      <p:sp>
        <p:nvSpPr>
          <p:cNvPr id="31747" name="Rectangle 3"/>
          <p:cNvSpPr>
            <a:spLocks noGrp="1" noChangeArrowheads="1"/>
          </p:cNvSpPr>
          <p:nvPr>
            <p:ph type="body" sz="half" idx="1"/>
          </p:nvPr>
        </p:nvSpPr>
        <p:spPr>
          <a:xfrm>
            <a:off x="628650" y="2886075"/>
            <a:ext cx="3676650" cy="3171825"/>
          </a:xfrm>
        </p:spPr>
        <p:txBody>
          <a:bodyPr/>
          <a:lstStyle/>
          <a:p>
            <a:r>
              <a:rPr lang="en-US" altLang="en-US" sz="2400" b="1">
                <a:solidFill>
                  <a:schemeClr val="tx1"/>
                </a:solidFill>
                <a:latin typeface="Arial" charset="0"/>
              </a:rPr>
              <a:t>Only large projects need project management.</a:t>
            </a:r>
          </a:p>
          <a:p>
            <a:endParaRPr lang="en-US" altLang="en-US" sz="2400" b="1">
              <a:solidFill>
                <a:schemeClr val="tx1"/>
              </a:solidFill>
              <a:latin typeface="Arial" charset="0"/>
            </a:endParaRPr>
          </a:p>
          <a:p>
            <a:r>
              <a:rPr lang="en-US" altLang="en-US" sz="2400" b="1">
                <a:solidFill>
                  <a:schemeClr val="tx1"/>
                </a:solidFill>
                <a:latin typeface="Arial" charset="0"/>
              </a:rPr>
              <a:t>Project management will increase quality problems.</a:t>
            </a:r>
          </a:p>
        </p:txBody>
      </p:sp>
      <p:sp>
        <p:nvSpPr>
          <p:cNvPr id="31748" name="Rectangle 4"/>
          <p:cNvSpPr>
            <a:spLocks noGrp="1" noChangeArrowheads="1"/>
          </p:cNvSpPr>
          <p:nvPr>
            <p:ph type="body" sz="half" idx="2"/>
          </p:nvPr>
        </p:nvSpPr>
        <p:spPr>
          <a:xfrm>
            <a:off x="4838700" y="2933700"/>
            <a:ext cx="3771900" cy="3124200"/>
          </a:xfrm>
        </p:spPr>
        <p:txBody>
          <a:bodyPr/>
          <a:lstStyle/>
          <a:p>
            <a:r>
              <a:rPr lang="en-US" altLang="en-US" sz="2400" b="1">
                <a:solidFill>
                  <a:schemeClr val="tx1"/>
                </a:solidFill>
                <a:latin typeface="Arial" charset="0"/>
              </a:rPr>
              <a:t>All projects will benefit from project management.</a:t>
            </a:r>
          </a:p>
          <a:p>
            <a:endParaRPr lang="en-US" altLang="en-US" sz="2400" b="1">
              <a:solidFill>
                <a:schemeClr val="tx1"/>
              </a:solidFill>
              <a:latin typeface="Arial" charset="0"/>
            </a:endParaRPr>
          </a:p>
          <a:p>
            <a:r>
              <a:rPr lang="en-US" altLang="en-US" sz="2400" b="1">
                <a:solidFill>
                  <a:schemeClr val="tx1"/>
                </a:solidFill>
                <a:latin typeface="Arial" charset="0"/>
              </a:rPr>
              <a:t>Project management increases quality. </a:t>
            </a:r>
          </a:p>
        </p:txBody>
      </p:sp>
      <p:sp>
        <p:nvSpPr>
          <p:cNvPr id="31749" name="Rectangle 5"/>
          <p:cNvSpPr>
            <a:spLocks noChangeArrowheads="1"/>
          </p:cNvSpPr>
          <p:nvPr/>
        </p:nvSpPr>
        <p:spPr bwMode="auto">
          <a:xfrm>
            <a:off x="4813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Present View</a:t>
            </a:r>
          </a:p>
        </p:txBody>
      </p:sp>
      <p:sp>
        <p:nvSpPr>
          <p:cNvPr id="31750" name="Rectangle 6"/>
          <p:cNvSpPr>
            <a:spLocks noChangeArrowheads="1"/>
          </p:cNvSpPr>
          <p:nvPr/>
        </p:nvSpPr>
        <p:spPr bwMode="auto">
          <a:xfrm>
            <a:off x="495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Past View</a:t>
            </a:r>
          </a:p>
        </p:txBody>
      </p:sp>
      <p:sp>
        <p:nvSpPr>
          <p:cNvPr id="31751" name="Text Box 7"/>
          <p:cNvSpPr txBox="1">
            <a:spLocks noChangeArrowheads="1"/>
          </p:cNvSpPr>
          <p:nvPr/>
        </p:nvSpPr>
        <p:spPr bwMode="auto">
          <a:xfrm>
            <a:off x="450850" y="2060575"/>
            <a:ext cx="4119563"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31752" name="Text Box 8"/>
          <p:cNvSpPr txBox="1">
            <a:spLocks noChangeArrowheads="1"/>
          </p:cNvSpPr>
          <p:nvPr/>
        </p:nvSpPr>
        <p:spPr bwMode="auto">
          <a:xfrm>
            <a:off x="4678363" y="2081213"/>
            <a:ext cx="4094162"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3" name="Slide Number Placeholder 2"/>
          <p:cNvSpPr>
            <a:spLocks noGrp="1"/>
          </p:cNvSpPr>
          <p:nvPr>
            <p:ph type="sldNum" sz="quarter" idx="12"/>
          </p:nvPr>
        </p:nvSpPr>
        <p:spPr/>
        <p:txBody>
          <a:bodyPr/>
          <a:lstStyle/>
          <a:p>
            <a:fld id="{0372A8C0-A868-48E0-975A-4D80D3DDF995}" type="slidenum">
              <a:rPr lang="en-US" smtClean="0"/>
              <a:t>74</a:t>
            </a:fld>
            <a:endParaRPr lang="en-US" dirty="0"/>
          </a:p>
        </p:txBody>
      </p:sp>
    </p:spTree>
    <p:extLst>
      <p:ext uri="{BB962C8B-B14F-4D97-AF65-F5344CB8AC3E}">
        <p14:creationId xmlns:p14="http://schemas.microsoft.com/office/powerpoint/2010/main" val="13638077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r>
              <a:rPr lang="en-US" altLang="en-US">
                <a:solidFill>
                  <a:schemeClr val="tx1"/>
                </a:solidFill>
              </a:rPr>
              <a:t>Benefits Of Project Mgt.</a:t>
            </a:r>
            <a:endParaRPr lang="en-US" altLang="en-US" sz="4400">
              <a:solidFill>
                <a:schemeClr val="tx1"/>
              </a:solidFill>
            </a:endParaRPr>
          </a:p>
        </p:txBody>
      </p:sp>
      <p:sp>
        <p:nvSpPr>
          <p:cNvPr id="32771" name="Rectangle 3"/>
          <p:cNvSpPr>
            <a:spLocks noGrp="1" noChangeArrowheads="1"/>
          </p:cNvSpPr>
          <p:nvPr>
            <p:ph type="body" sz="half" idx="1"/>
          </p:nvPr>
        </p:nvSpPr>
        <p:spPr>
          <a:xfrm>
            <a:off x="628650" y="2886075"/>
            <a:ext cx="3676650" cy="3171825"/>
          </a:xfrm>
        </p:spPr>
        <p:txBody>
          <a:bodyPr/>
          <a:lstStyle/>
          <a:p>
            <a:pPr>
              <a:lnSpc>
                <a:spcPct val="90000"/>
              </a:lnSpc>
            </a:pPr>
            <a:r>
              <a:rPr lang="en-US" altLang="en-US" sz="2000" b="1">
                <a:solidFill>
                  <a:schemeClr val="tx1"/>
                </a:solidFill>
                <a:latin typeface="Arial" charset="0"/>
              </a:rPr>
              <a:t>Project management will create power and authority problems.</a:t>
            </a:r>
          </a:p>
          <a:p>
            <a:pPr>
              <a:lnSpc>
                <a:spcPct val="90000"/>
              </a:lnSpc>
            </a:pPr>
            <a:endParaRPr lang="en-US" altLang="en-US" sz="2000" b="1">
              <a:solidFill>
                <a:schemeClr val="tx1"/>
              </a:solidFill>
              <a:latin typeface="Arial" charset="0"/>
            </a:endParaRPr>
          </a:p>
          <a:p>
            <a:pPr>
              <a:lnSpc>
                <a:spcPct val="90000"/>
              </a:lnSpc>
            </a:pPr>
            <a:endParaRPr lang="en-US" altLang="en-US" sz="2000" b="1">
              <a:solidFill>
                <a:schemeClr val="tx1"/>
              </a:solidFill>
              <a:latin typeface="Arial" charset="0"/>
            </a:endParaRPr>
          </a:p>
          <a:p>
            <a:pPr>
              <a:lnSpc>
                <a:spcPct val="90000"/>
              </a:lnSpc>
            </a:pPr>
            <a:r>
              <a:rPr lang="en-US" altLang="en-US" sz="2000" b="1">
                <a:solidFill>
                  <a:schemeClr val="tx1"/>
                </a:solidFill>
                <a:latin typeface="Arial" charset="0"/>
              </a:rPr>
              <a:t>Project management focuses on suboptimization by looking at only the project.</a:t>
            </a:r>
          </a:p>
        </p:txBody>
      </p:sp>
      <p:sp>
        <p:nvSpPr>
          <p:cNvPr id="32772" name="Rectangle 4"/>
          <p:cNvSpPr>
            <a:spLocks noGrp="1" noChangeArrowheads="1"/>
          </p:cNvSpPr>
          <p:nvPr>
            <p:ph type="body" sz="half" idx="2"/>
          </p:nvPr>
        </p:nvSpPr>
        <p:spPr>
          <a:xfrm>
            <a:off x="4838700" y="2933700"/>
            <a:ext cx="3771900" cy="3124200"/>
          </a:xfrm>
        </p:spPr>
        <p:txBody>
          <a:bodyPr/>
          <a:lstStyle/>
          <a:p>
            <a:r>
              <a:rPr lang="en-US" altLang="en-US" sz="2000" b="1">
                <a:solidFill>
                  <a:schemeClr val="tx1"/>
                </a:solidFill>
                <a:latin typeface="Arial" charset="0"/>
              </a:rPr>
              <a:t>Project management will reduce the majority of the power struggles.</a:t>
            </a:r>
          </a:p>
          <a:p>
            <a:endParaRPr lang="en-US" altLang="en-US" sz="2000" b="1">
              <a:solidFill>
                <a:schemeClr val="tx1"/>
              </a:solidFill>
              <a:latin typeface="Arial" charset="0"/>
            </a:endParaRPr>
          </a:p>
          <a:p>
            <a:r>
              <a:rPr lang="en-US" altLang="en-US" sz="2000" b="1">
                <a:solidFill>
                  <a:schemeClr val="tx1"/>
                </a:solidFill>
                <a:latin typeface="Arial" charset="0"/>
              </a:rPr>
              <a:t>Project management allows people to make good company decisions.</a:t>
            </a:r>
          </a:p>
          <a:p>
            <a:endParaRPr lang="en-US" altLang="en-US" sz="2000" b="1">
              <a:solidFill>
                <a:schemeClr val="tx1"/>
              </a:solidFill>
              <a:latin typeface="Arial" charset="0"/>
            </a:endParaRPr>
          </a:p>
        </p:txBody>
      </p:sp>
      <p:sp>
        <p:nvSpPr>
          <p:cNvPr id="32773" name="Rectangle 5"/>
          <p:cNvSpPr>
            <a:spLocks noChangeArrowheads="1"/>
          </p:cNvSpPr>
          <p:nvPr/>
        </p:nvSpPr>
        <p:spPr bwMode="auto">
          <a:xfrm>
            <a:off x="4813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Present View</a:t>
            </a:r>
          </a:p>
        </p:txBody>
      </p:sp>
      <p:sp>
        <p:nvSpPr>
          <p:cNvPr id="32774" name="Rectangle 6"/>
          <p:cNvSpPr>
            <a:spLocks noChangeArrowheads="1"/>
          </p:cNvSpPr>
          <p:nvPr/>
        </p:nvSpPr>
        <p:spPr bwMode="auto">
          <a:xfrm>
            <a:off x="495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Past View</a:t>
            </a:r>
          </a:p>
        </p:txBody>
      </p:sp>
      <p:sp>
        <p:nvSpPr>
          <p:cNvPr id="32775" name="Text Box 7"/>
          <p:cNvSpPr txBox="1">
            <a:spLocks noChangeArrowheads="1"/>
          </p:cNvSpPr>
          <p:nvPr/>
        </p:nvSpPr>
        <p:spPr bwMode="auto">
          <a:xfrm>
            <a:off x="450850" y="2060575"/>
            <a:ext cx="4119563"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32776" name="Text Box 8"/>
          <p:cNvSpPr txBox="1">
            <a:spLocks noChangeArrowheads="1"/>
          </p:cNvSpPr>
          <p:nvPr/>
        </p:nvSpPr>
        <p:spPr bwMode="auto">
          <a:xfrm>
            <a:off x="4678363" y="2081213"/>
            <a:ext cx="4094162"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75</a:t>
            </a:fld>
            <a:endParaRPr lang="en-US" dirty="0"/>
          </a:p>
        </p:txBody>
      </p:sp>
    </p:spTree>
    <p:extLst>
      <p:ext uri="{BB962C8B-B14F-4D97-AF65-F5344CB8AC3E}">
        <p14:creationId xmlns:p14="http://schemas.microsoft.com/office/powerpoint/2010/main" val="12286405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r>
              <a:rPr lang="en-US" altLang="en-US">
                <a:solidFill>
                  <a:schemeClr val="tx1"/>
                </a:solidFill>
              </a:rPr>
              <a:t>Benefits Of Project Mgt.</a:t>
            </a:r>
            <a:endParaRPr lang="en-US" altLang="en-US" sz="4400">
              <a:solidFill>
                <a:schemeClr val="tx1"/>
              </a:solidFill>
            </a:endParaRPr>
          </a:p>
        </p:txBody>
      </p:sp>
      <p:sp>
        <p:nvSpPr>
          <p:cNvPr id="33795" name="Rectangle 3"/>
          <p:cNvSpPr>
            <a:spLocks noGrp="1" noChangeArrowheads="1"/>
          </p:cNvSpPr>
          <p:nvPr>
            <p:ph type="body" sz="half" idx="1"/>
          </p:nvPr>
        </p:nvSpPr>
        <p:spPr>
          <a:xfrm>
            <a:off x="628650" y="2886075"/>
            <a:ext cx="3676650" cy="3171825"/>
          </a:xfrm>
        </p:spPr>
        <p:txBody>
          <a:bodyPr/>
          <a:lstStyle/>
          <a:p>
            <a:r>
              <a:rPr lang="en-US" altLang="en-US" sz="2400" b="1">
                <a:solidFill>
                  <a:schemeClr val="tx1"/>
                </a:solidFill>
                <a:latin typeface="Arial" charset="0"/>
              </a:rPr>
              <a:t>Project management delivers products to a customer.</a:t>
            </a:r>
          </a:p>
          <a:p>
            <a:endParaRPr lang="en-US" altLang="en-US" sz="2400" b="1">
              <a:solidFill>
                <a:schemeClr val="tx1"/>
              </a:solidFill>
              <a:latin typeface="Arial" charset="0"/>
            </a:endParaRPr>
          </a:p>
          <a:p>
            <a:r>
              <a:rPr lang="en-US" altLang="en-US" sz="2400" b="1">
                <a:solidFill>
                  <a:schemeClr val="tx1"/>
                </a:solidFill>
                <a:latin typeface="Arial" charset="0"/>
              </a:rPr>
              <a:t>The cost of project management may make us noncompetitive.</a:t>
            </a:r>
          </a:p>
        </p:txBody>
      </p:sp>
      <p:sp>
        <p:nvSpPr>
          <p:cNvPr id="33796" name="Rectangle 4"/>
          <p:cNvSpPr>
            <a:spLocks noGrp="1" noChangeArrowheads="1"/>
          </p:cNvSpPr>
          <p:nvPr>
            <p:ph type="body" sz="half" idx="2"/>
          </p:nvPr>
        </p:nvSpPr>
        <p:spPr>
          <a:xfrm>
            <a:off x="4838700" y="2933700"/>
            <a:ext cx="3771900" cy="3124200"/>
          </a:xfrm>
        </p:spPr>
        <p:txBody>
          <a:bodyPr/>
          <a:lstStyle/>
          <a:p>
            <a:r>
              <a:rPr lang="en-US" altLang="en-US" sz="2400" b="1">
                <a:solidFill>
                  <a:schemeClr val="tx1"/>
                </a:solidFill>
                <a:latin typeface="Arial" charset="0"/>
              </a:rPr>
              <a:t>Project management delivers solutions to a customer.</a:t>
            </a:r>
          </a:p>
          <a:p>
            <a:endParaRPr lang="en-US" altLang="en-US" sz="2400" b="1">
              <a:solidFill>
                <a:schemeClr val="tx1"/>
              </a:solidFill>
              <a:latin typeface="Arial" charset="0"/>
            </a:endParaRPr>
          </a:p>
          <a:p>
            <a:r>
              <a:rPr lang="en-US" altLang="en-US" sz="2400" b="1">
                <a:solidFill>
                  <a:schemeClr val="tx1"/>
                </a:solidFill>
                <a:latin typeface="Arial" charset="0"/>
              </a:rPr>
              <a:t>Project management will increase our business.</a:t>
            </a:r>
          </a:p>
        </p:txBody>
      </p:sp>
      <p:sp>
        <p:nvSpPr>
          <p:cNvPr id="33797" name="Rectangle 5"/>
          <p:cNvSpPr>
            <a:spLocks noChangeArrowheads="1"/>
          </p:cNvSpPr>
          <p:nvPr/>
        </p:nvSpPr>
        <p:spPr bwMode="auto">
          <a:xfrm>
            <a:off x="4813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Present View</a:t>
            </a:r>
          </a:p>
        </p:txBody>
      </p:sp>
      <p:sp>
        <p:nvSpPr>
          <p:cNvPr id="33798" name="Rectangle 6"/>
          <p:cNvSpPr>
            <a:spLocks noChangeArrowheads="1"/>
          </p:cNvSpPr>
          <p:nvPr/>
        </p:nvSpPr>
        <p:spPr bwMode="auto">
          <a:xfrm>
            <a:off x="495300" y="2044700"/>
            <a:ext cx="4025900" cy="647700"/>
          </a:xfrm>
          <a:prstGeom prst="rect">
            <a:avLst/>
          </a:prstGeom>
          <a:solidFill>
            <a:schemeClr val="accent1"/>
          </a:solidFill>
          <a:ln w="9525">
            <a:miter lim="800000"/>
            <a:headEnd/>
            <a:tailEnd/>
          </a:ln>
          <a:effectLst/>
          <a:scene3d>
            <a:camera prst="legacyObliqueTopRight"/>
            <a:lightRig rig="legacyFlat3" dir="b"/>
          </a:scene3d>
          <a:sp3d extrusionH="430200" contourW="127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flatTx/>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Past View</a:t>
            </a:r>
          </a:p>
        </p:txBody>
      </p:sp>
      <p:sp>
        <p:nvSpPr>
          <p:cNvPr id="33799" name="Text Box 7"/>
          <p:cNvSpPr txBox="1">
            <a:spLocks noChangeArrowheads="1"/>
          </p:cNvSpPr>
          <p:nvPr/>
        </p:nvSpPr>
        <p:spPr bwMode="auto">
          <a:xfrm>
            <a:off x="450850" y="2060575"/>
            <a:ext cx="4119563"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33800" name="Text Box 8"/>
          <p:cNvSpPr txBox="1">
            <a:spLocks noChangeArrowheads="1"/>
          </p:cNvSpPr>
          <p:nvPr/>
        </p:nvSpPr>
        <p:spPr bwMode="auto">
          <a:xfrm>
            <a:off x="4678363" y="2081213"/>
            <a:ext cx="4094162" cy="549275"/>
          </a:xfrm>
          <a:prstGeom prst="rect">
            <a:avLst/>
          </a:prstGeom>
          <a:noFill/>
          <a:ln>
            <a:noFill/>
          </a:ln>
          <a:effectLst>
            <a:outerShdw blurRad="63500" dist="17961" dir="2700000" algn="ctr" rotWithShape="0">
              <a:schemeClr val="bg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3000" b="1">
                <a:solidFill>
                  <a:schemeClr val="tx1"/>
                </a:solidFill>
              </a:rPr>
              <a:t>  </a:t>
            </a:r>
            <a:endParaRPr lang="en-US" altLang="en-US" sz="2800" b="1">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76</a:t>
            </a:fld>
            <a:endParaRPr lang="en-US" dirty="0"/>
          </a:p>
        </p:txBody>
      </p:sp>
    </p:spTree>
    <p:extLst>
      <p:ext uri="{BB962C8B-B14F-4D97-AF65-F5344CB8AC3E}">
        <p14:creationId xmlns:p14="http://schemas.microsoft.com/office/powerpoint/2010/main" val="18666383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314325" y="1835150"/>
            <a:ext cx="2349500" cy="4064000"/>
          </a:xfrm>
          <a:gradFill rotWithShape="0">
            <a:gsLst>
              <a:gs pos="0">
                <a:srgbClr val="002F76"/>
              </a:gs>
              <a:gs pos="100000">
                <a:srgbClr val="0066FF"/>
              </a:gs>
            </a:gsLst>
            <a:lin ang="5400000" scaled="1"/>
          </a:gradFill>
          <a:ln w="12700" cap="flat">
            <a:solidFill>
              <a:schemeClr val="bg1"/>
            </a:solidFill>
            <a:miter lim="800000"/>
            <a:headEnd/>
            <a:tailEnd/>
          </a:ln>
          <a:effectLst/>
          <a:extLst>
            <a:ext uri="{AF507438-7753-43E0-B8FC-AC1667EBCBE1}">
              <a14:hiddenEffects xmlns:a14="http://schemas.microsoft.com/office/drawing/2010/main">
                <a:effectLst>
                  <a:outerShdw dist="68392" dir="4091915" algn="ctr" rotWithShape="0">
                    <a:schemeClr val="tx1"/>
                  </a:outerShdw>
                </a:effectLst>
              </a14:hiddenEffects>
            </a:ext>
          </a:extLst>
        </p:spPr>
        <p:txBody>
          <a:bodyPr/>
          <a:lstStyle/>
          <a:p>
            <a:pPr algn="ctr">
              <a:buFont typeface="Monotype Sorts" charset="2"/>
              <a:buNone/>
            </a:pPr>
            <a:r>
              <a:rPr lang="en-US" altLang="en-US" sz="2400" b="1">
                <a:solidFill>
                  <a:schemeClr val="bg1"/>
                </a:solidFill>
              </a:rPr>
              <a:t>Project -Driven</a:t>
            </a:r>
            <a:endParaRPr lang="en-US" altLang="en-US" sz="1800" b="1">
              <a:solidFill>
                <a:schemeClr val="bg1"/>
              </a:solidFill>
            </a:endParaRPr>
          </a:p>
        </p:txBody>
      </p:sp>
      <p:sp>
        <p:nvSpPr>
          <p:cNvPr id="35843" name="Rectangle 3"/>
          <p:cNvSpPr>
            <a:spLocks noGrp="1" noChangeArrowheads="1"/>
          </p:cNvSpPr>
          <p:nvPr>
            <p:ph type="title"/>
          </p:nvPr>
        </p:nvSpPr>
        <p:spPr>
          <a:noFill/>
        </p:spPr>
        <p:txBody>
          <a:bodyPr/>
          <a:lstStyle/>
          <a:p>
            <a:pPr>
              <a:lnSpc>
                <a:spcPct val="85000"/>
              </a:lnSpc>
            </a:pPr>
            <a:r>
              <a:rPr lang="en-US" altLang="en-US" dirty="0">
                <a:solidFill>
                  <a:schemeClr val="tx1"/>
                </a:solidFill>
              </a:rPr>
              <a:t>Industry Classification</a:t>
            </a:r>
            <a:br>
              <a:rPr lang="en-US" altLang="en-US" dirty="0">
                <a:solidFill>
                  <a:schemeClr val="tx1"/>
                </a:solidFill>
              </a:rPr>
            </a:br>
            <a:r>
              <a:rPr lang="en-US" altLang="en-US" sz="3600" dirty="0">
                <a:solidFill>
                  <a:schemeClr val="tx1"/>
                </a:solidFill>
              </a:rPr>
              <a:t>(By Project Management Utilization)</a:t>
            </a:r>
          </a:p>
        </p:txBody>
      </p:sp>
      <p:sp>
        <p:nvSpPr>
          <p:cNvPr id="35844" name="Rectangle 4"/>
          <p:cNvSpPr>
            <a:spLocks noChangeArrowheads="1"/>
          </p:cNvSpPr>
          <p:nvPr/>
        </p:nvSpPr>
        <p:spPr bwMode="auto">
          <a:xfrm>
            <a:off x="296863" y="2511425"/>
            <a:ext cx="2308225" cy="2582758"/>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marL="233363" indent="-233363">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buFontTx/>
              <a:buChar char="•"/>
            </a:pPr>
            <a:r>
              <a:rPr lang="en-US" altLang="en-US" sz="1800" b="1">
                <a:latin typeface="Arial" charset="0"/>
              </a:rPr>
              <a:t>PM has P&amp;L responsibility</a:t>
            </a:r>
          </a:p>
          <a:p>
            <a:pPr>
              <a:buFontTx/>
              <a:buChar char="•"/>
            </a:pPr>
            <a:r>
              <a:rPr lang="en-US" altLang="en-US" sz="1800" b="1" dirty="0">
                <a:latin typeface="Arial" charset="0"/>
              </a:rPr>
              <a:t>PM is a recognized profession</a:t>
            </a:r>
          </a:p>
          <a:p>
            <a:pPr>
              <a:buFontTx/>
              <a:buChar char="•"/>
            </a:pPr>
            <a:r>
              <a:rPr lang="en-US" altLang="en-US" sz="1800" b="1" dirty="0">
                <a:latin typeface="Arial" charset="0"/>
              </a:rPr>
              <a:t>Multiple career paths</a:t>
            </a:r>
          </a:p>
          <a:p>
            <a:pPr>
              <a:buFontTx/>
              <a:buChar char="•"/>
            </a:pPr>
            <a:r>
              <a:rPr lang="en-US" altLang="en-US" sz="1800" b="1" dirty="0">
                <a:latin typeface="Arial" charset="0"/>
              </a:rPr>
              <a:t>Income comes from projects</a:t>
            </a:r>
          </a:p>
        </p:txBody>
      </p:sp>
      <p:sp>
        <p:nvSpPr>
          <p:cNvPr id="35845" name="Line 5"/>
          <p:cNvSpPr>
            <a:spLocks noChangeShapeType="1"/>
          </p:cNvSpPr>
          <p:nvPr/>
        </p:nvSpPr>
        <p:spPr bwMode="auto">
          <a:xfrm>
            <a:off x="323850" y="2286000"/>
            <a:ext cx="2349500"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5846" name="Rectangle 6"/>
          <p:cNvSpPr>
            <a:spLocks noChangeArrowheads="1"/>
          </p:cNvSpPr>
          <p:nvPr/>
        </p:nvSpPr>
        <p:spPr bwMode="auto">
          <a:xfrm>
            <a:off x="3359150" y="1835150"/>
            <a:ext cx="2349500" cy="4064000"/>
          </a:xfrm>
          <a:prstGeom prst="rect">
            <a:avLst/>
          </a:prstGeom>
          <a:gradFill rotWithShape="0">
            <a:gsLst>
              <a:gs pos="0">
                <a:srgbClr val="18185E"/>
              </a:gs>
              <a:gs pos="100000">
                <a:srgbClr val="3333CC"/>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342900" indent="-342900">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20000"/>
              </a:spcBef>
            </a:pPr>
            <a:r>
              <a:rPr lang="en-US" altLang="en-US" sz="2400" b="1" dirty="0">
                <a:latin typeface="Book Antiqua" charset="0"/>
              </a:rPr>
              <a:t>Hybrid</a:t>
            </a:r>
            <a:endParaRPr lang="en-US" altLang="en-US" sz="1800" b="1" dirty="0">
              <a:latin typeface="Book Antiqua" charset="0"/>
            </a:endParaRPr>
          </a:p>
          <a:p>
            <a:pPr algn="ctr" latinLnBrk="1">
              <a:spcBef>
                <a:spcPct val="20000"/>
              </a:spcBef>
            </a:pPr>
            <a:endParaRPr lang="en-US" altLang="en-US" sz="1800" b="1" dirty="0">
              <a:solidFill>
                <a:schemeClr val="tx1"/>
              </a:solidFill>
              <a:latin typeface="Book Antiqua" charset="0"/>
            </a:endParaRPr>
          </a:p>
        </p:txBody>
      </p:sp>
      <p:sp>
        <p:nvSpPr>
          <p:cNvPr id="35847" name="Rectangle 7"/>
          <p:cNvSpPr>
            <a:spLocks noChangeArrowheads="1"/>
          </p:cNvSpPr>
          <p:nvPr/>
        </p:nvSpPr>
        <p:spPr bwMode="auto">
          <a:xfrm>
            <a:off x="3341688" y="2427288"/>
            <a:ext cx="2536825" cy="2859757"/>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marL="233363" indent="-233363">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buFontTx/>
              <a:buChar char="•"/>
            </a:pPr>
            <a:r>
              <a:rPr lang="en-US" altLang="en-US" sz="1800" b="1">
                <a:latin typeface="Arial" charset="0"/>
              </a:rPr>
              <a:t>Production driven but with  many projects </a:t>
            </a:r>
          </a:p>
          <a:p>
            <a:pPr>
              <a:buFontTx/>
              <a:buChar char="•"/>
            </a:pPr>
            <a:r>
              <a:rPr lang="en-US" altLang="en-US" sz="1800" b="1" dirty="0">
                <a:latin typeface="Arial" charset="0"/>
              </a:rPr>
              <a:t>Emphasis on new product develop.</a:t>
            </a:r>
          </a:p>
          <a:p>
            <a:pPr>
              <a:buFontTx/>
              <a:buChar char="•"/>
            </a:pPr>
            <a:r>
              <a:rPr lang="en-US" altLang="en-US" sz="1800" b="1" dirty="0">
                <a:latin typeface="Arial" charset="0"/>
              </a:rPr>
              <a:t>Short product life cycles</a:t>
            </a:r>
          </a:p>
          <a:p>
            <a:pPr>
              <a:buFontTx/>
              <a:buChar char="•"/>
            </a:pPr>
            <a:r>
              <a:rPr lang="en-US" altLang="en-US" sz="1800" b="1" dirty="0">
                <a:latin typeface="Arial" charset="0"/>
              </a:rPr>
              <a:t>Marketing-orient.</a:t>
            </a:r>
          </a:p>
          <a:p>
            <a:pPr>
              <a:buFontTx/>
              <a:buChar char="•"/>
            </a:pPr>
            <a:r>
              <a:rPr lang="en-US" altLang="en-US" sz="1800" b="1" dirty="0">
                <a:latin typeface="Arial" charset="0"/>
              </a:rPr>
              <a:t>Need for rapid develop. process</a:t>
            </a:r>
            <a:endParaRPr lang="en-US" altLang="en-US" sz="1800" dirty="0"/>
          </a:p>
        </p:txBody>
      </p:sp>
      <p:sp>
        <p:nvSpPr>
          <p:cNvPr id="35848" name="Line 8"/>
          <p:cNvSpPr>
            <a:spLocks noChangeShapeType="1"/>
          </p:cNvSpPr>
          <p:nvPr/>
        </p:nvSpPr>
        <p:spPr bwMode="auto">
          <a:xfrm>
            <a:off x="3382963" y="2286000"/>
            <a:ext cx="2336800"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r>
              <a:rPr lang="en-US" dirty="0" smtClean="0"/>
              <a:t>a</a:t>
            </a:r>
            <a:endParaRPr lang="en-US" dirty="0"/>
          </a:p>
        </p:txBody>
      </p:sp>
      <p:sp>
        <p:nvSpPr>
          <p:cNvPr id="35849" name="Rectangle 9"/>
          <p:cNvSpPr>
            <a:spLocks noChangeArrowheads="1"/>
          </p:cNvSpPr>
          <p:nvPr/>
        </p:nvSpPr>
        <p:spPr bwMode="auto">
          <a:xfrm>
            <a:off x="3359150" y="5997575"/>
            <a:ext cx="2349500" cy="673100"/>
          </a:xfrm>
          <a:prstGeom prst="rect">
            <a:avLst/>
          </a:prstGeom>
          <a:gradFill rotWithShape="0">
            <a:gsLst>
              <a:gs pos="0">
                <a:srgbClr val="18185E"/>
              </a:gs>
              <a:gs pos="100000">
                <a:srgbClr val="3333CC"/>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90488" tIns="44450" rIns="90488" bIns="44450"/>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20000"/>
              </a:spcBef>
            </a:pPr>
            <a:r>
              <a:rPr lang="en-US" altLang="en-US" sz="2400" b="1">
                <a:latin typeface="Book Antiqua" charset="0"/>
              </a:rPr>
              <a:t>Program Management</a:t>
            </a:r>
            <a:endParaRPr lang="en-US" altLang="en-US" sz="1800" b="1">
              <a:latin typeface="Book Antiqua" charset="0"/>
            </a:endParaRPr>
          </a:p>
        </p:txBody>
      </p:sp>
      <p:sp>
        <p:nvSpPr>
          <p:cNvPr id="35850" name="Rectangle 10"/>
          <p:cNvSpPr>
            <a:spLocks noChangeArrowheads="1"/>
          </p:cNvSpPr>
          <p:nvPr/>
        </p:nvSpPr>
        <p:spPr bwMode="auto">
          <a:xfrm>
            <a:off x="6405563" y="1835150"/>
            <a:ext cx="2349500" cy="4064000"/>
          </a:xfrm>
          <a:prstGeom prst="rect">
            <a:avLst/>
          </a:prstGeom>
          <a:gradFill rotWithShape="0">
            <a:gsLst>
              <a:gs pos="0">
                <a:srgbClr val="2F005E"/>
              </a:gs>
              <a:gs pos="100000">
                <a:srgbClr val="6600CC"/>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marL="342900" indent="-342900">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55000"/>
              </a:lnSpc>
              <a:spcBef>
                <a:spcPct val="20000"/>
              </a:spcBef>
            </a:pPr>
            <a:r>
              <a:rPr lang="en-US" altLang="en-US" sz="2400" b="1">
                <a:latin typeface="Book Antiqua" charset="0"/>
              </a:rPr>
              <a:t>  </a:t>
            </a:r>
            <a:endParaRPr lang="en-US" altLang="en-US" sz="2400" b="1">
              <a:solidFill>
                <a:schemeClr val="tx1"/>
              </a:solidFill>
              <a:latin typeface="Book Antiqua" charset="0"/>
            </a:endParaRPr>
          </a:p>
          <a:p>
            <a:pPr algn="ctr" latinLnBrk="1">
              <a:spcBef>
                <a:spcPct val="20000"/>
              </a:spcBef>
            </a:pPr>
            <a:endParaRPr lang="en-US" altLang="en-US" sz="1800" b="1">
              <a:solidFill>
                <a:schemeClr val="tx1"/>
              </a:solidFill>
              <a:latin typeface="Book Antiqua" charset="0"/>
            </a:endParaRPr>
          </a:p>
        </p:txBody>
      </p:sp>
      <p:sp>
        <p:nvSpPr>
          <p:cNvPr id="35851" name="Rectangle 11"/>
          <p:cNvSpPr>
            <a:spLocks noChangeArrowheads="1"/>
          </p:cNvSpPr>
          <p:nvPr/>
        </p:nvSpPr>
        <p:spPr bwMode="auto">
          <a:xfrm>
            <a:off x="6464300" y="2651125"/>
            <a:ext cx="2308225" cy="1751762"/>
          </a:xfrm>
          <a:prstGeom prst="rect">
            <a:avLst/>
          </a:prstGeom>
          <a:noFill/>
          <a:ln>
            <a:noFill/>
          </a:ln>
          <a:effectLst/>
          <a:extLst>
            <a:ext uri="{909E8E84-426E-40DD-AFC4-6F175D3DCCD1}">
              <a14:hiddenFill xmlns:a14="http://schemas.microsoft.com/office/drawing/2010/main">
                <a:gradFill rotWithShape="0">
                  <a:gsLst>
                    <a:gs pos="0">
                      <a:srgbClr val="2F005E"/>
                    </a:gs>
                    <a:gs pos="100000">
                      <a:srgbClr val="6600CC"/>
                    </a:gs>
                  </a:gsLst>
                  <a:lin ang="5400000" scaled="1"/>
                </a:gradFill>
              </a14:hiddenFill>
            </a:ex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lvl1pPr marL="233363" indent="-233363">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buFontTx/>
              <a:buChar char="•"/>
            </a:pPr>
            <a:r>
              <a:rPr lang="en-US" altLang="en-US" sz="1800" b="1" dirty="0">
                <a:latin typeface="Arial" charset="0"/>
              </a:rPr>
              <a:t>Very few projects</a:t>
            </a:r>
          </a:p>
          <a:p>
            <a:pPr>
              <a:buFontTx/>
              <a:buChar char="•"/>
            </a:pPr>
            <a:r>
              <a:rPr lang="en-US" altLang="en-US" sz="1800" b="1" dirty="0">
                <a:latin typeface="Arial" charset="0"/>
              </a:rPr>
              <a:t>Profitability from production</a:t>
            </a:r>
          </a:p>
          <a:p>
            <a:pPr>
              <a:buFontTx/>
              <a:buChar char="•"/>
            </a:pPr>
            <a:r>
              <a:rPr lang="en-US" altLang="en-US" sz="1800" b="1" dirty="0">
                <a:latin typeface="Arial" charset="0"/>
              </a:rPr>
              <a:t>Large brick walls</a:t>
            </a:r>
          </a:p>
          <a:p>
            <a:pPr>
              <a:buFontTx/>
              <a:buChar char="•"/>
            </a:pPr>
            <a:r>
              <a:rPr lang="en-US" altLang="en-US" sz="1800" b="1" dirty="0">
                <a:latin typeface="Arial" charset="0"/>
              </a:rPr>
              <a:t>Long life cycle products</a:t>
            </a:r>
          </a:p>
        </p:txBody>
      </p:sp>
      <p:sp>
        <p:nvSpPr>
          <p:cNvPr id="35852" name="Line 12"/>
          <p:cNvSpPr>
            <a:spLocks noChangeShapeType="1"/>
          </p:cNvSpPr>
          <p:nvPr/>
        </p:nvSpPr>
        <p:spPr bwMode="auto">
          <a:xfrm>
            <a:off x="6429375" y="2519363"/>
            <a:ext cx="2336800"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5853" name="Rectangle 13"/>
          <p:cNvSpPr>
            <a:spLocks noChangeArrowheads="1"/>
          </p:cNvSpPr>
          <p:nvPr/>
        </p:nvSpPr>
        <p:spPr bwMode="auto">
          <a:xfrm>
            <a:off x="6405563" y="5997575"/>
            <a:ext cx="2349500" cy="673100"/>
          </a:xfrm>
          <a:prstGeom prst="rect">
            <a:avLst/>
          </a:prstGeom>
          <a:gradFill rotWithShape="0">
            <a:gsLst>
              <a:gs pos="0">
                <a:srgbClr val="2F005E"/>
              </a:gs>
              <a:gs pos="100000">
                <a:srgbClr val="6600CC"/>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20000"/>
              </a:spcBef>
            </a:pPr>
            <a:r>
              <a:rPr lang="en-US" altLang="en-US" sz="2400" b="1">
                <a:latin typeface="Book Antiqua" charset="0"/>
              </a:rPr>
              <a:t>Product Management</a:t>
            </a:r>
          </a:p>
        </p:txBody>
      </p:sp>
      <p:sp>
        <p:nvSpPr>
          <p:cNvPr id="35854" name="AutoShape 14"/>
          <p:cNvSpPr>
            <a:spLocks noChangeArrowheads="1"/>
          </p:cNvSpPr>
          <p:nvPr/>
        </p:nvSpPr>
        <p:spPr bwMode="auto">
          <a:xfrm>
            <a:off x="5695950" y="3816350"/>
            <a:ext cx="901700" cy="596900"/>
          </a:xfrm>
          <a:prstGeom prst="rightArrow">
            <a:avLst>
              <a:gd name="adj1" fmla="val 75000"/>
              <a:gd name="adj2" fmla="val 75581"/>
            </a:avLst>
          </a:prstGeom>
          <a:solidFill>
            <a:schemeClr val="accent2"/>
          </a:soli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5855" name="AutoShape 15"/>
          <p:cNvSpPr>
            <a:spLocks noChangeArrowheads="1"/>
          </p:cNvSpPr>
          <p:nvPr/>
        </p:nvSpPr>
        <p:spPr bwMode="auto">
          <a:xfrm flipH="1">
            <a:off x="2363788" y="3835400"/>
            <a:ext cx="977900" cy="596900"/>
          </a:xfrm>
          <a:prstGeom prst="rightArrow">
            <a:avLst>
              <a:gd name="adj1" fmla="val 75537"/>
              <a:gd name="adj2" fmla="val 69150"/>
            </a:avLst>
          </a:prstGeom>
          <a:solidFill>
            <a:srgbClr val="00FF00"/>
          </a:solidFill>
          <a:ln w="28575">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5856" name="Rectangle 16"/>
          <p:cNvSpPr>
            <a:spLocks noChangeArrowheads="1"/>
          </p:cNvSpPr>
          <p:nvPr/>
        </p:nvSpPr>
        <p:spPr bwMode="auto">
          <a:xfrm>
            <a:off x="2519363" y="3898900"/>
            <a:ext cx="927100" cy="393700"/>
          </a:xfrm>
          <a:prstGeom prst="rect">
            <a:avLst/>
          </a:prstGeom>
          <a:noFill/>
          <a:ln>
            <a:noFill/>
          </a:ln>
          <a:effectLst>
            <a:outerShdw blurRad="63500" dist="17961" dir="2700000" algn="ctr" rotWithShape="0">
              <a:srgbClr val="CCCCFF">
                <a:alpha val="74998"/>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bg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2000">
                <a:solidFill>
                  <a:schemeClr val="tx1"/>
                </a:solidFill>
              </a:rPr>
              <a:t>Present</a:t>
            </a:r>
          </a:p>
        </p:txBody>
      </p:sp>
      <p:sp>
        <p:nvSpPr>
          <p:cNvPr id="35857" name="Rectangle 17"/>
          <p:cNvSpPr>
            <a:spLocks noChangeArrowheads="1"/>
          </p:cNvSpPr>
          <p:nvPr/>
        </p:nvSpPr>
        <p:spPr bwMode="auto">
          <a:xfrm>
            <a:off x="5726113" y="3898900"/>
            <a:ext cx="603250" cy="393700"/>
          </a:xfrm>
          <a:prstGeom prst="rect">
            <a:avLst/>
          </a:prstGeom>
          <a:noFill/>
          <a:ln>
            <a:noFill/>
          </a:ln>
          <a:effectLst>
            <a:outerShdw blurRad="63500" dist="17961" dir="2700000" algn="ctr" rotWithShape="0">
              <a:srgbClr val="CCCCFF">
                <a:alpha val="74998"/>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2000">
                <a:solidFill>
                  <a:schemeClr val="tx1"/>
                </a:solidFill>
              </a:rPr>
              <a:t>Past</a:t>
            </a:r>
          </a:p>
        </p:txBody>
      </p:sp>
      <p:sp>
        <p:nvSpPr>
          <p:cNvPr id="35858" name="Rectangle 18"/>
          <p:cNvSpPr>
            <a:spLocks noChangeArrowheads="1"/>
          </p:cNvSpPr>
          <p:nvPr/>
        </p:nvSpPr>
        <p:spPr bwMode="auto">
          <a:xfrm>
            <a:off x="314325" y="5997575"/>
            <a:ext cx="2349500" cy="673100"/>
          </a:xfrm>
          <a:prstGeom prst="rect">
            <a:avLst/>
          </a:prstGeom>
          <a:gradFill rotWithShape="0">
            <a:gsLst>
              <a:gs pos="0">
                <a:srgbClr val="002F76"/>
              </a:gs>
              <a:gs pos="100000">
                <a:srgbClr val="0066FF"/>
              </a:gs>
            </a:gsLst>
            <a:lin ang="5400000" scaled="1"/>
          </a:gradFill>
          <a:ln w="12700">
            <a:solidFill>
              <a:schemeClr val="bg1"/>
            </a:solidFill>
            <a:miter lim="800000"/>
            <a:headEnd/>
            <a:tailEnd/>
          </a:ln>
          <a:effectLst>
            <a:outerShdw blurRad="63500" dist="38099" dir="2700000" algn="ctr" rotWithShape="0">
              <a:schemeClr val="tx1">
                <a:alpha val="74998"/>
              </a:schemeClr>
            </a:outerShdw>
          </a:effectLst>
        </p:spPr>
        <p:txBody>
          <a:bodyPr lIns="90488" tIns="44450" rIns="90488" bIns="44450"/>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20000"/>
              </a:spcBef>
            </a:pPr>
            <a:r>
              <a:rPr lang="en-US" altLang="en-US" sz="2400" b="1">
                <a:latin typeface="Book Antiqua" charset="0"/>
              </a:rPr>
              <a:t>Project</a:t>
            </a:r>
            <a:br>
              <a:rPr lang="en-US" altLang="en-US" sz="2400" b="1">
                <a:latin typeface="Book Antiqua" charset="0"/>
              </a:rPr>
            </a:br>
            <a:r>
              <a:rPr lang="en-US" altLang="en-US" sz="2400" b="1">
                <a:latin typeface="Book Antiqua" charset="0"/>
              </a:rPr>
              <a:t>Management</a:t>
            </a:r>
            <a:endParaRPr lang="en-US" altLang="en-US" sz="1800" b="1">
              <a:latin typeface="Book Antiqua" charset="0"/>
            </a:endParaRPr>
          </a:p>
        </p:txBody>
      </p:sp>
      <p:sp>
        <p:nvSpPr>
          <p:cNvPr id="35859" name="Rectangle 19"/>
          <p:cNvSpPr>
            <a:spLocks noChangeArrowheads="1"/>
          </p:cNvSpPr>
          <p:nvPr/>
        </p:nvSpPr>
        <p:spPr bwMode="auto">
          <a:xfrm>
            <a:off x="6447685" y="1948969"/>
            <a:ext cx="2254143" cy="5724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55000"/>
              </a:lnSpc>
              <a:spcBef>
                <a:spcPct val="20000"/>
              </a:spcBef>
            </a:pPr>
            <a:r>
              <a:rPr lang="en-US" altLang="en-US" sz="2400" b="1">
                <a:latin typeface="Book Antiqua" charset="0"/>
              </a:rPr>
              <a:t>Non-</a:t>
            </a:r>
          </a:p>
          <a:p>
            <a:pPr algn="ctr">
              <a:lnSpc>
                <a:spcPct val="55000"/>
              </a:lnSpc>
              <a:spcBef>
                <a:spcPct val="20000"/>
              </a:spcBef>
            </a:pPr>
            <a:r>
              <a:rPr lang="en-US" altLang="en-US" sz="2400" b="1" dirty="0">
                <a:latin typeface="Book Antiqua" charset="0"/>
              </a:rPr>
              <a:t>Project-Driven</a:t>
            </a:r>
          </a:p>
        </p:txBody>
      </p:sp>
      <p:sp>
        <p:nvSpPr>
          <p:cNvPr id="2" name="Slide Number Placeholder 1"/>
          <p:cNvSpPr>
            <a:spLocks noGrp="1"/>
          </p:cNvSpPr>
          <p:nvPr>
            <p:ph type="sldNum" sz="quarter" idx="12"/>
          </p:nvPr>
        </p:nvSpPr>
        <p:spPr/>
        <p:txBody>
          <a:bodyPr/>
          <a:lstStyle/>
          <a:p>
            <a:fld id="{0372A8C0-A868-48E0-975A-4D80D3DDF995}" type="slidenum">
              <a:rPr lang="en-US" smtClean="0"/>
              <a:t>77</a:t>
            </a:fld>
            <a:endParaRPr lang="en-US" dirty="0"/>
          </a:p>
        </p:txBody>
      </p:sp>
    </p:spTree>
    <p:extLst>
      <p:ext uri="{BB962C8B-B14F-4D97-AF65-F5344CB8AC3E}">
        <p14:creationId xmlns:p14="http://schemas.microsoft.com/office/powerpoint/2010/main" val="5968328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530350" y="1911350"/>
            <a:ext cx="2044700" cy="977900"/>
          </a:xfrm>
          <a:prstGeom prst="rect">
            <a:avLst/>
          </a:prstGeom>
          <a:gradFill rotWithShape="0">
            <a:gsLst>
              <a:gs pos="0">
                <a:srgbClr val="18185E"/>
              </a:gs>
              <a:gs pos="100000">
                <a:srgbClr val="3333CC"/>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endParaRPr lang="en-US" altLang="en-US" sz="2800"/>
          </a:p>
        </p:txBody>
      </p:sp>
      <p:sp>
        <p:nvSpPr>
          <p:cNvPr id="36867" name="Rectangle 3"/>
          <p:cNvSpPr>
            <a:spLocks noGrp="1" noChangeArrowheads="1"/>
          </p:cNvSpPr>
          <p:nvPr>
            <p:ph type="title"/>
          </p:nvPr>
        </p:nvSpPr>
        <p:spPr>
          <a:noFill/>
        </p:spPr>
        <p:txBody>
          <a:bodyPr>
            <a:normAutofit/>
          </a:bodyPr>
          <a:lstStyle/>
          <a:p>
            <a:r>
              <a:rPr lang="en-US" altLang="en-US">
                <a:solidFill>
                  <a:schemeClr val="tx1"/>
                </a:solidFill>
              </a:rPr>
              <a:t>From Hybrid to Project-Driven</a:t>
            </a:r>
            <a:endParaRPr lang="en-US" altLang="en-US" sz="5400">
              <a:solidFill>
                <a:schemeClr val="tx1"/>
              </a:solidFill>
            </a:endParaRPr>
          </a:p>
        </p:txBody>
      </p:sp>
      <p:sp>
        <p:nvSpPr>
          <p:cNvPr id="36868" name="Rectangle 4"/>
          <p:cNvSpPr>
            <a:spLocks noGrp="1" noChangeArrowheads="1"/>
          </p:cNvSpPr>
          <p:nvPr>
            <p:ph type="body" idx="1"/>
          </p:nvPr>
        </p:nvSpPr>
        <p:spPr>
          <a:xfrm>
            <a:off x="685800" y="4605338"/>
            <a:ext cx="3581400" cy="1714500"/>
          </a:xfrm>
          <a:noFill/>
        </p:spPr>
        <p:txBody>
          <a:bodyPr>
            <a:normAutofit/>
          </a:bodyPr>
          <a:lstStyle/>
          <a:p>
            <a:pPr>
              <a:lnSpc>
                <a:spcPct val="90000"/>
              </a:lnSpc>
            </a:pPr>
            <a:r>
              <a:rPr lang="en-US" altLang="en-US" sz="2400" b="1">
                <a:solidFill>
                  <a:schemeClr val="tx1"/>
                </a:solidFill>
                <a:latin typeface="Book Antiqua" charset="0"/>
              </a:rPr>
              <a:t>Entrance via project-driven divisions such as MIS and R&amp;D</a:t>
            </a:r>
          </a:p>
        </p:txBody>
      </p:sp>
      <p:sp>
        <p:nvSpPr>
          <p:cNvPr id="36869" name="Rectangle 5"/>
          <p:cNvSpPr>
            <a:spLocks noChangeArrowheads="1"/>
          </p:cNvSpPr>
          <p:nvPr/>
        </p:nvSpPr>
        <p:spPr bwMode="auto">
          <a:xfrm>
            <a:off x="4800600" y="3838575"/>
            <a:ext cx="3124200" cy="255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6870" name="Rectangle 6"/>
          <p:cNvSpPr>
            <a:spLocks noChangeArrowheads="1"/>
          </p:cNvSpPr>
          <p:nvPr/>
        </p:nvSpPr>
        <p:spPr bwMode="auto">
          <a:xfrm>
            <a:off x="4800600" y="4605338"/>
            <a:ext cx="3810000" cy="1714500"/>
          </a:xfrm>
          <a:prstGeom prst="rect">
            <a:avLst/>
          </a:prstGeom>
          <a:noFill/>
        </p:spPr>
        <p:txBody>
          <a:bodyPr vert="horz" lIns="0" tIns="45720" rIns="0" bIns="45720" rtlCol="0">
            <a:normAutofit/>
          </a:bodyPr>
          <a:lstStyle/>
          <a:p>
            <a:pPr marL="91440" indent="-91440">
              <a:lnSpc>
                <a:spcPct val="90000"/>
              </a:lnSpc>
              <a:spcBef>
                <a:spcPts val="1200"/>
              </a:spcBef>
              <a:spcAft>
                <a:spcPts val="200"/>
              </a:spcAft>
              <a:buClr>
                <a:schemeClr val="accent1"/>
              </a:buClr>
              <a:buSzPct val="100000"/>
              <a:buFont typeface="Calibri" panose="020F0502020204030204" pitchFamily="34" charset="0"/>
              <a:buChar char=" "/>
            </a:pPr>
            <a:r>
              <a:rPr lang="en-US" altLang="en-US" sz="2400" b="1">
                <a:latin typeface="Book Antiqua" charset="0"/>
              </a:rPr>
              <a:t>Entrance via marketing, sales, engineering and R&amp;D</a:t>
            </a:r>
          </a:p>
        </p:txBody>
      </p:sp>
      <p:sp>
        <p:nvSpPr>
          <p:cNvPr id="36871" name="Rectangle 7"/>
          <p:cNvSpPr>
            <a:spLocks noChangeArrowheads="1"/>
          </p:cNvSpPr>
          <p:nvPr/>
        </p:nvSpPr>
        <p:spPr bwMode="auto">
          <a:xfrm>
            <a:off x="692150" y="3311525"/>
            <a:ext cx="3762375" cy="1130300"/>
          </a:xfrm>
          <a:prstGeom prst="rect">
            <a:avLst/>
          </a:prstGeom>
          <a:solidFill>
            <a:srgbClr val="0000FF"/>
          </a:soli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6872" name="Rectangle 8"/>
          <p:cNvSpPr>
            <a:spLocks noChangeArrowheads="1"/>
          </p:cNvSpPr>
          <p:nvPr/>
        </p:nvSpPr>
        <p:spPr bwMode="auto">
          <a:xfrm>
            <a:off x="4452938" y="3311525"/>
            <a:ext cx="3830637" cy="1130300"/>
          </a:xfrm>
          <a:prstGeom prst="rect">
            <a:avLst/>
          </a:prstGeom>
          <a:solidFill>
            <a:srgbClr val="3333CC"/>
          </a:soli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6873" name="Rectangle 9"/>
          <p:cNvSpPr>
            <a:spLocks noChangeArrowheads="1"/>
          </p:cNvSpPr>
          <p:nvPr/>
        </p:nvSpPr>
        <p:spPr bwMode="auto">
          <a:xfrm>
            <a:off x="687388" y="3467100"/>
            <a:ext cx="3770312" cy="942975"/>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rgbClr val="C0FEF9"/>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800" b="1" dirty="0">
                <a:latin typeface="Book Antiqua" charset="0"/>
              </a:rPr>
              <a:t>Traditional Project</a:t>
            </a:r>
          </a:p>
          <a:p>
            <a:pPr algn="ctr">
              <a:spcBef>
                <a:spcPct val="0"/>
              </a:spcBef>
            </a:pPr>
            <a:r>
              <a:rPr lang="en-US" altLang="en-US" sz="2800" b="1" dirty="0">
                <a:latin typeface="Book Antiqua" charset="0"/>
              </a:rPr>
              <a:t>Management</a:t>
            </a:r>
          </a:p>
        </p:txBody>
      </p:sp>
      <p:sp>
        <p:nvSpPr>
          <p:cNvPr id="36874" name="Rectangle 10"/>
          <p:cNvSpPr>
            <a:spLocks noChangeArrowheads="1"/>
          </p:cNvSpPr>
          <p:nvPr/>
        </p:nvSpPr>
        <p:spPr bwMode="auto">
          <a:xfrm>
            <a:off x="4456113" y="3467100"/>
            <a:ext cx="3827462" cy="942975"/>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rgbClr val="C0FEF9"/>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800" b="1">
                <a:latin typeface="Book Antiqua" charset="0"/>
              </a:rPr>
              <a:t>Modern Project</a:t>
            </a:r>
          </a:p>
          <a:p>
            <a:pPr algn="ctr">
              <a:spcBef>
                <a:spcPct val="0"/>
              </a:spcBef>
            </a:pPr>
            <a:r>
              <a:rPr lang="en-US" altLang="en-US" sz="2800" b="1">
                <a:latin typeface="Book Antiqua" charset="0"/>
              </a:rPr>
              <a:t>Management</a:t>
            </a:r>
          </a:p>
        </p:txBody>
      </p:sp>
      <p:sp>
        <p:nvSpPr>
          <p:cNvPr id="1613835" name="AutoShape 11"/>
          <p:cNvSpPr>
            <a:spLocks noChangeArrowheads="1"/>
          </p:cNvSpPr>
          <p:nvPr/>
        </p:nvSpPr>
        <p:spPr bwMode="auto">
          <a:xfrm rot="16200000" flipH="1">
            <a:off x="2216150" y="2582863"/>
            <a:ext cx="596900" cy="1206500"/>
          </a:xfrm>
          <a:prstGeom prst="rightArrow">
            <a:avLst>
              <a:gd name="adj1" fmla="val 75000"/>
              <a:gd name="adj2" fmla="val 50032"/>
            </a:avLst>
          </a:prstGeom>
          <a:gradFill rotWithShape="0">
            <a:gsLst>
              <a:gs pos="0">
                <a:schemeClr val="bg1">
                  <a:gamma/>
                  <a:shade val="46275"/>
                  <a:invGamma/>
                </a:schemeClr>
              </a:gs>
              <a:gs pos="100000">
                <a:schemeClr val="bg1"/>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chemeClr val="bg1"/>
              </a:solidFill>
              <a:latin typeface="Times New Roman" pitchFamily="18" charset="0"/>
            </a:endParaRPr>
          </a:p>
        </p:txBody>
      </p:sp>
      <p:sp>
        <p:nvSpPr>
          <p:cNvPr id="36876" name="Rectangle 12"/>
          <p:cNvSpPr>
            <a:spLocks noChangeArrowheads="1"/>
          </p:cNvSpPr>
          <p:nvPr/>
        </p:nvSpPr>
        <p:spPr bwMode="auto">
          <a:xfrm>
            <a:off x="1414463" y="1900238"/>
            <a:ext cx="2295525" cy="942975"/>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2800">
                <a:latin typeface="Book Antiqua" charset="0"/>
              </a:rPr>
              <a:t>1960 -1990 Hybrid</a:t>
            </a:r>
          </a:p>
        </p:txBody>
      </p:sp>
      <p:sp>
        <p:nvSpPr>
          <p:cNvPr id="36877" name="Line 13"/>
          <p:cNvSpPr>
            <a:spLocks noChangeShapeType="1"/>
          </p:cNvSpPr>
          <p:nvPr/>
        </p:nvSpPr>
        <p:spPr bwMode="auto">
          <a:xfrm>
            <a:off x="1539875" y="2362200"/>
            <a:ext cx="2044700"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6878" name="Rectangle 14"/>
          <p:cNvSpPr>
            <a:spLocks noChangeArrowheads="1"/>
          </p:cNvSpPr>
          <p:nvPr/>
        </p:nvSpPr>
        <p:spPr bwMode="auto">
          <a:xfrm>
            <a:off x="5303838" y="1905000"/>
            <a:ext cx="2044700" cy="977900"/>
          </a:xfrm>
          <a:prstGeom prst="rect">
            <a:avLst/>
          </a:prstGeom>
          <a:gradFill rotWithShape="0">
            <a:gsLst>
              <a:gs pos="0">
                <a:srgbClr val="18185E"/>
              </a:gs>
              <a:gs pos="100000">
                <a:srgbClr val="3333CC"/>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1613839" name="AutoShape 15"/>
          <p:cNvSpPr>
            <a:spLocks noChangeArrowheads="1"/>
          </p:cNvSpPr>
          <p:nvPr/>
        </p:nvSpPr>
        <p:spPr bwMode="auto">
          <a:xfrm rot="16200000" flipH="1">
            <a:off x="5989638" y="2576513"/>
            <a:ext cx="596900" cy="1206500"/>
          </a:xfrm>
          <a:prstGeom prst="rightArrow">
            <a:avLst>
              <a:gd name="adj1" fmla="val 75000"/>
              <a:gd name="adj2" fmla="val 50032"/>
            </a:avLst>
          </a:prstGeom>
          <a:gradFill rotWithShape="0">
            <a:gsLst>
              <a:gs pos="0">
                <a:schemeClr val="bg1">
                  <a:gamma/>
                  <a:shade val="46275"/>
                  <a:invGamma/>
                </a:schemeClr>
              </a:gs>
              <a:gs pos="100000">
                <a:schemeClr val="bg1"/>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solidFill>
                <a:schemeClr val="bg1"/>
              </a:solidFill>
              <a:latin typeface="Times New Roman" pitchFamily="18" charset="0"/>
            </a:endParaRPr>
          </a:p>
        </p:txBody>
      </p:sp>
      <p:sp>
        <p:nvSpPr>
          <p:cNvPr id="36880" name="Rectangle 16"/>
          <p:cNvSpPr>
            <a:spLocks noChangeArrowheads="1"/>
          </p:cNvSpPr>
          <p:nvPr/>
        </p:nvSpPr>
        <p:spPr bwMode="auto">
          <a:xfrm>
            <a:off x="5187950" y="1893888"/>
            <a:ext cx="2295525" cy="942975"/>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r>
              <a:rPr lang="en-US" altLang="en-US" sz="2800">
                <a:latin typeface="Book Antiqua" charset="0"/>
              </a:rPr>
              <a:t>1990 -Present Hybrid</a:t>
            </a:r>
          </a:p>
        </p:txBody>
      </p:sp>
      <p:sp>
        <p:nvSpPr>
          <p:cNvPr id="36881" name="Line 17"/>
          <p:cNvSpPr>
            <a:spLocks noChangeShapeType="1"/>
          </p:cNvSpPr>
          <p:nvPr/>
        </p:nvSpPr>
        <p:spPr bwMode="auto">
          <a:xfrm>
            <a:off x="5313363" y="2355850"/>
            <a:ext cx="2044700" cy="0"/>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78</a:t>
            </a:fld>
            <a:endParaRPr lang="en-US" dirty="0"/>
          </a:p>
        </p:txBody>
      </p:sp>
    </p:spTree>
    <p:extLst>
      <p:ext uri="{BB962C8B-B14F-4D97-AF65-F5344CB8AC3E}">
        <p14:creationId xmlns:p14="http://schemas.microsoft.com/office/powerpoint/2010/main" val="15279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a:off x="2667000" y="5359400"/>
            <a:ext cx="4114800" cy="1257300"/>
          </a:xfrm>
          <a:prstGeom prst="rightArrow">
            <a:avLst>
              <a:gd name="adj1" fmla="val 68185"/>
              <a:gd name="adj2" fmla="val 54545"/>
            </a:avLst>
          </a:prstGeom>
          <a:solidFill>
            <a:schemeClr val="tx2"/>
          </a:solidFill>
          <a:ln w="38100">
            <a:solidFill>
              <a:schemeClr val="bg1"/>
            </a:solidFill>
            <a:miter lim="800000"/>
            <a:headEnd/>
            <a:tailEnd/>
          </a:ln>
          <a:effectLst>
            <a:outerShdw blurRad="63500" dist="135003" dir="2928844"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endParaRPr lang="en-US" altLang="en-US" sz="2800"/>
          </a:p>
        </p:txBody>
      </p:sp>
      <p:sp>
        <p:nvSpPr>
          <p:cNvPr id="38915" name="Rectangle 3"/>
          <p:cNvSpPr>
            <a:spLocks noChangeArrowheads="1"/>
          </p:cNvSpPr>
          <p:nvPr/>
        </p:nvSpPr>
        <p:spPr bwMode="auto">
          <a:xfrm>
            <a:off x="171450" y="2216150"/>
            <a:ext cx="1282700" cy="2959100"/>
          </a:xfrm>
          <a:prstGeom prst="rect">
            <a:avLst/>
          </a:prstGeom>
          <a:solidFill>
            <a:srgbClr val="000099"/>
          </a:solidFill>
          <a:ln w="12700">
            <a:solidFill>
              <a:schemeClr val="bg1"/>
            </a:solidFill>
            <a:miter lim="800000"/>
            <a:headEnd/>
            <a:tailEnd/>
          </a:ln>
          <a:effectLst>
            <a:outerShdw blurRad="63500" dist="170861" dir="2880767"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8916" name="Rectangle 4"/>
          <p:cNvSpPr>
            <a:spLocks noChangeArrowheads="1"/>
          </p:cNvSpPr>
          <p:nvPr/>
        </p:nvSpPr>
        <p:spPr bwMode="auto">
          <a:xfrm>
            <a:off x="1606550" y="2216150"/>
            <a:ext cx="7378700" cy="2959100"/>
          </a:xfrm>
          <a:prstGeom prst="rect">
            <a:avLst/>
          </a:prstGeom>
          <a:solidFill>
            <a:srgbClr val="000099"/>
          </a:solidFill>
          <a:ln w="12700">
            <a:solidFill>
              <a:schemeClr val="bg1"/>
            </a:solidFill>
            <a:miter lim="800000"/>
            <a:headEnd/>
            <a:tailEnd/>
          </a:ln>
          <a:effectLst>
            <a:outerShdw blurRad="63500" dist="170861" dir="2880767"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8917" name="Rectangle 5"/>
          <p:cNvSpPr>
            <a:spLocks noChangeArrowheads="1"/>
          </p:cNvSpPr>
          <p:nvPr/>
        </p:nvSpPr>
        <p:spPr bwMode="auto">
          <a:xfrm>
            <a:off x="171450" y="2216150"/>
            <a:ext cx="1295400" cy="914400"/>
          </a:xfrm>
          <a:prstGeom prst="rect">
            <a:avLst/>
          </a:prstGeom>
          <a:gradFill rotWithShape="0">
            <a:gsLst>
              <a:gs pos="0">
                <a:srgbClr val="0033CC"/>
              </a:gs>
              <a:gs pos="100000">
                <a:srgbClr val="4369D9"/>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8918" name="Rectangle 6"/>
          <p:cNvSpPr>
            <a:spLocks noChangeArrowheads="1"/>
          </p:cNvSpPr>
          <p:nvPr/>
        </p:nvSpPr>
        <p:spPr bwMode="auto">
          <a:xfrm>
            <a:off x="1606550" y="2216150"/>
            <a:ext cx="7378700" cy="914400"/>
          </a:xfrm>
          <a:prstGeom prst="rect">
            <a:avLst/>
          </a:prstGeom>
          <a:gradFill rotWithShape="0">
            <a:gsLst>
              <a:gs pos="0">
                <a:srgbClr val="0033CC"/>
              </a:gs>
              <a:gs pos="100000">
                <a:srgbClr val="4369D9"/>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8919" name="Rectangle 7"/>
          <p:cNvSpPr>
            <a:spLocks noGrp="1" noChangeArrowheads="1"/>
          </p:cNvSpPr>
          <p:nvPr>
            <p:ph type="title"/>
          </p:nvPr>
        </p:nvSpPr>
        <p:spPr>
          <a:noFill/>
        </p:spPr>
        <p:txBody>
          <a:bodyPr/>
          <a:lstStyle/>
          <a:p>
            <a:pPr>
              <a:lnSpc>
                <a:spcPct val="80000"/>
              </a:lnSpc>
            </a:pPr>
            <a:r>
              <a:rPr lang="en-US" altLang="en-US">
                <a:solidFill>
                  <a:schemeClr val="tx1"/>
                </a:solidFill>
              </a:rPr>
              <a:t>New Processes Supporting Project Management</a:t>
            </a:r>
          </a:p>
        </p:txBody>
      </p:sp>
      <p:sp>
        <p:nvSpPr>
          <p:cNvPr id="38920" name="Rectangle 8"/>
          <p:cNvSpPr>
            <a:spLocks noChangeArrowheads="1"/>
          </p:cNvSpPr>
          <p:nvPr/>
        </p:nvSpPr>
        <p:spPr bwMode="auto">
          <a:xfrm>
            <a:off x="280988" y="2309813"/>
            <a:ext cx="1139737" cy="828432"/>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75000"/>
              </a:lnSpc>
              <a:spcBef>
                <a:spcPct val="0"/>
              </a:spcBef>
            </a:pPr>
            <a:r>
              <a:rPr lang="en-US" altLang="en-US" sz="3200" b="1"/>
              <a:t>1960-</a:t>
            </a:r>
            <a:br>
              <a:rPr lang="en-US" altLang="en-US" sz="3200" b="1"/>
            </a:br>
            <a:r>
              <a:rPr lang="en-US" altLang="en-US" sz="3200" b="1"/>
              <a:t>1985</a:t>
            </a:r>
          </a:p>
        </p:txBody>
      </p:sp>
      <p:sp>
        <p:nvSpPr>
          <p:cNvPr id="38921" name="Rectangle 9"/>
          <p:cNvSpPr>
            <a:spLocks noChangeArrowheads="1"/>
          </p:cNvSpPr>
          <p:nvPr/>
        </p:nvSpPr>
        <p:spPr bwMode="auto">
          <a:xfrm>
            <a:off x="1730285" y="2390775"/>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1985</a:t>
            </a:r>
          </a:p>
        </p:txBody>
      </p:sp>
      <p:sp>
        <p:nvSpPr>
          <p:cNvPr id="38922" name="Rectangle 10"/>
          <p:cNvSpPr>
            <a:spLocks noChangeArrowheads="1"/>
          </p:cNvSpPr>
          <p:nvPr/>
        </p:nvSpPr>
        <p:spPr bwMode="auto">
          <a:xfrm>
            <a:off x="3266985" y="2390775"/>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1990</a:t>
            </a:r>
          </a:p>
        </p:txBody>
      </p:sp>
      <p:sp>
        <p:nvSpPr>
          <p:cNvPr id="38923" name="Rectangle 11"/>
          <p:cNvSpPr>
            <a:spLocks noChangeArrowheads="1"/>
          </p:cNvSpPr>
          <p:nvPr/>
        </p:nvSpPr>
        <p:spPr bwMode="auto">
          <a:xfrm>
            <a:off x="4792663" y="2309813"/>
            <a:ext cx="1139737" cy="828432"/>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75000"/>
              </a:lnSpc>
              <a:spcBef>
                <a:spcPct val="0"/>
              </a:spcBef>
            </a:pPr>
            <a:r>
              <a:rPr lang="en-US" altLang="en-US" sz="3200" b="1"/>
              <a:t>1991-</a:t>
            </a:r>
            <a:br>
              <a:rPr lang="en-US" altLang="en-US" sz="3200" b="1"/>
            </a:br>
            <a:r>
              <a:rPr lang="en-US" altLang="en-US" sz="3200" b="1"/>
              <a:t>1992</a:t>
            </a:r>
          </a:p>
        </p:txBody>
      </p:sp>
      <p:sp>
        <p:nvSpPr>
          <p:cNvPr id="38924" name="Rectangle 12"/>
          <p:cNvSpPr>
            <a:spLocks noChangeArrowheads="1"/>
          </p:cNvSpPr>
          <p:nvPr/>
        </p:nvSpPr>
        <p:spPr bwMode="auto">
          <a:xfrm>
            <a:off x="6427697" y="2390775"/>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1993</a:t>
            </a:r>
          </a:p>
        </p:txBody>
      </p:sp>
      <p:sp>
        <p:nvSpPr>
          <p:cNvPr id="38925" name="Rectangle 13"/>
          <p:cNvSpPr>
            <a:spLocks noChangeArrowheads="1"/>
          </p:cNvSpPr>
          <p:nvPr/>
        </p:nvSpPr>
        <p:spPr bwMode="auto">
          <a:xfrm>
            <a:off x="7864385" y="2390775"/>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1994</a:t>
            </a:r>
          </a:p>
        </p:txBody>
      </p:sp>
      <p:sp>
        <p:nvSpPr>
          <p:cNvPr id="38926" name="Rectangle 14"/>
          <p:cNvSpPr>
            <a:spLocks noChangeArrowheads="1"/>
          </p:cNvSpPr>
          <p:nvPr/>
        </p:nvSpPr>
        <p:spPr bwMode="auto">
          <a:xfrm>
            <a:off x="344800" y="3695700"/>
            <a:ext cx="920125" cy="828432"/>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No</a:t>
            </a:r>
            <a:br>
              <a:rPr lang="en-US" altLang="en-US" sz="2400">
                <a:latin typeface="Arial" charset="0"/>
              </a:rPr>
            </a:br>
            <a:r>
              <a:rPr lang="en-US" altLang="en-US" sz="2400">
                <a:latin typeface="Arial" charset="0"/>
              </a:rPr>
              <a:t>Allies</a:t>
            </a:r>
            <a:endParaRPr lang="en-US" altLang="en-US" sz="2400"/>
          </a:p>
        </p:txBody>
      </p:sp>
      <p:sp>
        <p:nvSpPr>
          <p:cNvPr id="1617935" name="Rectangle 15"/>
          <p:cNvSpPr>
            <a:spLocks noChangeArrowheads="1"/>
          </p:cNvSpPr>
          <p:nvPr/>
        </p:nvSpPr>
        <p:spPr bwMode="auto">
          <a:xfrm>
            <a:off x="1571208" y="3330575"/>
            <a:ext cx="1399423" cy="1567096"/>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Total</a:t>
            </a:r>
            <a:br>
              <a:rPr lang="en-US" altLang="en-US" sz="2400">
                <a:latin typeface="Arial" charset="0"/>
              </a:rPr>
            </a:br>
            <a:r>
              <a:rPr lang="en-US" altLang="en-US" sz="2400">
                <a:latin typeface="Arial" charset="0"/>
              </a:rPr>
              <a:t>Quality</a:t>
            </a:r>
            <a:br>
              <a:rPr lang="en-US" altLang="en-US" sz="2400">
                <a:latin typeface="Arial" charset="0"/>
              </a:rPr>
            </a:br>
            <a:r>
              <a:rPr lang="en-US" altLang="en-US" sz="2400">
                <a:latin typeface="Arial" charset="0"/>
              </a:rPr>
              <a:t>Manage-</a:t>
            </a:r>
            <a:br>
              <a:rPr lang="en-US" altLang="en-US" sz="2400">
                <a:latin typeface="Arial" charset="0"/>
              </a:rPr>
            </a:br>
            <a:r>
              <a:rPr lang="en-US" altLang="en-US" sz="2400">
                <a:latin typeface="Arial" charset="0"/>
              </a:rPr>
              <a:t>ment</a:t>
            </a:r>
          </a:p>
        </p:txBody>
      </p:sp>
      <p:sp>
        <p:nvSpPr>
          <p:cNvPr id="1617936" name="Rectangle 16"/>
          <p:cNvSpPr>
            <a:spLocks noChangeArrowheads="1"/>
          </p:cNvSpPr>
          <p:nvPr/>
        </p:nvSpPr>
        <p:spPr bwMode="auto">
          <a:xfrm>
            <a:off x="2954019" y="3513138"/>
            <a:ext cx="1707200"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Concurrent</a:t>
            </a:r>
            <a:br>
              <a:rPr lang="en-US" altLang="en-US" sz="2400">
                <a:latin typeface="Arial" charset="0"/>
              </a:rPr>
            </a:br>
            <a:r>
              <a:rPr lang="en-US" altLang="en-US" sz="2400">
                <a:latin typeface="Arial" charset="0"/>
              </a:rPr>
              <a:t>Engineer-</a:t>
            </a:r>
            <a:br>
              <a:rPr lang="en-US" altLang="en-US" sz="2400">
                <a:latin typeface="Arial" charset="0"/>
              </a:rPr>
            </a:br>
            <a:r>
              <a:rPr lang="en-US" altLang="en-US" sz="2400">
                <a:latin typeface="Arial" charset="0"/>
              </a:rPr>
              <a:t>ing</a:t>
            </a:r>
          </a:p>
        </p:txBody>
      </p:sp>
      <p:sp>
        <p:nvSpPr>
          <p:cNvPr id="1617937" name="Rectangle 17"/>
          <p:cNvSpPr>
            <a:spLocks noChangeArrowheads="1"/>
          </p:cNvSpPr>
          <p:nvPr/>
        </p:nvSpPr>
        <p:spPr bwMode="auto">
          <a:xfrm>
            <a:off x="4564326" y="3148013"/>
            <a:ext cx="1586974" cy="1936428"/>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Empower-</a:t>
            </a:r>
            <a:br>
              <a:rPr lang="en-US" altLang="en-US" sz="2400">
                <a:latin typeface="Arial" charset="0"/>
              </a:rPr>
            </a:br>
            <a:r>
              <a:rPr lang="en-US" altLang="en-US" sz="2400">
                <a:latin typeface="Arial" charset="0"/>
              </a:rPr>
              <a:t>ment and</a:t>
            </a:r>
            <a:br>
              <a:rPr lang="en-US" altLang="en-US" sz="2400">
                <a:latin typeface="Arial" charset="0"/>
              </a:rPr>
            </a:br>
            <a:r>
              <a:rPr lang="en-US" altLang="en-US" sz="2400">
                <a:latin typeface="Arial" charset="0"/>
              </a:rPr>
              <a:t>Self-</a:t>
            </a:r>
            <a:br>
              <a:rPr lang="en-US" altLang="en-US" sz="2400">
                <a:latin typeface="Arial" charset="0"/>
              </a:rPr>
            </a:br>
            <a:r>
              <a:rPr lang="en-US" altLang="en-US" sz="2400">
                <a:latin typeface="Arial" charset="0"/>
              </a:rPr>
              <a:t>Directed</a:t>
            </a:r>
            <a:br>
              <a:rPr lang="en-US" altLang="en-US" sz="2400">
                <a:latin typeface="Arial" charset="0"/>
              </a:rPr>
            </a:br>
            <a:r>
              <a:rPr lang="en-US" altLang="en-US" sz="2400">
                <a:latin typeface="Arial" charset="0"/>
              </a:rPr>
              <a:t>Teams</a:t>
            </a:r>
          </a:p>
        </p:txBody>
      </p:sp>
      <p:sp>
        <p:nvSpPr>
          <p:cNvPr id="1617938" name="Rectangle 18"/>
          <p:cNvSpPr>
            <a:spLocks noChangeArrowheads="1"/>
          </p:cNvSpPr>
          <p:nvPr/>
        </p:nvSpPr>
        <p:spPr bwMode="auto">
          <a:xfrm>
            <a:off x="6028418" y="3695700"/>
            <a:ext cx="1829028" cy="828432"/>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Re-</a:t>
            </a:r>
            <a:br>
              <a:rPr lang="en-US" altLang="en-US" sz="2400">
                <a:latin typeface="Arial" charset="0"/>
              </a:rPr>
            </a:br>
            <a:r>
              <a:rPr lang="en-US" altLang="en-US" sz="2400">
                <a:latin typeface="Arial" charset="0"/>
              </a:rPr>
              <a:t>Engineering</a:t>
            </a:r>
            <a:endParaRPr lang="en-US" altLang="en-US" sz="2400"/>
          </a:p>
        </p:txBody>
      </p:sp>
      <p:sp>
        <p:nvSpPr>
          <p:cNvPr id="1617939" name="Rectangle 19"/>
          <p:cNvSpPr>
            <a:spLocks noChangeArrowheads="1"/>
          </p:cNvSpPr>
          <p:nvPr/>
        </p:nvSpPr>
        <p:spPr bwMode="auto">
          <a:xfrm>
            <a:off x="7769637" y="3513138"/>
            <a:ext cx="1227901"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Life</a:t>
            </a:r>
            <a:br>
              <a:rPr lang="en-US" altLang="en-US" sz="2400">
                <a:latin typeface="Arial" charset="0"/>
              </a:rPr>
            </a:br>
            <a:r>
              <a:rPr lang="en-US" altLang="en-US" sz="2400">
                <a:latin typeface="Arial" charset="0"/>
              </a:rPr>
              <a:t>Cycle</a:t>
            </a:r>
            <a:br>
              <a:rPr lang="en-US" altLang="en-US" sz="2400">
                <a:latin typeface="Arial" charset="0"/>
              </a:rPr>
            </a:br>
            <a:r>
              <a:rPr lang="en-US" altLang="en-US" sz="2400">
                <a:latin typeface="Arial" charset="0"/>
              </a:rPr>
              <a:t>Costing</a:t>
            </a:r>
            <a:endParaRPr lang="en-US" altLang="en-US" sz="2400"/>
          </a:p>
        </p:txBody>
      </p:sp>
      <p:sp>
        <p:nvSpPr>
          <p:cNvPr id="38932" name="Line 20"/>
          <p:cNvSpPr>
            <a:spLocks noChangeShapeType="1"/>
          </p:cNvSpPr>
          <p:nvPr/>
        </p:nvSpPr>
        <p:spPr bwMode="auto">
          <a:xfrm>
            <a:off x="1630363" y="3124200"/>
            <a:ext cx="7348537"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8933" name="Line 21"/>
          <p:cNvSpPr>
            <a:spLocks noChangeShapeType="1"/>
          </p:cNvSpPr>
          <p:nvPr/>
        </p:nvSpPr>
        <p:spPr bwMode="auto">
          <a:xfrm flipH="1">
            <a:off x="195263" y="3124200"/>
            <a:ext cx="1277937"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8934" name="Line 22"/>
          <p:cNvSpPr>
            <a:spLocks noChangeShapeType="1"/>
          </p:cNvSpPr>
          <p:nvPr/>
        </p:nvSpPr>
        <p:spPr bwMode="auto">
          <a:xfrm>
            <a:off x="28956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8935" name="Line 23"/>
          <p:cNvSpPr>
            <a:spLocks noChangeShapeType="1"/>
          </p:cNvSpPr>
          <p:nvPr/>
        </p:nvSpPr>
        <p:spPr bwMode="auto">
          <a:xfrm>
            <a:off x="46482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8936" name="Line 24"/>
          <p:cNvSpPr>
            <a:spLocks noChangeShapeType="1"/>
          </p:cNvSpPr>
          <p:nvPr/>
        </p:nvSpPr>
        <p:spPr bwMode="auto">
          <a:xfrm>
            <a:off x="60960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8937" name="Line 25"/>
          <p:cNvSpPr>
            <a:spLocks noChangeShapeType="1"/>
          </p:cNvSpPr>
          <p:nvPr/>
        </p:nvSpPr>
        <p:spPr bwMode="auto">
          <a:xfrm>
            <a:off x="77724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8938" name="Rectangle 26"/>
          <p:cNvSpPr>
            <a:spLocks noChangeArrowheads="1"/>
          </p:cNvSpPr>
          <p:nvPr/>
        </p:nvSpPr>
        <p:spPr bwMode="auto">
          <a:xfrm>
            <a:off x="2762250" y="5697538"/>
            <a:ext cx="3770264" cy="582211"/>
          </a:xfrm>
          <a:prstGeom prst="rect">
            <a:avLst/>
          </a:prstGeom>
          <a:noFill/>
          <a:ln>
            <a:noFill/>
          </a:ln>
          <a:effectLst>
            <a:outerShdw blurRad="63500" dist="1796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00"/>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3200" b="1">
                <a:latin typeface="Book Antiqua" charset="0"/>
              </a:rPr>
              <a:t>Increasing Support</a:t>
            </a:r>
            <a:endParaRPr lang="en-US" altLang="en-US" sz="2800" b="1">
              <a:latin typeface="Book Antiqua" charset="0"/>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79</a:t>
            </a:fld>
            <a:endParaRPr lang="en-US" dirty="0"/>
          </a:p>
        </p:txBody>
      </p:sp>
    </p:spTree>
    <p:extLst>
      <p:ext uri="{BB962C8B-B14F-4D97-AF65-F5344CB8AC3E}">
        <p14:creationId xmlns:p14="http://schemas.microsoft.com/office/powerpoint/2010/main" val="19874690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17935">
                                            <p:txEl>
                                              <p:pRg st="0" end="0"/>
                                            </p:txEl>
                                          </p:spTgt>
                                        </p:tgtEl>
                                        <p:attrNameLst>
                                          <p:attrName>style.visibility</p:attrName>
                                        </p:attrNameLst>
                                      </p:cBhvr>
                                      <p:to>
                                        <p:strVal val="visible"/>
                                      </p:to>
                                    </p:set>
                                    <p:anim calcmode="lin" valueType="num">
                                      <p:cBhvr>
                                        <p:cTn id="7" dur="500" fill="hold"/>
                                        <p:tgtEl>
                                          <p:spTgt spid="16179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61793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17936">
                                            <p:txEl>
                                              <p:pRg st="0" end="0"/>
                                            </p:txEl>
                                          </p:spTgt>
                                        </p:tgtEl>
                                        <p:attrNameLst>
                                          <p:attrName>style.visibility</p:attrName>
                                        </p:attrNameLst>
                                      </p:cBhvr>
                                      <p:to>
                                        <p:strVal val="visible"/>
                                      </p:to>
                                    </p:set>
                                    <p:anim calcmode="lin" valueType="num">
                                      <p:cBhvr>
                                        <p:cTn id="13" dur="500" fill="hold"/>
                                        <p:tgtEl>
                                          <p:spTgt spid="1617936">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1793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17937">
                                            <p:txEl>
                                              <p:pRg st="0" end="0"/>
                                            </p:txEl>
                                          </p:spTgt>
                                        </p:tgtEl>
                                        <p:attrNameLst>
                                          <p:attrName>style.visibility</p:attrName>
                                        </p:attrNameLst>
                                      </p:cBhvr>
                                      <p:to>
                                        <p:strVal val="visible"/>
                                      </p:to>
                                    </p:set>
                                    <p:anim calcmode="lin" valueType="num">
                                      <p:cBhvr>
                                        <p:cTn id="19" dur="500" fill="hold"/>
                                        <p:tgtEl>
                                          <p:spTgt spid="1617937">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161793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17938">
                                            <p:txEl>
                                              <p:pRg st="0" end="0"/>
                                            </p:txEl>
                                          </p:spTgt>
                                        </p:tgtEl>
                                        <p:attrNameLst>
                                          <p:attrName>style.visibility</p:attrName>
                                        </p:attrNameLst>
                                      </p:cBhvr>
                                      <p:to>
                                        <p:strVal val="visible"/>
                                      </p:to>
                                    </p:set>
                                    <p:anim calcmode="lin" valueType="num">
                                      <p:cBhvr>
                                        <p:cTn id="25" dur="500" fill="hold"/>
                                        <p:tgtEl>
                                          <p:spTgt spid="1617938">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161793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617939"/>
                                        </p:tgtEl>
                                        <p:attrNameLst>
                                          <p:attrName>style.visibility</p:attrName>
                                        </p:attrNameLst>
                                      </p:cBhvr>
                                      <p:to>
                                        <p:strVal val="visible"/>
                                      </p:to>
                                    </p:set>
                                    <p:anim calcmode="lin" valueType="num">
                                      <p:cBhvr>
                                        <p:cTn id="31" dur="500" fill="hold"/>
                                        <p:tgtEl>
                                          <p:spTgt spid="1617939"/>
                                        </p:tgtEl>
                                        <p:attrNameLst>
                                          <p:attrName>ppt_w</p:attrName>
                                        </p:attrNameLst>
                                      </p:cBhvr>
                                      <p:tavLst>
                                        <p:tav tm="0">
                                          <p:val>
                                            <p:fltVal val="0"/>
                                          </p:val>
                                        </p:tav>
                                        <p:tav tm="100000">
                                          <p:val>
                                            <p:strVal val="#ppt_w"/>
                                          </p:val>
                                        </p:tav>
                                      </p:tavLst>
                                    </p:anim>
                                    <p:anim calcmode="lin" valueType="num">
                                      <p:cBhvr>
                                        <p:cTn id="32" dur="500" fill="hold"/>
                                        <p:tgtEl>
                                          <p:spTgt spid="161793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35" grpId="0" build="p" autoUpdateAnimBg="0"/>
      <p:bldP spid="1617936" grpId="0" build="p" autoUpdateAnimBg="0"/>
      <p:bldP spid="1617937" grpId="0" build="p" autoUpdateAnimBg="0"/>
      <p:bldP spid="1617938" grpId="0" build="p" autoUpdateAnimBg="0"/>
      <p:bldP spid="161793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a:xfrm>
            <a:off x="822959" y="1845734"/>
            <a:ext cx="7985761" cy="4023360"/>
          </a:xfrm>
        </p:spPr>
        <p:txBody>
          <a:bodyPr>
            <a:noAutofit/>
          </a:bodyPr>
          <a:lstStyle/>
          <a:p>
            <a:r>
              <a:rPr lang="en-US" b="1" dirty="0" smtClean="0"/>
              <a:t>Text </a:t>
            </a:r>
            <a:r>
              <a:rPr lang="en-US" b="1" dirty="0"/>
              <a:t>Book</a:t>
            </a:r>
            <a:r>
              <a:rPr lang="en-US" b="1" dirty="0" smtClean="0"/>
              <a:t>:</a:t>
            </a:r>
          </a:p>
          <a:p>
            <a:r>
              <a:rPr lang="en-US" sz="1800" dirty="0"/>
              <a:t>Project Management: A Systems Approach to Planning, Scheduling, and </a:t>
            </a:r>
            <a:r>
              <a:rPr lang="en-US" sz="1800" dirty="0" err="1"/>
              <a:t>Controling</a:t>
            </a:r>
            <a:r>
              <a:rPr lang="en-US" sz="1800" dirty="0"/>
              <a:t>, 11th </a:t>
            </a:r>
            <a:r>
              <a:rPr lang="en-US" sz="1800" dirty="0" smtClean="0"/>
              <a:t>ed.  </a:t>
            </a:r>
            <a:r>
              <a:rPr lang="en-US" sz="1800" dirty="0" err="1" smtClean="0"/>
              <a:t>Kerzner</a:t>
            </a:r>
            <a:r>
              <a:rPr lang="en-US" sz="1800" dirty="0"/>
              <a:t>, John Wiley &amp; Sons, 2013.  ISBN:  </a:t>
            </a:r>
            <a:r>
              <a:rPr lang="en-US" sz="1800" dirty="0" smtClean="0"/>
              <a:t>978-1118022276</a:t>
            </a:r>
            <a:endParaRPr lang="en-US" dirty="0"/>
          </a:p>
          <a:p>
            <a:r>
              <a:rPr lang="en-US" b="1" dirty="0" smtClean="0"/>
              <a:t>Software</a:t>
            </a:r>
            <a:r>
              <a:rPr lang="en-US" b="1" dirty="0"/>
              <a:t>:</a:t>
            </a:r>
            <a:endParaRPr lang="en-US" dirty="0"/>
          </a:p>
          <a:p>
            <a:r>
              <a:rPr lang="en-US" sz="1600" dirty="0"/>
              <a:t>Many of the deliverables of project management can be produced using general-purpose tools such as Word, Excel, and </a:t>
            </a:r>
            <a:r>
              <a:rPr lang="en-US" sz="1600" dirty="0" smtClean="0"/>
              <a:t>PowerPoint.  Some </a:t>
            </a:r>
            <a:r>
              <a:rPr lang="en-US" sz="1600" dirty="0"/>
              <a:t>documents are best produced using a project scheduling tool:</a:t>
            </a:r>
          </a:p>
          <a:p>
            <a:r>
              <a:rPr lang="en-US" sz="1600" dirty="0"/>
              <a:t>Microsoft Project Professional 2013 or Microsoft Project Standard 2013</a:t>
            </a:r>
          </a:p>
          <a:p>
            <a:r>
              <a:rPr lang="en-US" sz="1600" dirty="0"/>
              <a:t> </a:t>
            </a:r>
            <a:r>
              <a:rPr lang="en-US" sz="1600" dirty="0" smtClean="0"/>
              <a:t>The </a:t>
            </a:r>
            <a:r>
              <a:rPr lang="en-US" sz="1600" dirty="0"/>
              <a:t>software is available on the CDM lab machines or can be purchased here (</a:t>
            </a:r>
            <a:r>
              <a:rPr lang="en-US" sz="1600" u="sng" dirty="0">
                <a:hlinkClick r:id="rId3"/>
              </a:rPr>
              <a:t>http://offices.depaul.edu/is/services/Software/Pages/Software-for-Personal-Computers.aspx</a:t>
            </a:r>
            <a:r>
              <a:rPr lang="en-US" sz="1600" dirty="0"/>
              <a:t>).</a:t>
            </a:r>
          </a:p>
          <a:p>
            <a:pPr marL="0" indent="0">
              <a:buClr>
                <a:schemeClr val="tx2"/>
              </a:buClr>
              <a:buNone/>
            </a:pPr>
            <a:endParaRPr lang="en-US" sz="1800" i="1" dirty="0" smtClean="0"/>
          </a:p>
          <a:p>
            <a:pPr marL="463550" indent="-463550">
              <a:buClr>
                <a:schemeClr val="tx2"/>
              </a:buClr>
              <a:buFont typeface="Wingdings" panose="05000000000000000000" pitchFamily="2" charset="2"/>
              <a:buChar char="§"/>
            </a:pPr>
            <a:endParaRPr lang="en-US" sz="1800" dirty="0"/>
          </a:p>
        </p:txBody>
      </p:sp>
      <p:sp>
        <p:nvSpPr>
          <p:cNvPr id="4" name="Slide Number Placeholder 3"/>
          <p:cNvSpPr>
            <a:spLocks noGrp="1"/>
          </p:cNvSpPr>
          <p:nvPr>
            <p:ph type="sldNum" sz="quarter" idx="12"/>
          </p:nvPr>
        </p:nvSpPr>
        <p:spPr/>
        <p:txBody>
          <a:bodyPr/>
          <a:lstStyle/>
          <a:p>
            <a:fld id="{0372A8C0-A868-48E0-975A-4D80D3DDF995}" type="slidenum">
              <a:rPr lang="en-US" smtClean="0"/>
              <a:t>8</a:t>
            </a:fld>
            <a:endParaRPr lang="en-US" dirty="0"/>
          </a:p>
        </p:txBody>
      </p:sp>
    </p:spTree>
    <p:extLst>
      <p:ext uri="{BB962C8B-B14F-4D97-AF65-F5344CB8AC3E}">
        <p14:creationId xmlns:p14="http://schemas.microsoft.com/office/powerpoint/2010/main" val="36767367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ChangeArrowheads="1"/>
          </p:cNvSpPr>
          <p:nvPr/>
        </p:nvSpPr>
        <p:spPr bwMode="auto">
          <a:xfrm>
            <a:off x="2339975" y="5387975"/>
            <a:ext cx="5046663" cy="1257300"/>
          </a:xfrm>
          <a:prstGeom prst="rightArrow">
            <a:avLst>
              <a:gd name="adj1" fmla="val 68185"/>
              <a:gd name="adj2" fmla="val 66898"/>
            </a:avLst>
          </a:prstGeom>
          <a:solidFill>
            <a:schemeClr val="tx2"/>
          </a:solidFill>
          <a:ln w="38100">
            <a:solidFill>
              <a:schemeClr val="bg1"/>
            </a:solidFill>
            <a:miter lim="800000"/>
            <a:headEnd/>
            <a:tailEnd/>
          </a:ln>
          <a:effectLst>
            <a:outerShdw blurRad="63500" dist="135003" dir="2928844"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9939" name="Rectangle 3"/>
          <p:cNvSpPr>
            <a:spLocks noChangeArrowheads="1"/>
          </p:cNvSpPr>
          <p:nvPr/>
        </p:nvSpPr>
        <p:spPr bwMode="auto">
          <a:xfrm>
            <a:off x="914400" y="2298700"/>
            <a:ext cx="7378700" cy="2959100"/>
          </a:xfrm>
          <a:prstGeom prst="rect">
            <a:avLst/>
          </a:prstGeom>
          <a:solidFill>
            <a:srgbClr val="000099"/>
          </a:solidFill>
          <a:ln w="12700">
            <a:solidFill>
              <a:schemeClr val="bg1"/>
            </a:solidFill>
            <a:miter lim="800000"/>
            <a:headEnd/>
            <a:tailEnd/>
          </a:ln>
          <a:effectLst>
            <a:outerShdw blurRad="63500" dist="170861" dir="2880767"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9940" name="Rectangle 4"/>
          <p:cNvSpPr>
            <a:spLocks noChangeArrowheads="1"/>
          </p:cNvSpPr>
          <p:nvPr/>
        </p:nvSpPr>
        <p:spPr bwMode="auto">
          <a:xfrm>
            <a:off x="914400" y="2209800"/>
            <a:ext cx="7378700" cy="914400"/>
          </a:xfrm>
          <a:prstGeom prst="rect">
            <a:avLst/>
          </a:prstGeom>
          <a:gradFill rotWithShape="0">
            <a:gsLst>
              <a:gs pos="0">
                <a:srgbClr val="0033CC"/>
              </a:gs>
              <a:gs pos="100000">
                <a:srgbClr val="4369D9"/>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39941" name="Rectangle 5"/>
          <p:cNvSpPr>
            <a:spLocks noGrp="1" noChangeArrowheads="1"/>
          </p:cNvSpPr>
          <p:nvPr>
            <p:ph type="title"/>
          </p:nvPr>
        </p:nvSpPr>
        <p:spPr>
          <a:xfrm>
            <a:off x="822960" y="286604"/>
            <a:ext cx="8092440" cy="1450757"/>
          </a:xfrm>
          <a:noFill/>
        </p:spPr>
        <p:txBody>
          <a:bodyPr>
            <a:noAutofit/>
          </a:bodyPr>
          <a:lstStyle/>
          <a:p>
            <a:pPr>
              <a:lnSpc>
                <a:spcPct val="80000"/>
              </a:lnSpc>
            </a:pPr>
            <a:r>
              <a:rPr lang="en-US" altLang="en-US" sz="4400" dirty="0">
                <a:solidFill>
                  <a:schemeClr val="tx1"/>
                </a:solidFill>
              </a:rPr>
              <a:t>New Processes Supporting Project Management (Continued)</a:t>
            </a:r>
          </a:p>
        </p:txBody>
      </p:sp>
      <p:sp>
        <p:nvSpPr>
          <p:cNvPr id="39942" name="Rectangle 6"/>
          <p:cNvSpPr>
            <a:spLocks noChangeArrowheads="1"/>
          </p:cNvSpPr>
          <p:nvPr/>
        </p:nvSpPr>
        <p:spPr bwMode="auto">
          <a:xfrm>
            <a:off x="1138147" y="2362200"/>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1995</a:t>
            </a:r>
          </a:p>
        </p:txBody>
      </p:sp>
      <p:sp>
        <p:nvSpPr>
          <p:cNvPr id="39943" name="Rectangle 7"/>
          <p:cNvSpPr>
            <a:spLocks noChangeArrowheads="1"/>
          </p:cNvSpPr>
          <p:nvPr/>
        </p:nvSpPr>
        <p:spPr bwMode="auto">
          <a:xfrm>
            <a:off x="2814547" y="2362200"/>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1996</a:t>
            </a:r>
          </a:p>
        </p:txBody>
      </p:sp>
      <p:sp>
        <p:nvSpPr>
          <p:cNvPr id="39944" name="Rectangle 8"/>
          <p:cNvSpPr>
            <a:spLocks noChangeArrowheads="1"/>
          </p:cNvSpPr>
          <p:nvPr/>
        </p:nvSpPr>
        <p:spPr bwMode="auto">
          <a:xfrm>
            <a:off x="4208463" y="2286000"/>
            <a:ext cx="1735137" cy="828432"/>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75000"/>
              </a:lnSpc>
              <a:spcBef>
                <a:spcPct val="0"/>
              </a:spcBef>
            </a:pPr>
            <a:r>
              <a:rPr lang="en-US" altLang="en-US" sz="3200" b="1"/>
              <a:t>  1997-</a:t>
            </a:r>
          </a:p>
          <a:p>
            <a:pPr>
              <a:lnSpc>
                <a:spcPct val="75000"/>
              </a:lnSpc>
              <a:spcBef>
                <a:spcPct val="0"/>
              </a:spcBef>
            </a:pPr>
            <a:r>
              <a:rPr lang="en-US" altLang="en-US" sz="3200" b="1"/>
              <a:t>  1998</a:t>
            </a:r>
          </a:p>
        </p:txBody>
      </p:sp>
      <p:sp>
        <p:nvSpPr>
          <p:cNvPr id="39945" name="Rectangle 9"/>
          <p:cNvSpPr>
            <a:spLocks noChangeArrowheads="1"/>
          </p:cNvSpPr>
          <p:nvPr/>
        </p:nvSpPr>
        <p:spPr bwMode="auto">
          <a:xfrm>
            <a:off x="5862547" y="2390775"/>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1999</a:t>
            </a:r>
          </a:p>
        </p:txBody>
      </p:sp>
      <p:sp>
        <p:nvSpPr>
          <p:cNvPr id="39946" name="Rectangle 10"/>
          <p:cNvSpPr>
            <a:spLocks noChangeArrowheads="1"/>
          </p:cNvSpPr>
          <p:nvPr/>
        </p:nvSpPr>
        <p:spPr bwMode="auto">
          <a:xfrm>
            <a:off x="7230972" y="2390775"/>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2000</a:t>
            </a:r>
          </a:p>
        </p:txBody>
      </p:sp>
      <p:sp>
        <p:nvSpPr>
          <p:cNvPr id="1654795" name="Rectangle 11"/>
          <p:cNvSpPr>
            <a:spLocks noChangeArrowheads="1"/>
          </p:cNvSpPr>
          <p:nvPr/>
        </p:nvSpPr>
        <p:spPr bwMode="auto">
          <a:xfrm>
            <a:off x="1066800" y="3540125"/>
            <a:ext cx="1273175"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Scope</a:t>
            </a:r>
          </a:p>
          <a:p>
            <a:pPr algn="ctr">
              <a:spcBef>
                <a:spcPct val="0"/>
              </a:spcBef>
            </a:pPr>
            <a:r>
              <a:rPr lang="en-US" altLang="en-US" sz="2400">
                <a:latin typeface="Arial" charset="0"/>
              </a:rPr>
              <a:t>Change</a:t>
            </a:r>
          </a:p>
          <a:p>
            <a:pPr algn="ctr">
              <a:spcBef>
                <a:spcPct val="0"/>
              </a:spcBef>
            </a:pPr>
            <a:r>
              <a:rPr lang="en-US" altLang="en-US" sz="2400">
                <a:latin typeface="Arial" charset="0"/>
              </a:rPr>
              <a:t>Control</a:t>
            </a:r>
            <a:endParaRPr lang="en-US" altLang="en-US" sz="2400"/>
          </a:p>
        </p:txBody>
      </p:sp>
      <p:sp>
        <p:nvSpPr>
          <p:cNvPr id="1654796" name="Rectangle 12"/>
          <p:cNvSpPr>
            <a:spLocks noChangeArrowheads="1"/>
          </p:cNvSpPr>
          <p:nvPr/>
        </p:nvSpPr>
        <p:spPr bwMode="auto">
          <a:xfrm>
            <a:off x="2409769" y="3692525"/>
            <a:ext cx="1981313"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Risk</a:t>
            </a:r>
          </a:p>
          <a:p>
            <a:pPr algn="ctr">
              <a:spcBef>
                <a:spcPct val="0"/>
              </a:spcBef>
            </a:pPr>
            <a:r>
              <a:rPr lang="en-US" altLang="en-US" sz="2400">
                <a:latin typeface="Arial" charset="0"/>
              </a:rPr>
              <a:t>Management</a:t>
            </a:r>
            <a:br>
              <a:rPr lang="en-US" altLang="en-US" sz="2400">
                <a:latin typeface="Arial" charset="0"/>
              </a:rPr>
            </a:br>
            <a:endParaRPr lang="en-US" altLang="en-US" sz="2400">
              <a:latin typeface="Arial" charset="0"/>
            </a:endParaRPr>
          </a:p>
        </p:txBody>
      </p:sp>
      <p:sp>
        <p:nvSpPr>
          <p:cNvPr id="1654797" name="Rectangle 13"/>
          <p:cNvSpPr>
            <a:spLocks noChangeArrowheads="1"/>
          </p:cNvSpPr>
          <p:nvPr/>
        </p:nvSpPr>
        <p:spPr bwMode="auto">
          <a:xfrm>
            <a:off x="4426781" y="3327400"/>
            <a:ext cx="1141339" cy="1567096"/>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Project</a:t>
            </a:r>
          </a:p>
          <a:p>
            <a:pPr algn="ctr">
              <a:spcBef>
                <a:spcPct val="0"/>
              </a:spcBef>
            </a:pPr>
            <a:r>
              <a:rPr lang="en-US" altLang="en-US" sz="2400">
                <a:latin typeface="Arial" charset="0"/>
              </a:rPr>
              <a:t>Offices</a:t>
            </a:r>
          </a:p>
          <a:p>
            <a:pPr algn="ctr">
              <a:spcBef>
                <a:spcPct val="0"/>
              </a:spcBef>
            </a:pPr>
            <a:r>
              <a:rPr lang="en-US" altLang="en-US" sz="2400">
                <a:latin typeface="Arial" charset="0"/>
              </a:rPr>
              <a:t>And</a:t>
            </a:r>
          </a:p>
          <a:p>
            <a:pPr algn="ctr">
              <a:spcBef>
                <a:spcPct val="0"/>
              </a:spcBef>
            </a:pPr>
            <a:r>
              <a:rPr lang="en-US" altLang="en-US" sz="2400">
                <a:latin typeface="Arial" charset="0"/>
              </a:rPr>
              <a:t>COEs</a:t>
            </a:r>
          </a:p>
        </p:txBody>
      </p:sp>
      <p:sp>
        <p:nvSpPr>
          <p:cNvPr id="1654798" name="Rectangle 14"/>
          <p:cNvSpPr>
            <a:spLocks noChangeArrowheads="1"/>
          </p:cNvSpPr>
          <p:nvPr/>
        </p:nvSpPr>
        <p:spPr bwMode="auto">
          <a:xfrm>
            <a:off x="5715164" y="3540125"/>
            <a:ext cx="1279197"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Co-</a:t>
            </a:r>
            <a:br>
              <a:rPr lang="en-US" altLang="en-US" sz="2400">
                <a:latin typeface="Arial" charset="0"/>
              </a:rPr>
            </a:br>
            <a:r>
              <a:rPr lang="en-US" altLang="en-US" sz="2400">
                <a:latin typeface="Arial" charset="0"/>
              </a:rPr>
              <a:t>Located</a:t>
            </a:r>
          </a:p>
          <a:p>
            <a:pPr algn="ctr">
              <a:spcBef>
                <a:spcPct val="0"/>
              </a:spcBef>
            </a:pPr>
            <a:r>
              <a:rPr lang="en-US" altLang="en-US" sz="2400">
                <a:latin typeface="Arial" charset="0"/>
              </a:rPr>
              <a:t>Teams</a:t>
            </a:r>
            <a:endParaRPr lang="en-US" altLang="en-US" sz="2400"/>
          </a:p>
        </p:txBody>
      </p:sp>
      <p:sp>
        <p:nvSpPr>
          <p:cNvPr id="1654799" name="Rectangle 15"/>
          <p:cNvSpPr>
            <a:spLocks noChangeArrowheads="1"/>
          </p:cNvSpPr>
          <p:nvPr/>
        </p:nvSpPr>
        <p:spPr bwMode="auto">
          <a:xfrm>
            <a:off x="7043732" y="3540125"/>
            <a:ext cx="1314463"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Multi-</a:t>
            </a:r>
          </a:p>
          <a:p>
            <a:pPr algn="ctr">
              <a:spcBef>
                <a:spcPct val="0"/>
              </a:spcBef>
            </a:pPr>
            <a:r>
              <a:rPr lang="en-US" altLang="en-US" sz="2400">
                <a:latin typeface="Arial" charset="0"/>
              </a:rPr>
              <a:t>National</a:t>
            </a:r>
          </a:p>
          <a:p>
            <a:pPr algn="ctr">
              <a:spcBef>
                <a:spcPct val="0"/>
              </a:spcBef>
            </a:pPr>
            <a:r>
              <a:rPr lang="en-US" altLang="en-US" sz="2400">
                <a:latin typeface="Arial" charset="0"/>
              </a:rPr>
              <a:t>Teams</a:t>
            </a:r>
          </a:p>
        </p:txBody>
      </p:sp>
      <p:sp>
        <p:nvSpPr>
          <p:cNvPr id="39952" name="Line 16"/>
          <p:cNvSpPr>
            <a:spLocks noChangeShapeType="1"/>
          </p:cNvSpPr>
          <p:nvPr/>
        </p:nvSpPr>
        <p:spPr bwMode="auto">
          <a:xfrm>
            <a:off x="914400" y="3124200"/>
            <a:ext cx="7348538"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9953" name="Line 17"/>
          <p:cNvSpPr>
            <a:spLocks noChangeShapeType="1"/>
          </p:cNvSpPr>
          <p:nvPr/>
        </p:nvSpPr>
        <p:spPr bwMode="auto">
          <a:xfrm>
            <a:off x="24384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9954" name="Line 18"/>
          <p:cNvSpPr>
            <a:spLocks noChangeShapeType="1"/>
          </p:cNvSpPr>
          <p:nvPr/>
        </p:nvSpPr>
        <p:spPr bwMode="auto">
          <a:xfrm>
            <a:off x="43434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9955" name="Line 19"/>
          <p:cNvSpPr>
            <a:spLocks noChangeShapeType="1"/>
          </p:cNvSpPr>
          <p:nvPr/>
        </p:nvSpPr>
        <p:spPr bwMode="auto">
          <a:xfrm>
            <a:off x="56388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9956" name="Line 20"/>
          <p:cNvSpPr>
            <a:spLocks noChangeShapeType="1"/>
          </p:cNvSpPr>
          <p:nvPr/>
        </p:nvSpPr>
        <p:spPr bwMode="auto">
          <a:xfrm>
            <a:off x="70866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39957" name="Rectangle 21"/>
          <p:cNvSpPr>
            <a:spLocks noChangeArrowheads="1"/>
          </p:cNvSpPr>
          <p:nvPr/>
        </p:nvSpPr>
        <p:spPr bwMode="auto">
          <a:xfrm>
            <a:off x="2438400" y="5697538"/>
            <a:ext cx="4873625" cy="582211"/>
          </a:xfrm>
          <a:prstGeom prst="rect">
            <a:avLst/>
          </a:prstGeom>
          <a:noFill/>
          <a:ln w="12700">
            <a:solidFill>
              <a:srgbClr val="003300"/>
            </a:solidFill>
            <a:miter lim="800000"/>
            <a:headEnd/>
            <a:tailEnd/>
          </a:ln>
          <a:effectLst>
            <a:outerShdw blurRad="63500" dist="1796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3200" b="1" dirty="0">
                <a:latin typeface="Book Antiqua" charset="0"/>
              </a:rPr>
              <a:t>     Increasing Support</a:t>
            </a:r>
            <a:endParaRPr lang="en-US" altLang="en-US" sz="2800" b="1" dirty="0">
              <a:latin typeface="Book Antiqua" charset="0"/>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80</a:t>
            </a:fld>
            <a:endParaRPr lang="en-US" dirty="0"/>
          </a:p>
        </p:txBody>
      </p:sp>
    </p:spTree>
    <p:extLst>
      <p:ext uri="{BB962C8B-B14F-4D97-AF65-F5344CB8AC3E}">
        <p14:creationId xmlns:p14="http://schemas.microsoft.com/office/powerpoint/2010/main" val="11810969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54795"/>
                                        </p:tgtEl>
                                        <p:attrNameLst>
                                          <p:attrName>style.visibility</p:attrName>
                                        </p:attrNameLst>
                                      </p:cBhvr>
                                      <p:to>
                                        <p:strVal val="visible"/>
                                      </p:to>
                                    </p:set>
                                    <p:anim calcmode="lin" valueType="num">
                                      <p:cBhvr>
                                        <p:cTn id="7" dur="500" fill="hold"/>
                                        <p:tgtEl>
                                          <p:spTgt spid="1654795"/>
                                        </p:tgtEl>
                                        <p:attrNameLst>
                                          <p:attrName>ppt_w</p:attrName>
                                        </p:attrNameLst>
                                      </p:cBhvr>
                                      <p:tavLst>
                                        <p:tav tm="0">
                                          <p:val>
                                            <p:fltVal val="0"/>
                                          </p:val>
                                        </p:tav>
                                        <p:tav tm="100000">
                                          <p:val>
                                            <p:strVal val="#ppt_w"/>
                                          </p:val>
                                        </p:tav>
                                      </p:tavLst>
                                    </p:anim>
                                    <p:anim calcmode="lin" valueType="num">
                                      <p:cBhvr>
                                        <p:cTn id="8" dur="500" fill="hold"/>
                                        <p:tgtEl>
                                          <p:spTgt spid="1654795"/>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54796"/>
                                        </p:tgtEl>
                                        <p:attrNameLst>
                                          <p:attrName>style.visibility</p:attrName>
                                        </p:attrNameLst>
                                      </p:cBhvr>
                                      <p:to>
                                        <p:strVal val="visible"/>
                                      </p:to>
                                    </p:set>
                                    <p:anim calcmode="lin" valueType="num">
                                      <p:cBhvr>
                                        <p:cTn id="13" dur="500" fill="hold"/>
                                        <p:tgtEl>
                                          <p:spTgt spid="1654796"/>
                                        </p:tgtEl>
                                        <p:attrNameLst>
                                          <p:attrName>ppt_w</p:attrName>
                                        </p:attrNameLst>
                                      </p:cBhvr>
                                      <p:tavLst>
                                        <p:tav tm="0">
                                          <p:val>
                                            <p:fltVal val="0"/>
                                          </p:val>
                                        </p:tav>
                                        <p:tav tm="100000">
                                          <p:val>
                                            <p:strVal val="#ppt_w"/>
                                          </p:val>
                                        </p:tav>
                                      </p:tavLst>
                                    </p:anim>
                                    <p:anim calcmode="lin" valueType="num">
                                      <p:cBhvr>
                                        <p:cTn id="14" dur="500" fill="hold"/>
                                        <p:tgtEl>
                                          <p:spTgt spid="1654796"/>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54797"/>
                                        </p:tgtEl>
                                        <p:attrNameLst>
                                          <p:attrName>style.visibility</p:attrName>
                                        </p:attrNameLst>
                                      </p:cBhvr>
                                      <p:to>
                                        <p:strVal val="visible"/>
                                      </p:to>
                                    </p:set>
                                    <p:anim calcmode="lin" valueType="num">
                                      <p:cBhvr>
                                        <p:cTn id="19" dur="500" fill="hold"/>
                                        <p:tgtEl>
                                          <p:spTgt spid="1654797"/>
                                        </p:tgtEl>
                                        <p:attrNameLst>
                                          <p:attrName>ppt_w</p:attrName>
                                        </p:attrNameLst>
                                      </p:cBhvr>
                                      <p:tavLst>
                                        <p:tav tm="0">
                                          <p:val>
                                            <p:fltVal val="0"/>
                                          </p:val>
                                        </p:tav>
                                        <p:tav tm="100000">
                                          <p:val>
                                            <p:strVal val="#ppt_w"/>
                                          </p:val>
                                        </p:tav>
                                      </p:tavLst>
                                    </p:anim>
                                    <p:anim calcmode="lin" valueType="num">
                                      <p:cBhvr>
                                        <p:cTn id="20" dur="500" fill="hold"/>
                                        <p:tgtEl>
                                          <p:spTgt spid="1654797"/>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54798"/>
                                        </p:tgtEl>
                                        <p:attrNameLst>
                                          <p:attrName>style.visibility</p:attrName>
                                        </p:attrNameLst>
                                      </p:cBhvr>
                                      <p:to>
                                        <p:strVal val="visible"/>
                                      </p:to>
                                    </p:set>
                                    <p:anim calcmode="lin" valueType="num">
                                      <p:cBhvr>
                                        <p:cTn id="25" dur="500" fill="hold"/>
                                        <p:tgtEl>
                                          <p:spTgt spid="1654798"/>
                                        </p:tgtEl>
                                        <p:attrNameLst>
                                          <p:attrName>ppt_w</p:attrName>
                                        </p:attrNameLst>
                                      </p:cBhvr>
                                      <p:tavLst>
                                        <p:tav tm="0">
                                          <p:val>
                                            <p:fltVal val="0"/>
                                          </p:val>
                                        </p:tav>
                                        <p:tav tm="100000">
                                          <p:val>
                                            <p:strVal val="#ppt_w"/>
                                          </p:val>
                                        </p:tav>
                                      </p:tavLst>
                                    </p:anim>
                                    <p:anim calcmode="lin" valueType="num">
                                      <p:cBhvr>
                                        <p:cTn id="26" dur="500" fill="hold"/>
                                        <p:tgtEl>
                                          <p:spTgt spid="1654798"/>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654799"/>
                                        </p:tgtEl>
                                        <p:attrNameLst>
                                          <p:attrName>style.visibility</p:attrName>
                                        </p:attrNameLst>
                                      </p:cBhvr>
                                      <p:to>
                                        <p:strVal val="visible"/>
                                      </p:to>
                                    </p:set>
                                    <p:anim calcmode="lin" valueType="num">
                                      <p:cBhvr>
                                        <p:cTn id="31" dur="500" fill="hold"/>
                                        <p:tgtEl>
                                          <p:spTgt spid="1654799"/>
                                        </p:tgtEl>
                                        <p:attrNameLst>
                                          <p:attrName>ppt_w</p:attrName>
                                        </p:attrNameLst>
                                      </p:cBhvr>
                                      <p:tavLst>
                                        <p:tav tm="0">
                                          <p:val>
                                            <p:fltVal val="0"/>
                                          </p:val>
                                        </p:tav>
                                        <p:tav tm="100000">
                                          <p:val>
                                            <p:strVal val="#ppt_w"/>
                                          </p:val>
                                        </p:tav>
                                      </p:tavLst>
                                    </p:anim>
                                    <p:anim calcmode="lin" valueType="num">
                                      <p:cBhvr>
                                        <p:cTn id="32" dur="500" fill="hold"/>
                                        <p:tgtEl>
                                          <p:spTgt spid="165479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4795" grpId="0" autoUpdateAnimBg="0"/>
      <p:bldP spid="1654796" grpId="0" autoUpdateAnimBg="0"/>
      <p:bldP spid="1654797" grpId="0" autoUpdateAnimBg="0"/>
      <p:bldP spid="1654798" grpId="0" autoUpdateAnimBg="0"/>
      <p:bldP spid="1654799"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ChangeArrowheads="1"/>
          </p:cNvSpPr>
          <p:nvPr/>
        </p:nvSpPr>
        <p:spPr bwMode="auto">
          <a:xfrm>
            <a:off x="2339975" y="5359400"/>
            <a:ext cx="5046663" cy="1257300"/>
          </a:xfrm>
          <a:prstGeom prst="rightArrow">
            <a:avLst>
              <a:gd name="adj1" fmla="val 68185"/>
              <a:gd name="adj2" fmla="val 66898"/>
            </a:avLst>
          </a:prstGeom>
          <a:solidFill>
            <a:schemeClr val="tx2"/>
          </a:solidFill>
          <a:ln w="38100">
            <a:solidFill>
              <a:schemeClr val="bg1"/>
            </a:solidFill>
            <a:miter lim="800000"/>
            <a:headEnd/>
            <a:tailEnd/>
          </a:ln>
          <a:effectLst>
            <a:outerShdw blurRad="63500" dist="135003" dir="2928844"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40963" name="Rectangle 3"/>
          <p:cNvSpPr>
            <a:spLocks noChangeArrowheads="1"/>
          </p:cNvSpPr>
          <p:nvPr/>
        </p:nvSpPr>
        <p:spPr bwMode="auto">
          <a:xfrm>
            <a:off x="914400" y="2239963"/>
            <a:ext cx="7378700" cy="2959100"/>
          </a:xfrm>
          <a:prstGeom prst="rect">
            <a:avLst/>
          </a:prstGeom>
          <a:solidFill>
            <a:srgbClr val="000099"/>
          </a:solidFill>
          <a:ln w="12700">
            <a:solidFill>
              <a:schemeClr val="bg1"/>
            </a:solidFill>
            <a:miter lim="800000"/>
            <a:headEnd/>
            <a:tailEnd/>
          </a:ln>
          <a:effectLst>
            <a:outerShdw blurRad="63500" dist="170861" dir="2880767"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40964" name="Rectangle 4"/>
          <p:cNvSpPr>
            <a:spLocks noChangeArrowheads="1"/>
          </p:cNvSpPr>
          <p:nvPr/>
        </p:nvSpPr>
        <p:spPr bwMode="auto">
          <a:xfrm>
            <a:off x="914400" y="2239963"/>
            <a:ext cx="7378700" cy="914400"/>
          </a:xfrm>
          <a:prstGeom prst="rect">
            <a:avLst/>
          </a:prstGeom>
          <a:gradFill rotWithShape="0">
            <a:gsLst>
              <a:gs pos="0">
                <a:srgbClr val="0033CC"/>
              </a:gs>
              <a:gs pos="100000">
                <a:srgbClr val="4369D9"/>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40965" name="Rectangle 5"/>
          <p:cNvSpPr>
            <a:spLocks noGrp="1" noChangeArrowheads="1"/>
          </p:cNvSpPr>
          <p:nvPr>
            <p:ph type="title"/>
          </p:nvPr>
        </p:nvSpPr>
        <p:spPr>
          <a:noFill/>
        </p:spPr>
        <p:txBody>
          <a:bodyPr>
            <a:normAutofit fontScale="90000"/>
          </a:bodyPr>
          <a:lstStyle/>
          <a:p>
            <a:pPr>
              <a:lnSpc>
                <a:spcPct val="80000"/>
              </a:lnSpc>
            </a:pPr>
            <a:r>
              <a:rPr lang="en-US" altLang="en-US" dirty="0">
                <a:solidFill>
                  <a:schemeClr val="tx1"/>
                </a:solidFill>
              </a:rPr>
              <a:t>New Processes Supporting Project Management </a:t>
            </a:r>
            <a:r>
              <a:rPr lang="en-US" altLang="en-US" sz="4000" dirty="0">
                <a:solidFill>
                  <a:schemeClr val="tx1"/>
                </a:solidFill>
              </a:rPr>
              <a:t>(Continued)</a:t>
            </a:r>
          </a:p>
        </p:txBody>
      </p:sp>
      <p:sp>
        <p:nvSpPr>
          <p:cNvPr id="40966" name="Rectangle 6"/>
          <p:cNvSpPr>
            <a:spLocks noChangeArrowheads="1"/>
          </p:cNvSpPr>
          <p:nvPr/>
        </p:nvSpPr>
        <p:spPr bwMode="auto">
          <a:xfrm>
            <a:off x="1138147" y="2362200"/>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2001</a:t>
            </a:r>
          </a:p>
        </p:txBody>
      </p:sp>
      <p:sp>
        <p:nvSpPr>
          <p:cNvPr id="40967" name="Rectangle 7"/>
          <p:cNvSpPr>
            <a:spLocks noChangeArrowheads="1"/>
          </p:cNvSpPr>
          <p:nvPr/>
        </p:nvSpPr>
        <p:spPr bwMode="auto">
          <a:xfrm>
            <a:off x="2871697" y="2362200"/>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2002</a:t>
            </a:r>
          </a:p>
        </p:txBody>
      </p:sp>
      <p:sp>
        <p:nvSpPr>
          <p:cNvPr id="40968" name="Rectangle 8"/>
          <p:cNvSpPr>
            <a:spLocks noChangeArrowheads="1"/>
          </p:cNvSpPr>
          <p:nvPr/>
        </p:nvSpPr>
        <p:spPr bwMode="auto">
          <a:xfrm>
            <a:off x="4284663" y="2476500"/>
            <a:ext cx="1735137" cy="828432"/>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75000"/>
              </a:lnSpc>
              <a:spcBef>
                <a:spcPct val="0"/>
              </a:spcBef>
            </a:pPr>
            <a:r>
              <a:rPr lang="en-US" altLang="en-US" sz="3200" b="1"/>
              <a:t>  2003</a:t>
            </a:r>
          </a:p>
          <a:p>
            <a:pPr>
              <a:lnSpc>
                <a:spcPct val="75000"/>
              </a:lnSpc>
              <a:spcBef>
                <a:spcPct val="0"/>
              </a:spcBef>
            </a:pPr>
            <a:r>
              <a:rPr lang="en-US" altLang="en-US" sz="3200" b="1"/>
              <a:t>  </a:t>
            </a:r>
          </a:p>
        </p:txBody>
      </p:sp>
      <p:sp>
        <p:nvSpPr>
          <p:cNvPr id="40969" name="Rectangle 9"/>
          <p:cNvSpPr>
            <a:spLocks noChangeArrowheads="1"/>
          </p:cNvSpPr>
          <p:nvPr/>
        </p:nvSpPr>
        <p:spPr bwMode="auto">
          <a:xfrm>
            <a:off x="5862547" y="2390775"/>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2004</a:t>
            </a:r>
          </a:p>
        </p:txBody>
      </p:sp>
      <p:sp>
        <p:nvSpPr>
          <p:cNvPr id="40970" name="Rectangle 10"/>
          <p:cNvSpPr>
            <a:spLocks noChangeArrowheads="1"/>
          </p:cNvSpPr>
          <p:nvPr/>
        </p:nvSpPr>
        <p:spPr bwMode="auto">
          <a:xfrm>
            <a:off x="7211922" y="2390775"/>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2005</a:t>
            </a:r>
          </a:p>
        </p:txBody>
      </p:sp>
      <p:sp>
        <p:nvSpPr>
          <p:cNvPr id="1652747" name="Rectangle 11"/>
          <p:cNvSpPr>
            <a:spLocks noChangeArrowheads="1"/>
          </p:cNvSpPr>
          <p:nvPr/>
        </p:nvSpPr>
        <p:spPr bwMode="auto">
          <a:xfrm>
            <a:off x="1066800" y="3692525"/>
            <a:ext cx="1273175" cy="828432"/>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Maturity</a:t>
            </a:r>
          </a:p>
          <a:p>
            <a:pPr algn="ctr">
              <a:spcBef>
                <a:spcPct val="0"/>
              </a:spcBef>
            </a:pPr>
            <a:r>
              <a:rPr lang="en-US" altLang="en-US" sz="2400">
                <a:latin typeface="Arial" charset="0"/>
              </a:rPr>
              <a:t>Models</a:t>
            </a:r>
            <a:endParaRPr lang="en-US" altLang="en-US" sz="2400"/>
          </a:p>
        </p:txBody>
      </p:sp>
      <p:sp>
        <p:nvSpPr>
          <p:cNvPr id="1652748" name="Rectangle 12"/>
          <p:cNvSpPr>
            <a:spLocks noChangeArrowheads="1"/>
          </p:cNvSpPr>
          <p:nvPr/>
        </p:nvSpPr>
        <p:spPr bwMode="auto">
          <a:xfrm>
            <a:off x="2405007" y="3216275"/>
            <a:ext cx="1981313" cy="2305759"/>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dirty="0">
                <a:latin typeface="Arial" charset="0"/>
              </a:rPr>
              <a:t>Strategic</a:t>
            </a:r>
          </a:p>
          <a:p>
            <a:pPr algn="ctr">
              <a:spcBef>
                <a:spcPct val="0"/>
              </a:spcBef>
            </a:pPr>
            <a:r>
              <a:rPr lang="en-US" altLang="en-US" sz="2400" dirty="0">
                <a:latin typeface="Arial" charset="0"/>
              </a:rPr>
              <a:t>Planning</a:t>
            </a:r>
          </a:p>
          <a:p>
            <a:pPr algn="ctr">
              <a:spcBef>
                <a:spcPct val="0"/>
              </a:spcBef>
            </a:pPr>
            <a:r>
              <a:rPr lang="en-US" altLang="en-US" sz="2400" dirty="0">
                <a:latin typeface="Arial" charset="0"/>
              </a:rPr>
              <a:t>For</a:t>
            </a:r>
          </a:p>
          <a:p>
            <a:pPr algn="ctr">
              <a:spcBef>
                <a:spcPct val="0"/>
              </a:spcBef>
            </a:pPr>
            <a:r>
              <a:rPr lang="en-US" altLang="en-US" sz="2400" dirty="0">
                <a:latin typeface="Arial" charset="0"/>
              </a:rPr>
              <a:t>Project</a:t>
            </a:r>
          </a:p>
          <a:p>
            <a:pPr algn="ctr">
              <a:spcBef>
                <a:spcPct val="0"/>
              </a:spcBef>
            </a:pPr>
            <a:r>
              <a:rPr lang="en-US" altLang="en-US" sz="2400" dirty="0">
                <a:latin typeface="Arial" charset="0"/>
              </a:rPr>
              <a:t>Management</a:t>
            </a:r>
            <a:br>
              <a:rPr lang="en-US" altLang="en-US" sz="2400" dirty="0">
                <a:latin typeface="Arial" charset="0"/>
              </a:rPr>
            </a:br>
            <a:endParaRPr lang="en-US" altLang="en-US" sz="2400" dirty="0">
              <a:latin typeface="Arial" charset="0"/>
            </a:endParaRPr>
          </a:p>
        </p:txBody>
      </p:sp>
      <p:sp>
        <p:nvSpPr>
          <p:cNvPr id="1652749" name="Rectangle 13"/>
          <p:cNvSpPr>
            <a:spLocks noChangeArrowheads="1"/>
          </p:cNvSpPr>
          <p:nvPr/>
        </p:nvSpPr>
        <p:spPr bwMode="auto">
          <a:xfrm>
            <a:off x="4365874" y="3575050"/>
            <a:ext cx="1261565"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Intranet</a:t>
            </a:r>
          </a:p>
          <a:p>
            <a:pPr algn="ctr">
              <a:spcBef>
                <a:spcPct val="0"/>
              </a:spcBef>
            </a:pPr>
            <a:r>
              <a:rPr lang="en-US" altLang="en-US" sz="2400">
                <a:latin typeface="Arial" charset="0"/>
              </a:rPr>
              <a:t>Status</a:t>
            </a:r>
          </a:p>
          <a:p>
            <a:pPr algn="ctr">
              <a:spcBef>
                <a:spcPct val="0"/>
              </a:spcBef>
            </a:pPr>
            <a:r>
              <a:rPr lang="en-US" altLang="en-US" sz="2400">
                <a:latin typeface="Arial" charset="0"/>
              </a:rPr>
              <a:t>Reports</a:t>
            </a:r>
          </a:p>
        </p:txBody>
      </p:sp>
      <p:sp>
        <p:nvSpPr>
          <p:cNvPr id="1652750" name="Rectangle 14"/>
          <p:cNvSpPr>
            <a:spLocks noChangeArrowheads="1"/>
          </p:cNvSpPr>
          <p:nvPr/>
        </p:nvSpPr>
        <p:spPr bwMode="auto">
          <a:xfrm>
            <a:off x="5666242" y="3578225"/>
            <a:ext cx="1383393"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Capacity</a:t>
            </a:r>
          </a:p>
          <a:p>
            <a:pPr algn="ctr">
              <a:spcBef>
                <a:spcPct val="0"/>
              </a:spcBef>
            </a:pPr>
            <a:r>
              <a:rPr lang="en-US" altLang="en-US" sz="2400">
                <a:latin typeface="Arial" charset="0"/>
              </a:rPr>
              <a:t>Planning</a:t>
            </a:r>
          </a:p>
          <a:p>
            <a:pPr algn="ctr">
              <a:spcBef>
                <a:spcPct val="0"/>
              </a:spcBef>
            </a:pPr>
            <a:r>
              <a:rPr lang="en-US" altLang="en-US" sz="2400">
                <a:latin typeface="Arial" charset="0"/>
              </a:rPr>
              <a:t>Models</a:t>
            </a:r>
            <a:endParaRPr lang="en-US" altLang="en-US" sz="2400"/>
          </a:p>
        </p:txBody>
      </p:sp>
      <p:sp>
        <p:nvSpPr>
          <p:cNvPr id="1652751" name="Rectangle 15"/>
          <p:cNvSpPr>
            <a:spLocks noChangeArrowheads="1"/>
          </p:cNvSpPr>
          <p:nvPr/>
        </p:nvSpPr>
        <p:spPr bwMode="auto">
          <a:xfrm>
            <a:off x="7043738" y="3295650"/>
            <a:ext cx="1166812" cy="1567096"/>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Six Sigma Project Mgt</a:t>
            </a:r>
          </a:p>
        </p:txBody>
      </p:sp>
      <p:sp>
        <p:nvSpPr>
          <p:cNvPr id="40976" name="Line 16"/>
          <p:cNvSpPr>
            <a:spLocks noChangeShapeType="1"/>
          </p:cNvSpPr>
          <p:nvPr/>
        </p:nvSpPr>
        <p:spPr bwMode="auto">
          <a:xfrm>
            <a:off x="914400" y="3162300"/>
            <a:ext cx="7348538"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0977" name="Line 17"/>
          <p:cNvSpPr>
            <a:spLocks noChangeShapeType="1"/>
          </p:cNvSpPr>
          <p:nvPr/>
        </p:nvSpPr>
        <p:spPr bwMode="auto">
          <a:xfrm>
            <a:off x="24384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0978" name="Line 18"/>
          <p:cNvSpPr>
            <a:spLocks noChangeShapeType="1"/>
          </p:cNvSpPr>
          <p:nvPr/>
        </p:nvSpPr>
        <p:spPr bwMode="auto">
          <a:xfrm>
            <a:off x="43434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0979" name="Line 19"/>
          <p:cNvSpPr>
            <a:spLocks noChangeShapeType="1"/>
          </p:cNvSpPr>
          <p:nvPr/>
        </p:nvSpPr>
        <p:spPr bwMode="auto">
          <a:xfrm>
            <a:off x="56388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0980" name="Line 20"/>
          <p:cNvSpPr>
            <a:spLocks noChangeShapeType="1"/>
          </p:cNvSpPr>
          <p:nvPr/>
        </p:nvSpPr>
        <p:spPr bwMode="auto">
          <a:xfrm>
            <a:off x="70866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0981" name="Rectangle 21"/>
          <p:cNvSpPr>
            <a:spLocks noChangeArrowheads="1"/>
          </p:cNvSpPr>
          <p:nvPr/>
        </p:nvSpPr>
        <p:spPr bwMode="auto">
          <a:xfrm>
            <a:off x="2438400" y="5697538"/>
            <a:ext cx="4873625" cy="582211"/>
          </a:xfrm>
          <a:prstGeom prst="rect">
            <a:avLst/>
          </a:prstGeom>
          <a:noFill/>
          <a:ln>
            <a:noFill/>
          </a:ln>
          <a:effectLst>
            <a:outerShdw blurRad="63500" dist="1796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3200" b="1">
                <a:latin typeface="Book Antiqua" charset="0"/>
              </a:rPr>
              <a:t>     Increasing Support</a:t>
            </a:r>
            <a:endParaRPr lang="en-US" altLang="en-US" sz="2800" b="1">
              <a:latin typeface="Book Antiqua" charset="0"/>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81</a:t>
            </a:fld>
            <a:endParaRPr lang="en-US" dirty="0"/>
          </a:p>
        </p:txBody>
      </p:sp>
    </p:spTree>
    <p:extLst>
      <p:ext uri="{BB962C8B-B14F-4D97-AF65-F5344CB8AC3E}">
        <p14:creationId xmlns:p14="http://schemas.microsoft.com/office/powerpoint/2010/main" val="20158947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652747"/>
                                        </p:tgtEl>
                                        <p:attrNameLst>
                                          <p:attrName>style.visibility</p:attrName>
                                        </p:attrNameLst>
                                      </p:cBhvr>
                                      <p:to>
                                        <p:strVal val="visible"/>
                                      </p:to>
                                    </p:set>
                                    <p:anim calcmode="lin" valueType="num">
                                      <p:cBhvr>
                                        <p:cTn id="7" dur="500" fill="hold"/>
                                        <p:tgtEl>
                                          <p:spTgt spid="1652747"/>
                                        </p:tgtEl>
                                        <p:attrNameLst>
                                          <p:attrName>ppt_w</p:attrName>
                                        </p:attrNameLst>
                                      </p:cBhvr>
                                      <p:tavLst>
                                        <p:tav tm="0">
                                          <p:val>
                                            <p:fltVal val="0"/>
                                          </p:val>
                                        </p:tav>
                                        <p:tav tm="100000">
                                          <p:val>
                                            <p:strVal val="#ppt_w"/>
                                          </p:val>
                                        </p:tav>
                                      </p:tavLst>
                                    </p:anim>
                                    <p:anim calcmode="lin" valueType="num">
                                      <p:cBhvr>
                                        <p:cTn id="8" dur="500" fill="hold"/>
                                        <p:tgtEl>
                                          <p:spTgt spid="1652747"/>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652748"/>
                                        </p:tgtEl>
                                        <p:attrNameLst>
                                          <p:attrName>style.visibility</p:attrName>
                                        </p:attrNameLst>
                                      </p:cBhvr>
                                      <p:to>
                                        <p:strVal val="visible"/>
                                      </p:to>
                                    </p:set>
                                    <p:anim calcmode="lin" valueType="num">
                                      <p:cBhvr>
                                        <p:cTn id="13" dur="500" fill="hold"/>
                                        <p:tgtEl>
                                          <p:spTgt spid="1652748"/>
                                        </p:tgtEl>
                                        <p:attrNameLst>
                                          <p:attrName>ppt_w</p:attrName>
                                        </p:attrNameLst>
                                      </p:cBhvr>
                                      <p:tavLst>
                                        <p:tav tm="0">
                                          <p:val>
                                            <p:fltVal val="0"/>
                                          </p:val>
                                        </p:tav>
                                        <p:tav tm="100000">
                                          <p:val>
                                            <p:strVal val="#ppt_w"/>
                                          </p:val>
                                        </p:tav>
                                      </p:tavLst>
                                    </p:anim>
                                    <p:anim calcmode="lin" valueType="num">
                                      <p:cBhvr>
                                        <p:cTn id="14" dur="500" fill="hold"/>
                                        <p:tgtEl>
                                          <p:spTgt spid="1652748"/>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652749"/>
                                        </p:tgtEl>
                                        <p:attrNameLst>
                                          <p:attrName>style.visibility</p:attrName>
                                        </p:attrNameLst>
                                      </p:cBhvr>
                                      <p:to>
                                        <p:strVal val="visible"/>
                                      </p:to>
                                    </p:set>
                                    <p:anim calcmode="lin" valueType="num">
                                      <p:cBhvr>
                                        <p:cTn id="19" dur="500" fill="hold"/>
                                        <p:tgtEl>
                                          <p:spTgt spid="1652749"/>
                                        </p:tgtEl>
                                        <p:attrNameLst>
                                          <p:attrName>ppt_w</p:attrName>
                                        </p:attrNameLst>
                                      </p:cBhvr>
                                      <p:tavLst>
                                        <p:tav tm="0">
                                          <p:val>
                                            <p:fltVal val="0"/>
                                          </p:val>
                                        </p:tav>
                                        <p:tav tm="100000">
                                          <p:val>
                                            <p:strVal val="#ppt_w"/>
                                          </p:val>
                                        </p:tav>
                                      </p:tavLst>
                                    </p:anim>
                                    <p:anim calcmode="lin" valueType="num">
                                      <p:cBhvr>
                                        <p:cTn id="20" dur="500" fill="hold"/>
                                        <p:tgtEl>
                                          <p:spTgt spid="1652749"/>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652750"/>
                                        </p:tgtEl>
                                        <p:attrNameLst>
                                          <p:attrName>style.visibility</p:attrName>
                                        </p:attrNameLst>
                                      </p:cBhvr>
                                      <p:to>
                                        <p:strVal val="visible"/>
                                      </p:to>
                                    </p:set>
                                    <p:anim calcmode="lin" valueType="num">
                                      <p:cBhvr>
                                        <p:cTn id="25" dur="500" fill="hold"/>
                                        <p:tgtEl>
                                          <p:spTgt spid="1652750"/>
                                        </p:tgtEl>
                                        <p:attrNameLst>
                                          <p:attrName>ppt_w</p:attrName>
                                        </p:attrNameLst>
                                      </p:cBhvr>
                                      <p:tavLst>
                                        <p:tav tm="0">
                                          <p:val>
                                            <p:fltVal val="0"/>
                                          </p:val>
                                        </p:tav>
                                        <p:tav tm="100000">
                                          <p:val>
                                            <p:strVal val="#ppt_w"/>
                                          </p:val>
                                        </p:tav>
                                      </p:tavLst>
                                    </p:anim>
                                    <p:anim calcmode="lin" valueType="num">
                                      <p:cBhvr>
                                        <p:cTn id="26" dur="500" fill="hold"/>
                                        <p:tgtEl>
                                          <p:spTgt spid="1652750"/>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652751"/>
                                        </p:tgtEl>
                                        <p:attrNameLst>
                                          <p:attrName>style.visibility</p:attrName>
                                        </p:attrNameLst>
                                      </p:cBhvr>
                                      <p:to>
                                        <p:strVal val="visible"/>
                                      </p:to>
                                    </p:set>
                                    <p:anim calcmode="lin" valueType="num">
                                      <p:cBhvr>
                                        <p:cTn id="31" dur="500" fill="hold"/>
                                        <p:tgtEl>
                                          <p:spTgt spid="1652751"/>
                                        </p:tgtEl>
                                        <p:attrNameLst>
                                          <p:attrName>ppt_w</p:attrName>
                                        </p:attrNameLst>
                                      </p:cBhvr>
                                      <p:tavLst>
                                        <p:tav tm="0">
                                          <p:val>
                                            <p:fltVal val="0"/>
                                          </p:val>
                                        </p:tav>
                                        <p:tav tm="100000">
                                          <p:val>
                                            <p:strVal val="#ppt_w"/>
                                          </p:val>
                                        </p:tav>
                                      </p:tavLst>
                                    </p:anim>
                                    <p:anim calcmode="lin" valueType="num">
                                      <p:cBhvr>
                                        <p:cTn id="32" dur="500" fill="hold"/>
                                        <p:tgtEl>
                                          <p:spTgt spid="165275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2747" grpId="0" autoUpdateAnimBg="0"/>
      <p:bldP spid="1652748" grpId="0" autoUpdateAnimBg="0"/>
      <p:bldP spid="1652749" grpId="0" autoUpdateAnimBg="0"/>
      <p:bldP spid="1652750" grpId="0" autoUpdateAnimBg="0"/>
      <p:bldP spid="1652751"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Autofit/>
          </a:bodyPr>
          <a:lstStyle/>
          <a:p>
            <a:r>
              <a:rPr lang="en-US" altLang="en-US" sz="4400">
                <a:solidFill>
                  <a:schemeClr val="tx1"/>
                </a:solidFill>
              </a:rPr>
              <a:t>New Processes Supporting Project Management (Continued)</a:t>
            </a:r>
          </a:p>
        </p:txBody>
      </p:sp>
      <p:sp>
        <p:nvSpPr>
          <p:cNvPr id="41987" name="Rectangle 3"/>
          <p:cNvSpPr>
            <a:spLocks noGrp="1" noChangeArrowheads="1"/>
          </p:cNvSpPr>
          <p:nvPr>
            <p:ph type="body" idx="1"/>
          </p:nvPr>
        </p:nvSpPr>
        <p:spPr>
          <a:xfrm>
            <a:off x="1524000" y="1981200"/>
            <a:ext cx="7086600" cy="4076700"/>
          </a:xfrm>
        </p:spPr>
        <p:txBody>
          <a:bodyPr/>
          <a:lstStyle/>
          <a:p>
            <a:pPr>
              <a:buFont typeface="Monotype Sorts" charset="2"/>
              <a:buNone/>
            </a:pPr>
            <a:endParaRPr lang="en-US" altLang="en-US"/>
          </a:p>
          <a:p>
            <a:pPr>
              <a:buFont typeface="Monotype Sorts" charset="2"/>
              <a:buNone/>
            </a:pPr>
            <a:endParaRPr lang="en-US" altLang="en-US"/>
          </a:p>
        </p:txBody>
      </p:sp>
      <p:sp>
        <p:nvSpPr>
          <p:cNvPr id="41988" name="AutoShape 4"/>
          <p:cNvSpPr>
            <a:spLocks noChangeArrowheads="1"/>
          </p:cNvSpPr>
          <p:nvPr/>
        </p:nvSpPr>
        <p:spPr bwMode="auto">
          <a:xfrm>
            <a:off x="2339975" y="5359400"/>
            <a:ext cx="5046663" cy="1257300"/>
          </a:xfrm>
          <a:prstGeom prst="rightArrow">
            <a:avLst>
              <a:gd name="adj1" fmla="val 68185"/>
              <a:gd name="adj2" fmla="val 66898"/>
            </a:avLst>
          </a:prstGeom>
          <a:solidFill>
            <a:schemeClr val="tx2"/>
          </a:solidFill>
          <a:ln w="38100">
            <a:solidFill>
              <a:schemeClr val="bg1"/>
            </a:solidFill>
            <a:miter lim="800000"/>
            <a:headEnd/>
            <a:tailEnd/>
          </a:ln>
          <a:effectLst>
            <a:outerShdw blurRad="63500" dist="135003" dir="2928844"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41989" name="Rectangle 5"/>
          <p:cNvSpPr>
            <a:spLocks noChangeArrowheads="1"/>
          </p:cNvSpPr>
          <p:nvPr/>
        </p:nvSpPr>
        <p:spPr bwMode="auto">
          <a:xfrm>
            <a:off x="914400" y="2239963"/>
            <a:ext cx="7086600" cy="2959100"/>
          </a:xfrm>
          <a:prstGeom prst="rect">
            <a:avLst/>
          </a:prstGeom>
          <a:solidFill>
            <a:srgbClr val="000099"/>
          </a:solidFill>
          <a:ln w="12700">
            <a:solidFill>
              <a:schemeClr val="bg1"/>
            </a:solidFill>
            <a:miter lim="800000"/>
            <a:headEnd/>
            <a:tailEnd/>
          </a:ln>
          <a:effectLst>
            <a:outerShdw blurRad="63500" dist="170861" dir="2880767"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41990" name="Rectangle 6"/>
          <p:cNvSpPr>
            <a:spLocks noChangeArrowheads="1"/>
          </p:cNvSpPr>
          <p:nvPr/>
        </p:nvSpPr>
        <p:spPr bwMode="auto">
          <a:xfrm>
            <a:off x="914400" y="2233613"/>
            <a:ext cx="7086600" cy="914400"/>
          </a:xfrm>
          <a:prstGeom prst="rect">
            <a:avLst/>
          </a:prstGeom>
          <a:gradFill rotWithShape="0">
            <a:gsLst>
              <a:gs pos="0">
                <a:srgbClr val="0033CC"/>
              </a:gs>
              <a:gs pos="100000">
                <a:srgbClr val="4369D9"/>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41991" name="Rectangle 7"/>
          <p:cNvSpPr>
            <a:spLocks noChangeArrowheads="1"/>
          </p:cNvSpPr>
          <p:nvPr/>
        </p:nvSpPr>
        <p:spPr bwMode="auto">
          <a:xfrm>
            <a:off x="914400" y="419100"/>
            <a:ext cx="7696200" cy="1104900"/>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80000"/>
              </a:lnSpc>
              <a:spcBef>
                <a:spcPct val="0"/>
              </a:spcBef>
            </a:pPr>
            <a:endParaRPr lang="en-US" altLang="en-US" sz="4000" b="1" i="1">
              <a:solidFill>
                <a:srgbClr val="FFFF00"/>
              </a:solidFill>
            </a:endParaRPr>
          </a:p>
        </p:txBody>
      </p:sp>
      <p:sp>
        <p:nvSpPr>
          <p:cNvPr id="41992" name="Rectangle 8"/>
          <p:cNvSpPr>
            <a:spLocks noChangeArrowheads="1"/>
          </p:cNvSpPr>
          <p:nvPr/>
        </p:nvSpPr>
        <p:spPr bwMode="auto">
          <a:xfrm>
            <a:off x="1138147" y="2362200"/>
            <a:ext cx="1003481"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2006</a:t>
            </a:r>
          </a:p>
        </p:txBody>
      </p:sp>
      <p:sp>
        <p:nvSpPr>
          <p:cNvPr id="41993" name="Rectangle 9"/>
          <p:cNvSpPr>
            <a:spLocks noChangeArrowheads="1"/>
          </p:cNvSpPr>
          <p:nvPr/>
        </p:nvSpPr>
        <p:spPr bwMode="auto">
          <a:xfrm>
            <a:off x="2820401" y="2362200"/>
            <a:ext cx="1106073"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 2007</a:t>
            </a:r>
          </a:p>
        </p:txBody>
      </p:sp>
      <p:sp>
        <p:nvSpPr>
          <p:cNvPr id="41994" name="Rectangle 10"/>
          <p:cNvSpPr>
            <a:spLocks noChangeArrowheads="1"/>
          </p:cNvSpPr>
          <p:nvPr/>
        </p:nvSpPr>
        <p:spPr bwMode="auto">
          <a:xfrm>
            <a:off x="4284663" y="2476500"/>
            <a:ext cx="1735137" cy="828432"/>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75000"/>
              </a:lnSpc>
              <a:spcBef>
                <a:spcPct val="0"/>
              </a:spcBef>
            </a:pPr>
            <a:r>
              <a:rPr lang="en-US" altLang="en-US" sz="3200" b="1"/>
              <a:t>    2008</a:t>
            </a:r>
          </a:p>
          <a:p>
            <a:pPr>
              <a:lnSpc>
                <a:spcPct val="75000"/>
              </a:lnSpc>
              <a:spcBef>
                <a:spcPct val="0"/>
              </a:spcBef>
            </a:pPr>
            <a:r>
              <a:rPr lang="en-US" altLang="en-US" sz="3200" b="1"/>
              <a:t>  </a:t>
            </a:r>
          </a:p>
        </p:txBody>
      </p:sp>
      <p:sp>
        <p:nvSpPr>
          <p:cNvPr id="41995" name="Rectangle 11"/>
          <p:cNvSpPr>
            <a:spLocks noChangeArrowheads="1"/>
          </p:cNvSpPr>
          <p:nvPr/>
        </p:nvSpPr>
        <p:spPr bwMode="auto">
          <a:xfrm>
            <a:off x="5093106" y="2390775"/>
            <a:ext cx="2542364" cy="582211"/>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3200" b="1"/>
              <a:t>               2009</a:t>
            </a:r>
          </a:p>
        </p:txBody>
      </p:sp>
      <p:sp>
        <p:nvSpPr>
          <p:cNvPr id="1775629" name="Rectangle 13"/>
          <p:cNvSpPr>
            <a:spLocks noChangeArrowheads="1"/>
          </p:cNvSpPr>
          <p:nvPr/>
        </p:nvSpPr>
        <p:spPr bwMode="auto">
          <a:xfrm>
            <a:off x="1066800" y="3295650"/>
            <a:ext cx="1273175" cy="1567096"/>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Virtual Project Teams</a:t>
            </a:r>
          </a:p>
          <a:p>
            <a:pPr algn="ctr">
              <a:spcBef>
                <a:spcPct val="0"/>
              </a:spcBef>
            </a:pPr>
            <a:endParaRPr lang="en-US" altLang="en-US" sz="2400"/>
          </a:p>
        </p:txBody>
      </p:sp>
      <p:sp>
        <p:nvSpPr>
          <p:cNvPr id="1775630" name="Rectangle 14"/>
          <p:cNvSpPr>
            <a:spLocks noChangeArrowheads="1"/>
          </p:cNvSpPr>
          <p:nvPr/>
        </p:nvSpPr>
        <p:spPr bwMode="auto">
          <a:xfrm>
            <a:off x="2438400" y="3295650"/>
            <a:ext cx="1905000" cy="1567096"/>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Lean </a:t>
            </a:r>
          </a:p>
          <a:p>
            <a:pPr algn="ctr">
              <a:spcBef>
                <a:spcPct val="0"/>
              </a:spcBef>
            </a:pPr>
            <a:r>
              <a:rPr lang="en-US" altLang="en-US" sz="2400">
                <a:latin typeface="Arial" charset="0"/>
              </a:rPr>
              <a:t>Project Teams</a:t>
            </a:r>
            <a:br>
              <a:rPr lang="en-US" altLang="en-US" sz="2400">
                <a:latin typeface="Arial" charset="0"/>
              </a:rPr>
            </a:br>
            <a:endParaRPr lang="en-US" altLang="en-US" sz="2400">
              <a:latin typeface="Arial" charset="0"/>
            </a:endParaRPr>
          </a:p>
        </p:txBody>
      </p:sp>
      <p:sp>
        <p:nvSpPr>
          <p:cNvPr id="1775631" name="Rectangle 15"/>
          <p:cNvSpPr>
            <a:spLocks noChangeArrowheads="1"/>
          </p:cNvSpPr>
          <p:nvPr/>
        </p:nvSpPr>
        <p:spPr bwMode="auto">
          <a:xfrm>
            <a:off x="4376738" y="3295650"/>
            <a:ext cx="1643062"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Best</a:t>
            </a:r>
          </a:p>
          <a:p>
            <a:pPr algn="ctr">
              <a:spcBef>
                <a:spcPct val="0"/>
              </a:spcBef>
            </a:pPr>
            <a:r>
              <a:rPr lang="en-US" altLang="en-US" sz="2400">
                <a:latin typeface="Arial" charset="0"/>
              </a:rPr>
              <a:t>Practice</a:t>
            </a:r>
          </a:p>
          <a:p>
            <a:pPr algn="ctr">
              <a:spcBef>
                <a:spcPct val="0"/>
              </a:spcBef>
            </a:pPr>
            <a:r>
              <a:rPr lang="en-US" altLang="en-US" sz="2400">
                <a:latin typeface="Arial" charset="0"/>
              </a:rPr>
              <a:t>Libraries</a:t>
            </a:r>
          </a:p>
        </p:txBody>
      </p:sp>
      <p:sp>
        <p:nvSpPr>
          <p:cNvPr id="1775632" name="Rectangle 16"/>
          <p:cNvSpPr>
            <a:spLocks noChangeArrowheads="1"/>
          </p:cNvSpPr>
          <p:nvPr/>
        </p:nvSpPr>
        <p:spPr bwMode="auto">
          <a:xfrm>
            <a:off x="6132513" y="3295650"/>
            <a:ext cx="1868487" cy="1197764"/>
          </a:xfrm>
          <a:prstGeom prst="rect">
            <a:avLst/>
          </a:prstGeom>
          <a:noFill/>
          <a:ln>
            <a:noFill/>
          </a:ln>
          <a:effectLst>
            <a:outerShdw blurRad="63500" dist="38099"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2400">
                <a:latin typeface="Arial" charset="0"/>
              </a:rPr>
              <a:t>Capacity</a:t>
            </a:r>
          </a:p>
          <a:p>
            <a:pPr algn="ctr">
              <a:spcBef>
                <a:spcPct val="0"/>
              </a:spcBef>
            </a:pPr>
            <a:r>
              <a:rPr lang="en-US" altLang="en-US" sz="2400">
                <a:latin typeface="Arial" charset="0"/>
              </a:rPr>
              <a:t>Planning</a:t>
            </a:r>
          </a:p>
          <a:p>
            <a:pPr algn="ctr">
              <a:spcBef>
                <a:spcPct val="0"/>
              </a:spcBef>
            </a:pPr>
            <a:r>
              <a:rPr lang="en-US" altLang="en-US" sz="2400">
                <a:latin typeface="Arial" charset="0"/>
              </a:rPr>
              <a:t>Models</a:t>
            </a:r>
            <a:endParaRPr lang="en-US" altLang="en-US" sz="2400"/>
          </a:p>
        </p:txBody>
      </p:sp>
      <p:sp>
        <p:nvSpPr>
          <p:cNvPr id="42000" name="Line 18"/>
          <p:cNvSpPr>
            <a:spLocks noChangeShapeType="1"/>
          </p:cNvSpPr>
          <p:nvPr/>
        </p:nvSpPr>
        <p:spPr bwMode="auto">
          <a:xfrm flipV="1">
            <a:off x="1066800" y="3154363"/>
            <a:ext cx="6019800" cy="15875"/>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2001" name="Line 19"/>
          <p:cNvSpPr>
            <a:spLocks noChangeShapeType="1"/>
          </p:cNvSpPr>
          <p:nvPr/>
        </p:nvSpPr>
        <p:spPr bwMode="auto">
          <a:xfrm>
            <a:off x="24384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2002" name="Line 20"/>
          <p:cNvSpPr>
            <a:spLocks noChangeShapeType="1"/>
          </p:cNvSpPr>
          <p:nvPr/>
        </p:nvSpPr>
        <p:spPr bwMode="auto">
          <a:xfrm>
            <a:off x="4343400" y="223996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2003" name="Line 21"/>
          <p:cNvSpPr>
            <a:spLocks noChangeShapeType="1"/>
          </p:cNvSpPr>
          <p:nvPr/>
        </p:nvSpPr>
        <p:spPr bwMode="auto">
          <a:xfrm>
            <a:off x="6019800" y="223361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2004" name="Line 22"/>
          <p:cNvSpPr>
            <a:spLocks noChangeShapeType="1"/>
          </p:cNvSpPr>
          <p:nvPr/>
        </p:nvSpPr>
        <p:spPr bwMode="auto">
          <a:xfrm>
            <a:off x="8001000" y="2233613"/>
            <a:ext cx="0" cy="2916237"/>
          </a:xfrm>
          <a:prstGeom prst="line">
            <a:avLst/>
          </a:prstGeom>
          <a:noFill/>
          <a:ln w="127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solidFill>
                <a:schemeClr val="bg1"/>
              </a:solidFill>
            </a:endParaRPr>
          </a:p>
        </p:txBody>
      </p:sp>
      <p:sp>
        <p:nvSpPr>
          <p:cNvPr id="42005" name="Rectangle 23"/>
          <p:cNvSpPr>
            <a:spLocks noChangeArrowheads="1"/>
          </p:cNvSpPr>
          <p:nvPr/>
        </p:nvSpPr>
        <p:spPr bwMode="auto">
          <a:xfrm>
            <a:off x="2438400" y="5697538"/>
            <a:ext cx="4873625" cy="582211"/>
          </a:xfrm>
          <a:prstGeom prst="rect">
            <a:avLst/>
          </a:prstGeom>
          <a:noFill/>
          <a:ln>
            <a:noFill/>
          </a:ln>
          <a:effectLst>
            <a:outerShdw blurRad="63500" dist="17961" dir="2700000" algn="ctr" rotWithShape="0">
              <a:schemeClr val="bg1">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003300"/>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3200" b="1">
                <a:latin typeface="Book Antiqua" charset="0"/>
              </a:rPr>
              <a:t>     Increasing Support</a:t>
            </a:r>
            <a:endParaRPr lang="en-US" altLang="en-US" sz="2800" b="1">
              <a:latin typeface="Book Antiqua" charset="0"/>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82</a:t>
            </a:fld>
            <a:endParaRPr lang="en-US" dirty="0"/>
          </a:p>
        </p:txBody>
      </p:sp>
    </p:spTree>
    <p:extLst>
      <p:ext uri="{BB962C8B-B14F-4D97-AF65-F5344CB8AC3E}">
        <p14:creationId xmlns:p14="http://schemas.microsoft.com/office/powerpoint/2010/main" val="19042427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75629"/>
                                        </p:tgtEl>
                                        <p:attrNameLst>
                                          <p:attrName>style.visibility</p:attrName>
                                        </p:attrNameLst>
                                      </p:cBhvr>
                                      <p:to>
                                        <p:strVal val="visible"/>
                                      </p:to>
                                    </p:set>
                                    <p:anim calcmode="lin" valueType="num">
                                      <p:cBhvr>
                                        <p:cTn id="7" dur="500" fill="hold"/>
                                        <p:tgtEl>
                                          <p:spTgt spid="1775629"/>
                                        </p:tgtEl>
                                        <p:attrNameLst>
                                          <p:attrName>ppt_w</p:attrName>
                                        </p:attrNameLst>
                                      </p:cBhvr>
                                      <p:tavLst>
                                        <p:tav tm="0">
                                          <p:val>
                                            <p:fltVal val="0"/>
                                          </p:val>
                                        </p:tav>
                                        <p:tav tm="100000">
                                          <p:val>
                                            <p:strVal val="#ppt_w"/>
                                          </p:val>
                                        </p:tav>
                                      </p:tavLst>
                                    </p:anim>
                                    <p:anim calcmode="lin" valueType="num">
                                      <p:cBhvr>
                                        <p:cTn id="8" dur="500" fill="hold"/>
                                        <p:tgtEl>
                                          <p:spTgt spid="1775629"/>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775630"/>
                                        </p:tgtEl>
                                        <p:attrNameLst>
                                          <p:attrName>style.visibility</p:attrName>
                                        </p:attrNameLst>
                                      </p:cBhvr>
                                      <p:to>
                                        <p:strVal val="visible"/>
                                      </p:to>
                                    </p:set>
                                    <p:anim calcmode="lin" valueType="num">
                                      <p:cBhvr>
                                        <p:cTn id="13" dur="500" fill="hold"/>
                                        <p:tgtEl>
                                          <p:spTgt spid="1775630"/>
                                        </p:tgtEl>
                                        <p:attrNameLst>
                                          <p:attrName>ppt_w</p:attrName>
                                        </p:attrNameLst>
                                      </p:cBhvr>
                                      <p:tavLst>
                                        <p:tav tm="0">
                                          <p:val>
                                            <p:fltVal val="0"/>
                                          </p:val>
                                        </p:tav>
                                        <p:tav tm="100000">
                                          <p:val>
                                            <p:strVal val="#ppt_w"/>
                                          </p:val>
                                        </p:tav>
                                      </p:tavLst>
                                    </p:anim>
                                    <p:anim calcmode="lin" valueType="num">
                                      <p:cBhvr>
                                        <p:cTn id="14" dur="500" fill="hold"/>
                                        <p:tgtEl>
                                          <p:spTgt spid="1775630"/>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775631"/>
                                        </p:tgtEl>
                                        <p:attrNameLst>
                                          <p:attrName>style.visibility</p:attrName>
                                        </p:attrNameLst>
                                      </p:cBhvr>
                                      <p:to>
                                        <p:strVal val="visible"/>
                                      </p:to>
                                    </p:set>
                                    <p:anim calcmode="lin" valueType="num">
                                      <p:cBhvr>
                                        <p:cTn id="19" dur="500" fill="hold"/>
                                        <p:tgtEl>
                                          <p:spTgt spid="1775631"/>
                                        </p:tgtEl>
                                        <p:attrNameLst>
                                          <p:attrName>ppt_w</p:attrName>
                                        </p:attrNameLst>
                                      </p:cBhvr>
                                      <p:tavLst>
                                        <p:tav tm="0">
                                          <p:val>
                                            <p:fltVal val="0"/>
                                          </p:val>
                                        </p:tav>
                                        <p:tav tm="100000">
                                          <p:val>
                                            <p:strVal val="#ppt_w"/>
                                          </p:val>
                                        </p:tav>
                                      </p:tavLst>
                                    </p:anim>
                                    <p:anim calcmode="lin" valueType="num">
                                      <p:cBhvr>
                                        <p:cTn id="20" dur="500" fill="hold"/>
                                        <p:tgtEl>
                                          <p:spTgt spid="1775631"/>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775632"/>
                                        </p:tgtEl>
                                        <p:attrNameLst>
                                          <p:attrName>style.visibility</p:attrName>
                                        </p:attrNameLst>
                                      </p:cBhvr>
                                      <p:to>
                                        <p:strVal val="visible"/>
                                      </p:to>
                                    </p:set>
                                    <p:anim calcmode="lin" valueType="num">
                                      <p:cBhvr>
                                        <p:cTn id="25" dur="500" fill="hold"/>
                                        <p:tgtEl>
                                          <p:spTgt spid="1775632"/>
                                        </p:tgtEl>
                                        <p:attrNameLst>
                                          <p:attrName>ppt_w</p:attrName>
                                        </p:attrNameLst>
                                      </p:cBhvr>
                                      <p:tavLst>
                                        <p:tav tm="0">
                                          <p:val>
                                            <p:fltVal val="0"/>
                                          </p:val>
                                        </p:tav>
                                        <p:tav tm="100000">
                                          <p:val>
                                            <p:strVal val="#ppt_w"/>
                                          </p:val>
                                        </p:tav>
                                      </p:tavLst>
                                    </p:anim>
                                    <p:anim calcmode="lin" valueType="num">
                                      <p:cBhvr>
                                        <p:cTn id="26" dur="500" fill="hold"/>
                                        <p:tgtEl>
                                          <p:spTgt spid="17756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5629" grpId="0" autoUpdateAnimBg="0"/>
      <p:bldP spid="1775630" grpId="0" autoUpdateAnimBg="0"/>
      <p:bldP spid="1775631" grpId="0" autoUpdateAnimBg="0"/>
      <p:bldP spid="1775632" grpId="0"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838199" y="513729"/>
            <a:ext cx="8034339" cy="1104900"/>
          </a:xfrm>
          <a:noFill/>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lIns="92075" tIns="46038" rIns="92075" bIns="46038">
            <a:normAutofit/>
          </a:bodyPr>
          <a:lstStyle/>
          <a:p>
            <a:r>
              <a:rPr lang="en-US" altLang="en-US" smtClean="0">
                <a:solidFill>
                  <a:schemeClr val="tx1"/>
                </a:solidFill>
              </a:rPr>
              <a:t>Definition of a Project Life Cycle</a:t>
            </a:r>
            <a:endParaRPr lang="en-US" altLang="en-US" dirty="0">
              <a:solidFill>
                <a:schemeClr val="tx1"/>
              </a:solidFill>
            </a:endParaRPr>
          </a:p>
        </p:txBody>
      </p:sp>
      <p:sp>
        <p:nvSpPr>
          <p:cNvPr id="51203" name="Freeform 3"/>
          <p:cNvSpPr>
            <a:spLocks/>
          </p:cNvSpPr>
          <p:nvPr/>
        </p:nvSpPr>
        <p:spPr bwMode="auto">
          <a:xfrm>
            <a:off x="1258888" y="3438525"/>
            <a:ext cx="6896100" cy="2497138"/>
          </a:xfrm>
          <a:custGeom>
            <a:avLst/>
            <a:gdLst>
              <a:gd name="T0" fmla="*/ 0 w 4344"/>
              <a:gd name="T1" fmla="*/ 2497138 h 1573"/>
              <a:gd name="T2" fmla="*/ 0 w 4344"/>
              <a:gd name="T3" fmla="*/ 1944688 h 1573"/>
              <a:gd name="T4" fmla="*/ 981075 w 4344"/>
              <a:gd name="T5" fmla="*/ 1668463 h 1573"/>
              <a:gd name="T6" fmla="*/ 1971675 w 4344"/>
              <a:gd name="T7" fmla="*/ 1392238 h 1573"/>
              <a:gd name="T8" fmla="*/ 2952750 w 4344"/>
              <a:gd name="T9" fmla="*/ 839788 h 1573"/>
              <a:gd name="T10" fmla="*/ 3943350 w 4344"/>
              <a:gd name="T11" fmla="*/ 276225 h 1573"/>
              <a:gd name="T12" fmla="*/ 4924425 w 4344"/>
              <a:gd name="T13" fmla="*/ 0 h 1573"/>
              <a:gd name="T14" fmla="*/ 5915025 w 4344"/>
              <a:gd name="T15" fmla="*/ 276225 h 1573"/>
              <a:gd name="T16" fmla="*/ 6896100 w 4344"/>
              <a:gd name="T17" fmla="*/ 1392238 h 1573"/>
              <a:gd name="T18" fmla="*/ 6896100 w 4344"/>
              <a:gd name="T19" fmla="*/ 2497138 h 1573"/>
              <a:gd name="T20" fmla="*/ 5915025 w 4344"/>
              <a:gd name="T21" fmla="*/ 2497138 h 1573"/>
              <a:gd name="T22" fmla="*/ 4924425 w 4344"/>
              <a:gd name="T23" fmla="*/ 2497138 h 1573"/>
              <a:gd name="T24" fmla="*/ 3943350 w 4344"/>
              <a:gd name="T25" fmla="*/ 2497138 h 1573"/>
              <a:gd name="T26" fmla="*/ 2952750 w 4344"/>
              <a:gd name="T27" fmla="*/ 2497138 h 1573"/>
              <a:gd name="T28" fmla="*/ 1971675 w 4344"/>
              <a:gd name="T29" fmla="*/ 2497138 h 1573"/>
              <a:gd name="T30" fmla="*/ 981075 w 4344"/>
              <a:gd name="T31" fmla="*/ 2497138 h 1573"/>
              <a:gd name="T32" fmla="*/ 0 w 4344"/>
              <a:gd name="T33" fmla="*/ 2497138 h 157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44" h="1573">
                <a:moveTo>
                  <a:pt x="0" y="1573"/>
                </a:moveTo>
                <a:lnTo>
                  <a:pt x="0" y="1225"/>
                </a:lnTo>
                <a:lnTo>
                  <a:pt x="618" y="1051"/>
                </a:lnTo>
                <a:lnTo>
                  <a:pt x="1242" y="877"/>
                </a:lnTo>
                <a:lnTo>
                  <a:pt x="1860" y="529"/>
                </a:lnTo>
                <a:lnTo>
                  <a:pt x="2484" y="174"/>
                </a:lnTo>
                <a:lnTo>
                  <a:pt x="3102" y="0"/>
                </a:lnTo>
                <a:lnTo>
                  <a:pt x="3726" y="174"/>
                </a:lnTo>
                <a:lnTo>
                  <a:pt x="4344" y="877"/>
                </a:lnTo>
                <a:lnTo>
                  <a:pt x="4344" y="1573"/>
                </a:lnTo>
                <a:lnTo>
                  <a:pt x="3726" y="1573"/>
                </a:lnTo>
                <a:lnTo>
                  <a:pt x="3102" y="1573"/>
                </a:lnTo>
                <a:lnTo>
                  <a:pt x="2484" y="1573"/>
                </a:lnTo>
                <a:lnTo>
                  <a:pt x="1860" y="1573"/>
                </a:lnTo>
                <a:lnTo>
                  <a:pt x="1242" y="1573"/>
                </a:lnTo>
                <a:lnTo>
                  <a:pt x="618" y="1573"/>
                </a:lnTo>
                <a:lnTo>
                  <a:pt x="0" y="1573"/>
                </a:lnTo>
                <a:close/>
              </a:path>
            </a:pathLst>
          </a:custGeom>
          <a:solidFill>
            <a:srgbClr val="00CC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04" name="Freeform 4"/>
          <p:cNvSpPr>
            <a:spLocks/>
          </p:cNvSpPr>
          <p:nvPr/>
        </p:nvSpPr>
        <p:spPr bwMode="auto">
          <a:xfrm>
            <a:off x="1258888" y="3438525"/>
            <a:ext cx="6896100" cy="2497138"/>
          </a:xfrm>
          <a:custGeom>
            <a:avLst/>
            <a:gdLst>
              <a:gd name="T0" fmla="*/ 0 w 4344"/>
              <a:gd name="T1" fmla="*/ 2497138 h 1573"/>
              <a:gd name="T2" fmla="*/ 0 w 4344"/>
              <a:gd name="T3" fmla="*/ 1944688 h 1573"/>
              <a:gd name="T4" fmla="*/ 981075 w 4344"/>
              <a:gd name="T5" fmla="*/ 1668463 h 1573"/>
              <a:gd name="T6" fmla="*/ 1971675 w 4344"/>
              <a:gd name="T7" fmla="*/ 1392238 h 1573"/>
              <a:gd name="T8" fmla="*/ 2952750 w 4344"/>
              <a:gd name="T9" fmla="*/ 839788 h 1573"/>
              <a:gd name="T10" fmla="*/ 3943350 w 4344"/>
              <a:gd name="T11" fmla="*/ 276225 h 1573"/>
              <a:gd name="T12" fmla="*/ 4924425 w 4344"/>
              <a:gd name="T13" fmla="*/ 0 h 1573"/>
              <a:gd name="T14" fmla="*/ 5915025 w 4344"/>
              <a:gd name="T15" fmla="*/ 276225 h 1573"/>
              <a:gd name="T16" fmla="*/ 6896100 w 4344"/>
              <a:gd name="T17" fmla="*/ 1392238 h 1573"/>
              <a:gd name="T18" fmla="*/ 6896100 w 4344"/>
              <a:gd name="T19" fmla="*/ 2497138 h 1573"/>
              <a:gd name="T20" fmla="*/ 5915025 w 4344"/>
              <a:gd name="T21" fmla="*/ 2497138 h 1573"/>
              <a:gd name="T22" fmla="*/ 4924425 w 4344"/>
              <a:gd name="T23" fmla="*/ 2497138 h 1573"/>
              <a:gd name="T24" fmla="*/ 3943350 w 4344"/>
              <a:gd name="T25" fmla="*/ 2497138 h 1573"/>
              <a:gd name="T26" fmla="*/ 2952750 w 4344"/>
              <a:gd name="T27" fmla="*/ 2497138 h 1573"/>
              <a:gd name="T28" fmla="*/ 1971675 w 4344"/>
              <a:gd name="T29" fmla="*/ 2497138 h 1573"/>
              <a:gd name="T30" fmla="*/ 981075 w 4344"/>
              <a:gd name="T31" fmla="*/ 2497138 h 1573"/>
              <a:gd name="T32" fmla="*/ 0 w 4344"/>
              <a:gd name="T33" fmla="*/ 2497138 h 157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44" h="1573">
                <a:moveTo>
                  <a:pt x="0" y="1573"/>
                </a:moveTo>
                <a:lnTo>
                  <a:pt x="0" y="1225"/>
                </a:lnTo>
                <a:lnTo>
                  <a:pt x="618" y="1051"/>
                </a:lnTo>
                <a:lnTo>
                  <a:pt x="1242" y="877"/>
                </a:lnTo>
                <a:lnTo>
                  <a:pt x="1860" y="529"/>
                </a:lnTo>
                <a:lnTo>
                  <a:pt x="2484" y="174"/>
                </a:lnTo>
                <a:lnTo>
                  <a:pt x="3102" y="0"/>
                </a:lnTo>
                <a:lnTo>
                  <a:pt x="3726" y="174"/>
                </a:lnTo>
                <a:lnTo>
                  <a:pt x="4344" y="877"/>
                </a:lnTo>
                <a:lnTo>
                  <a:pt x="4344" y="1573"/>
                </a:lnTo>
                <a:lnTo>
                  <a:pt x="3726" y="1573"/>
                </a:lnTo>
                <a:lnTo>
                  <a:pt x="3102" y="1573"/>
                </a:lnTo>
                <a:lnTo>
                  <a:pt x="2484" y="1573"/>
                </a:lnTo>
                <a:lnTo>
                  <a:pt x="1860" y="1573"/>
                </a:lnTo>
                <a:lnTo>
                  <a:pt x="1242" y="1573"/>
                </a:lnTo>
                <a:lnTo>
                  <a:pt x="618" y="1573"/>
                </a:lnTo>
                <a:lnTo>
                  <a:pt x="0" y="1573"/>
                </a:lnTo>
              </a:path>
            </a:pathLst>
          </a:custGeom>
          <a:noFill/>
          <a:ln w="9525">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1205" name="Line 5"/>
          <p:cNvSpPr>
            <a:spLocks noChangeShapeType="1"/>
          </p:cNvSpPr>
          <p:nvPr/>
        </p:nvSpPr>
        <p:spPr bwMode="auto">
          <a:xfrm>
            <a:off x="1258888" y="2609850"/>
            <a:ext cx="1587" cy="33258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6" name="Line 6"/>
          <p:cNvSpPr>
            <a:spLocks noChangeShapeType="1"/>
          </p:cNvSpPr>
          <p:nvPr/>
        </p:nvSpPr>
        <p:spPr bwMode="auto">
          <a:xfrm>
            <a:off x="1258888" y="5935663"/>
            <a:ext cx="6896100"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7" name="Line 7"/>
          <p:cNvSpPr>
            <a:spLocks noChangeShapeType="1"/>
          </p:cNvSpPr>
          <p:nvPr/>
        </p:nvSpPr>
        <p:spPr bwMode="auto">
          <a:xfrm flipV="1">
            <a:off x="1258888" y="5859463"/>
            <a:ext cx="1587" cy="15240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8" name="Line 8"/>
          <p:cNvSpPr>
            <a:spLocks noChangeShapeType="1"/>
          </p:cNvSpPr>
          <p:nvPr/>
        </p:nvSpPr>
        <p:spPr bwMode="auto">
          <a:xfrm flipV="1">
            <a:off x="2239963" y="5859463"/>
            <a:ext cx="1587"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09" name="Line 9"/>
          <p:cNvSpPr>
            <a:spLocks noChangeShapeType="1"/>
          </p:cNvSpPr>
          <p:nvPr/>
        </p:nvSpPr>
        <p:spPr bwMode="auto">
          <a:xfrm flipV="1">
            <a:off x="3230563" y="5859463"/>
            <a:ext cx="1587"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0" name="Line 10"/>
          <p:cNvSpPr>
            <a:spLocks noChangeShapeType="1"/>
          </p:cNvSpPr>
          <p:nvPr/>
        </p:nvSpPr>
        <p:spPr bwMode="auto">
          <a:xfrm flipV="1">
            <a:off x="4211638" y="5859463"/>
            <a:ext cx="1587"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1" name="Line 11"/>
          <p:cNvSpPr>
            <a:spLocks noChangeShapeType="1"/>
          </p:cNvSpPr>
          <p:nvPr/>
        </p:nvSpPr>
        <p:spPr bwMode="auto">
          <a:xfrm flipV="1">
            <a:off x="5202238" y="5859463"/>
            <a:ext cx="1587"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2" name="Line 12"/>
          <p:cNvSpPr>
            <a:spLocks noChangeShapeType="1"/>
          </p:cNvSpPr>
          <p:nvPr/>
        </p:nvSpPr>
        <p:spPr bwMode="auto">
          <a:xfrm flipV="1">
            <a:off x="6183313" y="5859463"/>
            <a:ext cx="1587"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3" name="Line 13"/>
          <p:cNvSpPr>
            <a:spLocks noChangeShapeType="1"/>
          </p:cNvSpPr>
          <p:nvPr/>
        </p:nvSpPr>
        <p:spPr bwMode="auto">
          <a:xfrm flipV="1">
            <a:off x="7173913" y="5859463"/>
            <a:ext cx="1587"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4" name="Line 14"/>
          <p:cNvSpPr>
            <a:spLocks noChangeShapeType="1"/>
          </p:cNvSpPr>
          <p:nvPr/>
        </p:nvSpPr>
        <p:spPr bwMode="auto">
          <a:xfrm flipV="1">
            <a:off x="8154988" y="5859463"/>
            <a:ext cx="1587" cy="15240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215" name="Rectangle 15"/>
          <p:cNvSpPr>
            <a:spLocks noChangeArrowheads="1"/>
          </p:cNvSpPr>
          <p:nvPr/>
        </p:nvSpPr>
        <p:spPr bwMode="auto">
          <a:xfrm>
            <a:off x="4954588" y="4687888"/>
            <a:ext cx="12319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1800" b="1">
                <a:solidFill>
                  <a:srgbClr val="000000"/>
                </a:solidFill>
                <a:latin typeface="Arial" charset="0"/>
              </a:rPr>
              <a:t> Resources</a:t>
            </a:r>
            <a:endParaRPr lang="en-US" altLang="en-US" sz="2400">
              <a:solidFill>
                <a:schemeClr val="tx1"/>
              </a:solidFill>
            </a:endParaRPr>
          </a:p>
        </p:txBody>
      </p:sp>
      <p:sp>
        <p:nvSpPr>
          <p:cNvPr id="51216" name="Rectangle 16"/>
          <p:cNvSpPr>
            <a:spLocks noChangeArrowheads="1"/>
          </p:cNvSpPr>
          <p:nvPr/>
        </p:nvSpPr>
        <p:spPr bwMode="auto">
          <a:xfrm>
            <a:off x="5202238" y="4983163"/>
            <a:ext cx="812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1800" b="1">
                <a:solidFill>
                  <a:srgbClr val="000000"/>
                </a:solidFill>
                <a:latin typeface="Arial" charset="0"/>
              </a:rPr>
              <a:t>Utilized</a:t>
            </a:r>
            <a:endParaRPr lang="en-US" altLang="en-US" sz="2400">
              <a:solidFill>
                <a:schemeClr val="tx1"/>
              </a:solidFill>
            </a:endParaRPr>
          </a:p>
        </p:txBody>
      </p:sp>
      <p:sp>
        <p:nvSpPr>
          <p:cNvPr id="51217" name="Rectangle 17"/>
          <p:cNvSpPr>
            <a:spLocks noChangeArrowheads="1"/>
          </p:cNvSpPr>
          <p:nvPr/>
        </p:nvSpPr>
        <p:spPr bwMode="auto">
          <a:xfrm rot="-5400000">
            <a:off x="-5556" y="4044157"/>
            <a:ext cx="163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1800" b="1">
                <a:solidFill>
                  <a:schemeClr val="tx1"/>
                </a:solidFill>
                <a:latin typeface="Arial" charset="0"/>
              </a:rPr>
              <a:t>RESOURCES</a:t>
            </a:r>
          </a:p>
        </p:txBody>
      </p:sp>
      <p:sp>
        <p:nvSpPr>
          <p:cNvPr id="51218" name="Rectangle 18"/>
          <p:cNvSpPr>
            <a:spLocks noChangeArrowheads="1"/>
          </p:cNvSpPr>
          <p:nvPr/>
        </p:nvSpPr>
        <p:spPr bwMode="auto">
          <a:xfrm>
            <a:off x="3679825" y="6034088"/>
            <a:ext cx="730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1800" b="1">
                <a:solidFill>
                  <a:schemeClr val="tx1"/>
                </a:solidFill>
                <a:latin typeface="Arial" charset="0"/>
              </a:rPr>
              <a:t>TIME</a:t>
            </a:r>
          </a:p>
        </p:txBody>
      </p:sp>
      <p:sp>
        <p:nvSpPr>
          <p:cNvPr id="51219" name="Line 19"/>
          <p:cNvSpPr>
            <a:spLocks noChangeShapeType="1"/>
          </p:cNvSpPr>
          <p:nvPr/>
        </p:nvSpPr>
        <p:spPr bwMode="auto">
          <a:xfrm>
            <a:off x="4630738" y="6200775"/>
            <a:ext cx="542925" cy="0"/>
          </a:xfrm>
          <a:prstGeom prst="line">
            <a:avLst/>
          </a:prstGeom>
          <a:noFill/>
          <a:ln w="508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220" name="Line 20"/>
          <p:cNvSpPr>
            <a:spLocks noChangeShapeType="1"/>
          </p:cNvSpPr>
          <p:nvPr/>
        </p:nvSpPr>
        <p:spPr bwMode="auto">
          <a:xfrm>
            <a:off x="2432050" y="2381250"/>
            <a:ext cx="6350" cy="2590800"/>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221" name="Line 21"/>
          <p:cNvSpPr>
            <a:spLocks noChangeShapeType="1"/>
          </p:cNvSpPr>
          <p:nvPr/>
        </p:nvSpPr>
        <p:spPr bwMode="auto">
          <a:xfrm>
            <a:off x="3886200" y="2381250"/>
            <a:ext cx="0" cy="2000250"/>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222" name="Line 22"/>
          <p:cNvSpPr>
            <a:spLocks noChangeShapeType="1"/>
          </p:cNvSpPr>
          <p:nvPr/>
        </p:nvSpPr>
        <p:spPr bwMode="auto">
          <a:xfrm flipH="1">
            <a:off x="5314950" y="2381250"/>
            <a:ext cx="0" cy="1238250"/>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223" name="Line 23"/>
          <p:cNvSpPr>
            <a:spLocks noChangeShapeType="1"/>
          </p:cNvSpPr>
          <p:nvPr/>
        </p:nvSpPr>
        <p:spPr bwMode="auto">
          <a:xfrm>
            <a:off x="6858000" y="2381250"/>
            <a:ext cx="0" cy="1143000"/>
          </a:xfrm>
          <a:prstGeom prst="line">
            <a:avLst/>
          </a:prstGeom>
          <a:noFill/>
          <a:ln w="12700">
            <a:solidFill>
              <a:schemeClr val="tx1"/>
            </a:solidFill>
            <a:prstDash val="lg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224" name="Rectangle 24"/>
          <p:cNvSpPr>
            <a:spLocks noChangeArrowheads="1"/>
          </p:cNvSpPr>
          <p:nvPr/>
        </p:nvSpPr>
        <p:spPr bwMode="auto">
          <a:xfrm>
            <a:off x="1207958" y="1895475"/>
            <a:ext cx="1294072"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1200" b="1">
                <a:solidFill>
                  <a:schemeClr val="tx1"/>
                </a:solidFill>
                <a:latin typeface="Arial" charset="0"/>
              </a:rPr>
              <a:t>CONCEPTUAL </a:t>
            </a:r>
          </a:p>
          <a:p>
            <a:pPr algn="ctr">
              <a:spcBef>
                <a:spcPct val="0"/>
              </a:spcBef>
            </a:pPr>
            <a:r>
              <a:rPr lang="en-US" altLang="en-US" sz="1200" b="1">
                <a:solidFill>
                  <a:schemeClr val="tx1"/>
                </a:solidFill>
                <a:latin typeface="Arial" charset="0"/>
              </a:rPr>
              <a:t>PHASE</a:t>
            </a:r>
          </a:p>
        </p:txBody>
      </p:sp>
      <p:sp>
        <p:nvSpPr>
          <p:cNvPr id="51225" name="Rectangle 25"/>
          <p:cNvSpPr>
            <a:spLocks noChangeArrowheads="1"/>
          </p:cNvSpPr>
          <p:nvPr/>
        </p:nvSpPr>
        <p:spPr bwMode="auto">
          <a:xfrm>
            <a:off x="3866744" y="1895475"/>
            <a:ext cx="1561325"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1200" b="1">
                <a:solidFill>
                  <a:schemeClr val="tx1"/>
                </a:solidFill>
                <a:latin typeface="Arial" charset="0"/>
              </a:rPr>
              <a:t>DETAILED</a:t>
            </a:r>
            <a:br>
              <a:rPr lang="en-US" altLang="en-US" sz="1200" b="1">
                <a:solidFill>
                  <a:schemeClr val="tx1"/>
                </a:solidFill>
                <a:latin typeface="Arial" charset="0"/>
              </a:rPr>
            </a:br>
            <a:r>
              <a:rPr lang="en-US" altLang="en-US" sz="1200" b="1">
                <a:solidFill>
                  <a:schemeClr val="tx1"/>
                </a:solidFill>
                <a:latin typeface="Arial" charset="0"/>
              </a:rPr>
              <a:t>PLANNING PHASE</a:t>
            </a:r>
          </a:p>
        </p:txBody>
      </p:sp>
      <p:sp>
        <p:nvSpPr>
          <p:cNvPr id="51226" name="Rectangle 26"/>
          <p:cNvSpPr>
            <a:spLocks noChangeArrowheads="1"/>
          </p:cNvSpPr>
          <p:nvPr/>
        </p:nvSpPr>
        <p:spPr bwMode="auto">
          <a:xfrm>
            <a:off x="2355444" y="1895475"/>
            <a:ext cx="1561325"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1200" b="1">
                <a:solidFill>
                  <a:schemeClr val="tx1"/>
                </a:solidFill>
                <a:latin typeface="Arial" charset="0"/>
              </a:rPr>
              <a:t>FEASIBILITY AND</a:t>
            </a:r>
          </a:p>
          <a:p>
            <a:pPr algn="ctr">
              <a:spcBef>
                <a:spcPct val="0"/>
              </a:spcBef>
            </a:pPr>
            <a:r>
              <a:rPr lang="en-US" altLang="en-US" sz="1200" b="1">
                <a:solidFill>
                  <a:schemeClr val="tx1"/>
                </a:solidFill>
                <a:latin typeface="Arial" charset="0"/>
              </a:rPr>
              <a:t>PRELIMINARY</a:t>
            </a:r>
            <a:br>
              <a:rPr lang="en-US" altLang="en-US" sz="1200" b="1">
                <a:solidFill>
                  <a:schemeClr val="tx1"/>
                </a:solidFill>
                <a:latin typeface="Arial" charset="0"/>
              </a:rPr>
            </a:br>
            <a:r>
              <a:rPr lang="en-US" altLang="en-US" sz="1200" b="1">
                <a:solidFill>
                  <a:schemeClr val="tx1"/>
                </a:solidFill>
                <a:latin typeface="Arial" charset="0"/>
              </a:rPr>
              <a:t>PLANNING PHASE</a:t>
            </a:r>
          </a:p>
        </p:txBody>
      </p:sp>
      <p:sp>
        <p:nvSpPr>
          <p:cNvPr id="51227" name="Rectangle 27"/>
          <p:cNvSpPr>
            <a:spLocks noChangeArrowheads="1"/>
          </p:cNvSpPr>
          <p:nvPr/>
        </p:nvSpPr>
        <p:spPr bwMode="auto">
          <a:xfrm>
            <a:off x="5390990" y="1895475"/>
            <a:ext cx="1549719"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1200" b="1">
                <a:solidFill>
                  <a:schemeClr val="tx1"/>
                </a:solidFill>
                <a:latin typeface="Arial" charset="0"/>
              </a:rPr>
              <a:t>IMPLEMENTATION</a:t>
            </a:r>
          </a:p>
          <a:p>
            <a:pPr algn="ctr">
              <a:spcBef>
                <a:spcPct val="0"/>
              </a:spcBef>
            </a:pPr>
            <a:r>
              <a:rPr lang="en-US" altLang="en-US" sz="1200" b="1">
                <a:solidFill>
                  <a:schemeClr val="tx1"/>
                </a:solidFill>
                <a:latin typeface="Arial" charset="0"/>
              </a:rPr>
              <a:t>PHASE</a:t>
            </a:r>
          </a:p>
        </p:txBody>
      </p:sp>
      <p:sp>
        <p:nvSpPr>
          <p:cNvPr id="51228" name="Rectangle 28"/>
          <p:cNvSpPr>
            <a:spLocks noChangeArrowheads="1"/>
          </p:cNvSpPr>
          <p:nvPr/>
        </p:nvSpPr>
        <p:spPr bwMode="auto">
          <a:xfrm>
            <a:off x="7038081" y="1895475"/>
            <a:ext cx="1517851"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spcBef>
                <a:spcPct val="0"/>
              </a:spcBef>
            </a:pPr>
            <a:r>
              <a:rPr lang="en-US" altLang="en-US" sz="1200" b="1">
                <a:solidFill>
                  <a:schemeClr val="tx1"/>
                </a:solidFill>
                <a:latin typeface="Arial" charset="0"/>
              </a:rPr>
              <a:t>CONVERSION</a:t>
            </a:r>
          </a:p>
          <a:p>
            <a:pPr algn="ctr">
              <a:spcBef>
                <a:spcPct val="0"/>
              </a:spcBef>
            </a:pPr>
            <a:r>
              <a:rPr lang="en-US" altLang="en-US" sz="1200" b="1">
                <a:solidFill>
                  <a:schemeClr val="tx1"/>
                </a:solidFill>
                <a:latin typeface="Arial" charset="0"/>
              </a:rPr>
              <a:t>OR TERMINATION</a:t>
            </a:r>
            <a:br>
              <a:rPr lang="en-US" altLang="en-US" sz="1200" b="1">
                <a:solidFill>
                  <a:schemeClr val="tx1"/>
                </a:solidFill>
                <a:latin typeface="Arial" charset="0"/>
              </a:rPr>
            </a:br>
            <a:r>
              <a:rPr lang="en-US" altLang="en-US" sz="1200" b="1">
                <a:solidFill>
                  <a:schemeClr val="tx1"/>
                </a:solidFill>
                <a:latin typeface="Arial" charset="0"/>
              </a:rPr>
              <a:t>PHASE</a:t>
            </a:r>
          </a:p>
        </p:txBody>
      </p:sp>
      <p:sp>
        <p:nvSpPr>
          <p:cNvPr id="51229" name="Rectangle 29"/>
          <p:cNvSpPr>
            <a:spLocks noChangeArrowheads="1"/>
          </p:cNvSpPr>
          <p:nvPr/>
        </p:nvSpPr>
        <p:spPr bwMode="auto">
          <a:xfrm rot="-5400000">
            <a:off x="394494" y="5439569"/>
            <a:ext cx="97313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1600" b="1">
                <a:solidFill>
                  <a:schemeClr val="tx1"/>
                </a:solidFill>
                <a:latin typeface="Arial" charset="0"/>
              </a:rPr>
              <a:t>PMO</a:t>
            </a:r>
          </a:p>
        </p:txBody>
      </p:sp>
      <p:sp>
        <p:nvSpPr>
          <p:cNvPr id="51230" name="Rectangle 30"/>
          <p:cNvSpPr>
            <a:spLocks noChangeArrowheads="1"/>
          </p:cNvSpPr>
          <p:nvPr/>
        </p:nvSpPr>
        <p:spPr bwMode="auto">
          <a:xfrm rot="-5400000">
            <a:off x="7988300" y="5151438"/>
            <a:ext cx="8858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spcBef>
                <a:spcPct val="0"/>
              </a:spcBef>
            </a:pPr>
            <a:r>
              <a:rPr lang="en-US" altLang="en-US" sz="1600" b="1">
                <a:solidFill>
                  <a:schemeClr val="tx1"/>
                </a:solidFill>
                <a:latin typeface="Arial" charset="0"/>
              </a:rPr>
              <a:t>PMO </a:t>
            </a:r>
            <a:r>
              <a:rPr lang="en-US" altLang="en-US" sz="3600" b="1">
                <a:solidFill>
                  <a:schemeClr val="tx1"/>
                </a:solidFill>
                <a:latin typeface="Arial" charset="0"/>
              </a:rPr>
              <a:t>*</a:t>
            </a:r>
          </a:p>
        </p:txBody>
      </p:sp>
      <p:sp>
        <p:nvSpPr>
          <p:cNvPr id="51231" name="Line 31"/>
          <p:cNvSpPr>
            <a:spLocks noChangeShapeType="1"/>
          </p:cNvSpPr>
          <p:nvPr/>
        </p:nvSpPr>
        <p:spPr bwMode="auto">
          <a:xfrm>
            <a:off x="1201738" y="5943600"/>
            <a:ext cx="7008812"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232" name="Rectangle 32"/>
          <p:cNvSpPr>
            <a:spLocks noChangeArrowheads="1"/>
          </p:cNvSpPr>
          <p:nvPr/>
        </p:nvSpPr>
        <p:spPr bwMode="auto">
          <a:xfrm>
            <a:off x="2270125" y="63849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eaLnBrk="1" hangingPunct="1">
              <a:spcBef>
                <a:spcPct val="0"/>
              </a:spcBef>
            </a:pPr>
            <a:endParaRPr lang="en-US" altLang="en-US" sz="2400">
              <a:solidFill>
                <a:schemeClr val="tx1"/>
              </a:solidFill>
            </a:endParaRPr>
          </a:p>
        </p:txBody>
      </p:sp>
      <p:sp>
        <p:nvSpPr>
          <p:cNvPr id="51233" name="Line 33"/>
          <p:cNvSpPr>
            <a:spLocks noChangeShapeType="1"/>
          </p:cNvSpPr>
          <p:nvPr/>
        </p:nvSpPr>
        <p:spPr bwMode="auto">
          <a:xfrm rot="-5400000">
            <a:off x="566737" y="3014663"/>
            <a:ext cx="542925" cy="0"/>
          </a:xfrm>
          <a:prstGeom prst="line">
            <a:avLst/>
          </a:prstGeom>
          <a:noFill/>
          <a:ln w="508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1234" name="AutoShape 34"/>
          <p:cNvSpPr>
            <a:spLocks noChangeArrowheads="1"/>
          </p:cNvSpPr>
          <p:nvPr/>
        </p:nvSpPr>
        <p:spPr bwMode="auto">
          <a:xfrm>
            <a:off x="7924800" y="6022975"/>
            <a:ext cx="422275" cy="457200"/>
          </a:xfrm>
          <a:prstGeom prst="flowChartExtra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51235" name="AutoShape 35"/>
          <p:cNvSpPr>
            <a:spLocks noChangeArrowheads="1"/>
          </p:cNvSpPr>
          <p:nvPr/>
        </p:nvSpPr>
        <p:spPr bwMode="auto">
          <a:xfrm>
            <a:off x="1028700" y="6022975"/>
            <a:ext cx="422275" cy="457200"/>
          </a:xfrm>
          <a:prstGeom prst="flowChartExtra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Tree>
    <p:extLst>
      <p:ext uri="{BB962C8B-B14F-4D97-AF65-F5344CB8AC3E}">
        <p14:creationId xmlns:p14="http://schemas.microsoft.com/office/powerpoint/2010/main" val="44446781"/>
      </p:ext>
    </p:extLst>
  </p:cSld>
  <p:clrMapOvr>
    <a:masterClrMapping/>
  </p:clrMapOvr>
  <p:transition>
    <p:pull dir="rd"/>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Key to Success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35200" y="2430463"/>
            <a:ext cx="4672013" cy="226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1" name="Text Box 3"/>
          <p:cNvSpPr txBox="1">
            <a:spLocks noChangeArrowheads="1"/>
          </p:cNvSpPr>
          <p:nvPr/>
        </p:nvSpPr>
        <p:spPr bwMode="auto">
          <a:xfrm>
            <a:off x="936625" y="473075"/>
            <a:ext cx="76327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r>
              <a:rPr lang="en-US" altLang="en-US" b="1" i="1">
                <a:solidFill>
                  <a:schemeClr val="tx1"/>
                </a:solidFill>
              </a:rPr>
              <a:t>The Definition Of Success</a:t>
            </a:r>
          </a:p>
        </p:txBody>
      </p:sp>
      <p:sp>
        <p:nvSpPr>
          <p:cNvPr id="2" name="Slide Number Placeholder 1"/>
          <p:cNvSpPr>
            <a:spLocks noGrp="1"/>
          </p:cNvSpPr>
          <p:nvPr>
            <p:ph type="sldNum" sz="quarter" idx="12"/>
          </p:nvPr>
        </p:nvSpPr>
        <p:spPr/>
        <p:txBody>
          <a:bodyPr/>
          <a:lstStyle/>
          <a:p>
            <a:fld id="{0372A8C0-A868-48E0-975A-4D80D3DDF995}" type="slidenum">
              <a:rPr lang="en-US" smtClean="0"/>
              <a:t>84</a:t>
            </a:fld>
            <a:endParaRPr lang="en-US" dirty="0"/>
          </a:p>
        </p:txBody>
      </p:sp>
    </p:spTree>
    <p:extLst>
      <p:ext uri="{BB962C8B-B14F-4D97-AF65-F5344CB8AC3E}">
        <p14:creationId xmlns:p14="http://schemas.microsoft.com/office/powerpoint/2010/main" val="20813898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p:spPr>
        <p:txBody>
          <a:bodyPr/>
          <a:lstStyle/>
          <a:p>
            <a:r>
              <a:rPr lang="en-US" altLang="en-US" dirty="0">
                <a:solidFill>
                  <a:schemeClr val="tx1"/>
                </a:solidFill>
              </a:rPr>
              <a:t>Success</a:t>
            </a:r>
          </a:p>
        </p:txBody>
      </p:sp>
      <p:sp>
        <p:nvSpPr>
          <p:cNvPr id="1714179" name="Rectangle 3"/>
          <p:cNvSpPr>
            <a:spLocks noGrp="1" noChangeArrowheads="1"/>
          </p:cNvSpPr>
          <p:nvPr>
            <p:ph type="body" idx="1"/>
          </p:nvPr>
        </p:nvSpPr>
        <p:spPr>
          <a:xfrm>
            <a:off x="979488" y="1831659"/>
            <a:ext cx="5861050" cy="4076700"/>
          </a:xfrm>
          <a:noFill/>
        </p:spPr>
        <p:txBody>
          <a:bodyPr>
            <a:normAutofit/>
          </a:bodyPr>
          <a:lstStyle/>
          <a:p>
            <a:r>
              <a:rPr lang="en-US" altLang="en-US" sz="4000" dirty="0">
                <a:solidFill>
                  <a:schemeClr val="tx1"/>
                </a:solidFill>
              </a:rPr>
              <a:t>Definition of Success</a:t>
            </a:r>
            <a:endParaRPr lang="en-US" altLang="en-US" sz="2400" dirty="0">
              <a:solidFill>
                <a:schemeClr val="tx1"/>
              </a:solidFill>
            </a:endParaRPr>
          </a:p>
          <a:p>
            <a:pPr lvl="1">
              <a:buSzPct val="75000"/>
            </a:pPr>
            <a:r>
              <a:rPr lang="en-US" altLang="en-US" sz="3600" dirty="0">
                <a:solidFill>
                  <a:schemeClr val="tx1"/>
                </a:solidFill>
              </a:rPr>
              <a:t>Primary Factors</a:t>
            </a:r>
            <a:endParaRPr lang="en-US" altLang="en-US" sz="3200" dirty="0">
              <a:solidFill>
                <a:schemeClr val="tx1"/>
              </a:solidFill>
            </a:endParaRPr>
          </a:p>
          <a:p>
            <a:pPr marL="1085850" lvl="2">
              <a:buSzPct val="65000"/>
            </a:pPr>
            <a:r>
              <a:rPr lang="en-US" altLang="en-US" sz="1800" dirty="0">
                <a:solidFill>
                  <a:schemeClr val="tx1"/>
                </a:solidFill>
              </a:rPr>
              <a:t>Within Time</a:t>
            </a:r>
          </a:p>
          <a:p>
            <a:pPr marL="1085850" lvl="2">
              <a:buSzPct val="65000"/>
            </a:pPr>
            <a:r>
              <a:rPr lang="en-US" altLang="en-US" sz="1800" dirty="0">
                <a:solidFill>
                  <a:schemeClr val="tx1"/>
                </a:solidFill>
              </a:rPr>
              <a:t>Within Cost</a:t>
            </a:r>
          </a:p>
          <a:p>
            <a:pPr marL="1085850" lvl="2">
              <a:buSzPct val="65000"/>
            </a:pPr>
            <a:r>
              <a:rPr lang="en-US" altLang="en-US" sz="1800" dirty="0">
                <a:solidFill>
                  <a:schemeClr val="tx1"/>
                </a:solidFill>
              </a:rPr>
              <a:t>Within Quality</a:t>
            </a:r>
          </a:p>
          <a:p>
            <a:pPr marL="1085850" lvl="2">
              <a:buSzPct val="65000"/>
            </a:pPr>
            <a:r>
              <a:rPr lang="en-US" altLang="en-US" sz="1800" dirty="0">
                <a:solidFill>
                  <a:schemeClr val="tx1"/>
                </a:solidFill>
              </a:rPr>
              <a:t>Accepted by The Customer</a:t>
            </a:r>
          </a:p>
        </p:txBody>
      </p:sp>
      <p:sp>
        <p:nvSpPr>
          <p:cNvPr id="2" name="Slide Number Placeholder 1"/>
          <p:cNvSpPr>
            <a:spLocks noGrp="1"/>
          </p:cNvSpPr>
          <p:nvPr>
            <p:ph type="sldNum" sz="quarter" idx="12"/>
          </p:nvPr>
        </p:nvSpPr>
        <p:spPr/>
        <p:txBody>
          <a:bodyPr/>
          <a:lstStyle/>
          <a:p>
            <a:fld id="{0372A8C0-A868-48E0-975A-4D80D3DDF995}" type="slidenum">
              <a:rPr lang="en-US" smtClean="0"/>
              <a:t>85</a:t>
            </a:fld>
            <a:endParaRPr lang="en-US" dirty="0"/>
          </a:p>
        </p:txBody>
      </p:sp>
    </p:spTree>
    <p:extLst>
      <p:ext uri="{BB962C8B-B14F-4D97-AF65-F5344CB8AC3E}">
        <p14:creationId xmlns:p14="http://schemas.microsoft.com/office/powerpoint/2010/main" val="57183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14179">
                                            <p:txEl>
                                              <p:pRg st="0" end="0"/>
                                            </p:txEl>
                                          </p:spTgt>
                                        </p:tgtEl>
                                        <p:attrNameLst>
                                          <p:attrName>style.visibility</p:attrName>
                                        </p:attrNameLst>
                                      </p:cBhvr>
                                      <p:to>
                                        <p:strVal val="visible"/>
                                      </p:to>
                                    </p:set>
                                    <p:anim calcmode="lin" valueType="num">
                                      <p:cBhvr additive="base">
                                        <p:cTn id="7" dur="500" fill="hold"/>
                                        <p:tgtEl>
                                          <p:spTgt spid="17141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141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14179">
                                            <p:txEl>
                                              <p:pRg st="1" end="1"/>
                                            </p:txEl>
                                          </p:spTgt>
                                        </p:tgtEl>
                                        <p:attrNameLst>
                                          <p:attrName>style.visibility</p:attrName>
                                        </p:attrNameLst>
                                      </p:cBhvr>
                                      <p:to>
                                        <p:strVal val="visible"/>
                                      </p:to>
                                    </p:set>
                                    <p:anim calcmode="lin" valueType="num">
                                      <p:cBhvr additive="base">
                                        <p:cTn id="13" dur="500" fill="hold"/>
                                        <p:tgtEl>
                                          <p:spTgt spid="17141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14179">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714179">
                                            <p:txEl>
                                              <p:pRg st="2" end="2"/>
                                            </p:txEl>
                                          </p:spTgt>
                                        </p:tgtEl>
                                        <p:attrNameLst>
                                          <p:attrName>style.visibility</p:attrName>
                                        </p:attrNameLst>
                                      </p:cBhvr>
                                      <p:to>
                                        <p:strVal val="visible"/>
                                      </p:to>
                                    </p:set>
                                    <p:anim calcmode="lin" valueType="num">
                                      <p:cBhvr additive="base">
                                        <p:cTn id="17" dur="500" fill="hold"/>
                                        <p:tgtEl>
                                          <p:spTgt spid="1714179">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714179">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714179">
                                            <p:txEl>
                                              <p:pRg st="3" end="3"/>
                                            </p:txEl>
                                          </p:spTgt>
                                        </p:tgtEl>
                                        <p:attrNameLst>
                                          <p:attrName>style.visibility</p:attrName>
                                        </p:attrNameLst>
                                      </p:cBhvr>
                                      <p:to>
                                        <p:strVal val="visible"/>
                                      </p:to>
                                    </p:set>
                                    <p:anim calcmode="lin" valueType="num">
                                      <p:cBhvr additive="base">
                                        <p:cTn id="21" dur="500" fill="hold"/>
                                        <p:tgtEl>
                                          <p:spTgt spid="1714179">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714179">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714179">
                                            <p:txEl>
                                              <p:pRg st="4" end="4"/>
                                            </p:txEl>
                                          </p:spTgt>
                                        </p:tgtEl>
                                        <p:attrNameLst>
                                          <p:attrName>style.visibility</p:attrName>
                                        </p:attrNameLst>
                                      </p:cBhvr>
                                      <p:to>
                                        <p:strVal val="visible"/>
                                      </p:to>
                                    </p:set>
                                    <p:anim calcmode="lin" valueType="num">
                                      <p:cBhvr additive="base">
                                        <p:cTn id="25" dur="500" fill="hold"/>
                                        <p:tgtEl>
                                          <p:spTgt spid="1714179">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14179">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1714179">
                                            <p:txEl>
                                              <p:pRg st="5" end="5"/>
                                            </p:txEl>
                                          </p:spTgt>
                                        </p:tgtEl>
                                        <p:attrNameLst>
                                          <p:attrName>style.visibility</p:attrName>
                                        </p:attrNameLst>
                                      </p:cBhvr>
                                      <p:to>
                                        <p:strVal val="visible"/>
                                      </p:to>
                                    </p:set>
                                    <p:anim calcmode="lin" valueType="num">
                                      <p:cBhvr additive="base">
                                        <p:cTn id="29" dur="500" fill="hold"/>
                                        <p:tgtEl>
                                          <p:spTgt spid="1714179">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71417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4179" grpId="0" build="p" bldLvl="2"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altLang="en-US">
                <a:solidFill>
                  <a:schemeClr val="tx1"/>
                </a:solidFill>
              </a:rPr>
              <a:t>Success</a:t>
            </a:r>
          </a:p>
        </p:txBody>
      </p:sp>
      <p:sp>
        <p:nvSpPr>
          <p:cNvPr id="55299" name="Rectangle 3"/>
          <p:cNvSpPr>
            <a:spLocks noGrp="1" noChangeArrowheads="1"/>
          </p:cNvSpPr>
          <p:nvPr>
            <p:ph type="body" idx="1"/>
          </p:nvPr>
        </p:nvSpPr>
        <p:spPr>
          <a:xfrm>
            <a:off x="1042987" y="1581150"/>
            <a:ext cx="7696200" cy="4076700"/>
          </a:xfrm>
        </p:spPr>
        <p:txBody>
          <a:bodyPr>
            <a:normAutofit fontScale="92500" lnSpcReduction="20000"/>
          </a:bodyPr>
          <a:lstStyle/>
          <a:p>
            <a:pPr>
              <a:lnSpc>
                <a:spcPct val="90000"/>
              </a:lnSpc>
              <a:buFont typeface="Monotype Sorts" charset="2"/>
              <a:buNone/>
            </a:pPr>
            <a:r>
              <a:rPr lang="en-US" altLang="en-US" b="1" dirty="0">
                <a:solidFill>
                  <a:schemeClr val="tx1"/>
                </a:solidFill>
              </a:rPr>
              <a:t>	</a:t>
            </a:r>
          </a:p>
          <a:p>
            <a:pPr lvl="1">
              <a:lnSpc>
                <a:spcPct val="90000"/>
              </a:lnSpc>
              <a:buFontTx/>
              <a:buNone/>
            </a:pPr>
            <a:r>
              <a:rPr lang="en-US" altLang="en-US" sz="3000" dirty="0">
                <a:solidFill>
                  <a:schemeClr val="tx1"/>
                </a:solidFill>
              </a:rPr>
              <a:t>Secondary Factors:</a:t>
            </a:r>
          </a:p>
          <a:p>
            <a:pPr lvl="2">
              <a:lnSpc>
                <a:spcPct val="90000"/>
              </a:lnSpc>
            </a:pPr>
            <a:r>
              <a:rPr lang="en-US" altLang="en-US" sz="2200" dirty="0">
                <a:solidFill>
                  <a:schemeClr val="tx1"/>
                </a:solidFill>
              </a:rPr>
              <a:t>Customer Reference</a:t>
            </a:r>
          </a:p>
          <a:p>
            <a:pPr lvl="2">
              <a:lnSpc>
                <a:spcPct val="90000"/>
              </a:lnSpc>
            </a:pPr>
            <a:r>
              <a:rPr lang="en-US" altLang="en-US" sz="2200" dirty="0">
                <a:solidFill>
                  <a:schemeClr val="tx1"/>
                </a:solidFill>
              </a:rPr>
              <a:t>Follow-on Work</a:t>
            </a:r>
          </a:p>
          <a:p>
            <a:pPr lvl="2">
              <a:lnSpc>
                <a:spcPct val="90000"/>
              </a:lnSpc>
            </a:pPr>
            <a:r>
              <a:rPr lang="en-US" altLang="en-US" sz="2200" dirty="0">
                <a:solidFill>
                  <a:schemeClr val="tx1"/>
                </a:solidFill>
              </a:rPr>
              <a:t>Financial Success</a:t>
            </a:r>
          </a:p>
          <a:p>
            <a:pPr lvl="2">
              <a:lnSpc>
                <a:spcPct val="90000"/>
              </a:lnSpc>
            </a:pPr>
            <a:r>
              <a:rPr lang="en-US" altLang="en-US" sz="2200" dirty="0">
                <a:solidFill>
                  <a:schemeClr val="tx1"/>
                </a:solidFill>
              </a:rPr>
              <a:t>Technical Superiority</a:t>
            </a:r>
          </a:p>
          <a:p>
            <a:pPr lvl="2">
              <a:lnSpc>
                <a:spcPct val="90000"/>
              </a:lnSpc>
            </a:pPr>
            <a:r>
              <a:rPr lang="en-US" altLang="en-US" sz="2200" dirty="0">
                <a:solidFill>
                  <a:schemeClr val="tx1"/>
                </a:solidFill>
              </a:rPr>
              <a:t>Strategic Alignment</a:t>
            </a:r>
          </a:p>
          <a:p>
            <a:pPr lvl="2">
              <a:lnSpc>
                <a:spcPct val="90000"/>
              </a:lnSpc>
            </a:pPr>
            <a:r>
              <a:rPr lang="en-US" altLang="en-US" sz="2200" dirty="0">
                <a:solidFill>
                  <a:schemeClr val="tx1"/>
                </a:solidFill>
              </a:rPr>
              <a:t>Regulatory Agency Relations</a:t>
            </a:r>
          </a:p>
          <a:p>
            <a:pPr lvl="2">
              <a:lnSpc>
                <a:spcPct val="90000"/>
              </a:lnSpc>
            </a:pPr>
            <a:r>
              <a:rPr lang="en-US" altLang="en-US" sz="2200" dirty="0">
                <a:solidFill>
                  <a:schemeClr val="tx1"/>
                </a:solidFill>
              </a:rPr>
              <a:t>Health and Safety</a:t>
            </a:r>
          </a:p>
          <a:p>
            <a:pPr lvl="2">
              <a:lnSpc>
                <a:spcPct val="90000"/>
              </a:lnSpc>
            </a:pPr>
            <a:r>
              <a:rPr lang="en-US" altLang="en-US" sz="2200" dirty="0">
                <a:solidFill>
                  <a:schemeClr val="tx1"/>
                </a:solidFill>
              </a:rPr>
              <a:t>Environmental Protection</a:t>
            </a:r>
          </a:p>
          <a:p>
            <a:pPr lvl="2">
              <a:lnSpc>
                <a:spcPct val="90000"/>
              </a:lnSpc>
            </a:pPr>
            <a:r>
              <a:rPr lang="en-US" altLang="en-US" sz="2200" dirty="0">
                <a:solidFill>
                  <a:schemeClr val="tx1"/>
                </a:solidFill>
              </a:rPr>
              <a:t>Corporate Reputation</a:t>
            </a:r>
          </a:p>
          <a:p>
            <a:pPr lvl="2">
              <a:lnSpc>
                <a:spcPct val="90000"/>
              </a:lnSpc>
            </a:pPr>
            <a:r>
              <a:rPr lang="en-US" altLang="en-US" sz="2200" dirty="0">
                <a:solidFill>
                  <a:schemeClr val="tx1"/>
                </a:solidFill>
              </a:rPr>
              <a:t>Employee Alignment</a:t>
            </a:r>
          </a:p>
          <a:p>
            <a:pPr lvl="2">
              <a:lnSpc>
                <a:spcPct val="90000"/>
              </a:lnSpc>
            </a:pPr>
            <a:r>
              <a:rPr lang="en-US" altLang="en-US" sz="2200" dirty="0">
                <a:solidFill>
                  <a:schemeClr val="tx1"/>
                </a:solidFill>
              </a:rPr>
              <a:t>Ethical conduct</a:t>
            </a:r>
          </a:p>
        </p:txBody>
      </p:sp>
      <p:sp>
        <p:nvSpPr>
          <p:cNvPr id="2" name="Slide Number Placeholder 1"/>
          <p:cNvSpPr>
            <a:spLocks noGrp="1"/>
          </p:cNvSpPr>
          <p:nvPr>
            <p:ph type="sldNum" sz="quarter" idx="12"/>
          </p:nvPr>
        </p:nvSpPr>
        <p:spPr/>
        <p:txBody>
          <a:bodyPr/>
          <a:lstStyle/>
          <a:p>
            <a:fld id="{0372A8C0-A868-48E0-975A-4D80D3DDF995}" type="slidenum">
              <a:rPr lang="en-US" smtClean="0"/>
              <a:t>86</a:t>
            </a:fld>
            <a:endParaRPr lang="en-US" dirty="0"/>
          </a:p>
        </p:txBody>
      </p:sp>
    </p:spTree>
    <p:extLst>
      <p:ext uri="{BB962C8B-B14F-4D97-AF65-F5344CB8AC3E}">
        <p14:creationId xmlns:p14="http://schemas.microsoft.com/office/powerpoint/2010/main" val="8574326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altLang="en-US" dirty="0">
                <a:solidFill>
                  <a:schemeClr val="tx1"/>
                </a:solidFill>
              </a:rPr>
              <a:t>Key Performance Indicators</a:t>
            </a:r>
          </a:p>
        </p:txBody>
      </p:sp>
      <p:sp>
        <p:nvSpPr>
          <p:cNvPr id="2" name="Slide Number Placeholder 1"/>
          <p:cNvSpPr>
            <a:spLocks noGrp="1"/>
          </p:cNvSpPr>
          <p:nvPr>
            <p:ph type="sldNum" sz="quarter" idx="12"/>
          </p:nvPr>
        </p:nvSpPr>
        <p:spPr/>
        <p:txBody>
          <a:bodyPr/>
          <a:lstStyle/>
          <a:p>
            <a:fld id="{0372A8C0-A868-48E0-975A-4D80D3DDF995}" type="slidenum">
              <a:rPr lang="en-US" smtClean="0"/>
              <a:t>87</a:t>
            </a:fld>
            <a:endParaRPr lang="en-US" dirty="0"/>
          </a:p>
        </p:txBody>
      </p:sp>
      <p:sp>
        <p:nvSpPr>
          <p:cNvPr id="6" name="Rectangle 3"/>
          <p:cNvSpPr txBox="1">
            <a:spLocks noChangeArrowheads="1"/>
          </p:cNvSpPr>
          <p:nvPr/>
        </p:nvSpPr>
        <p:spPr>
          <a:xfrm>
            <a:off x="914400" y="2667000"/>
            <a:ext cx="7696200" cy="29718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altLang="en-US" sz="4000" b="1" smtClean="0">
                <a:solidFill>
                  <a:schemeClr val="tx1"/>
                </a:solidFill>
              </a:rPr>
              <a:t>These are shared learning topics which allow us to maximize what we do right and correct what we do wrong.</a:t>
            </a:r>
          </a:p>
          <a:p>
            <a:endParaRPr lang="en-US" altLang="en-US" dirty="0">
              <a:solidFill>
                <a:schemeClr val="tx1"/>
              </a:solidFill>
            </a:endParaRPr>
          </a:p>
        </p:txBody>
      </p:sp>
    </p:spTree>
    <p:extLst>
      <p:ext uri="{BB962C8B-B14F-4D97-AF65-F5344CB8AC3E}">
        <p14:creationId xmlns:p14="http://schemas.microsoft.com/office/powerpoint/2010/main" val="17569735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5746" name="Rectangle 2"/>
          <p:cNvSpPr>
            <a:spLocks noChangeArrowheads="1"/>
          </p:cNvSpPr>
          <p:nvPr/>
        </p:nvSpPr>
        <p:spPr bwMode="auto">
          <a:xfrm>
            <a:off x="6118225" y="2392363"/>
            <a:ext cx="2400300" cy="730250"/>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75000"/>
              </a:lnSpc>
              <a:spcBef>
                <a:spcPct val="0"/>
              </a:spcBef>
            </a:pPr>
            <a:r>
              <a:rPr lang="en-US" altLang="en-US" sz="2800">
                <a:solidFill>
                  <a:schemeClr val="tx1"/>
                </a:solidFill>
              </a:rPr>
              <a:t>Poor Risk Management</a:t>
            </a:r>
          </a:p>
        </p:txBody>
      </p:sp>
      <p:sp>
        <p:nvSpPr>
          <p:cNvPr id="60419" name="Rectangle 3"/>
          <p:cNvSpPr>
            <a:spLocks noGrp="1" noChangeArrowheads="1"/>
          </p:cNvSpPr>
          <p:nvPr>
            <p:ph type="title"/>
          </p:nvPr>
        </p:nvSpPr>
        <p:spPr/>
        <p:txBody>
          <a:bodyPr/>
          <a:lstStyle/>
          <a:p>
            <a:r>
              <a:rPr lang="en-US" altLang="en-US" sz="5400" dirty="0">
                <a:solidFill>
                  <a:schemeClr val="tx1"/>
                </a:solidFill>
              </a:rPr>
              <a:t>Risk Planning</a:t>
            </a:r>
          </a:p>
        </p:txBody>
      </p:sp>
      <p:grpSp>
        <p:nvGrpSpPr>
          <p:cNvPr id="1695748" name="Group 4"/>
          <p:cNvGrpSpPr>
            <a:grpSpLocks/>
          </p:cNvGrpSpPr>
          <p:nvPr/>
        </p:nvGrpSpPr>
        <p:grpSpPr bwMode="auto">
          <a:xfrm>
            <a:off x="1762125" y="2154238"/>
            <a:ext cx="3992563" cy="3343275"/>
            <a:chOff x="1110" y="1357"/>
            <a:chExt cx="2515" cy="2106"/>
          </a:xfrm>
        </p:grpSpPr>
        <p:sp>
          <p:nvSpPr>
            <p:cNvPr id="60435" name="Line 5"/>
            <p:cNvSpPr>
              <a:spLocks noChangeShapeType="1"/>
            </p:cNvSpPr>
            <p:nvPr/>
          </p:nvSpPr>
          <p:spPr bwMode="auto">
            <a:xfrm flipV="1">
              <a:off x="1110" y="1357"/>
              <a:ext cx="2515" cy="1939"/>
            </a:xfrm>
            <a:prstGeom prst="line">
              <a:avLst/>
            </a:prstGeom>
            <a:noFill/>
            <a:ln w="762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0436" name="Line 6"/>
            <p:cNvSpPr>
              <a:spLocks noChangeShapeType="1"/>
            </p:cNvSpPr>
            <p:nvPr/>
          </p:nvSpPr>
          <p:spPr bwMode="auto">
            <a:xfrm flipV="1">
              <a:off x="1110" y="2085"/>
              <a:ext cx="2515" cy="1306"/>
            </a:xfrm>
            <a:prstGeom prst="line">
              <a:avLst/>
            </a:prstGeom>
            <a:noFill/>
            <a:ln w="76200">
              <a:solidFill>
                <a:srgbClr val="FF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0437" name="Line 7"/>
            <p:cNvSpPr>
              <a:spLocks noChangeShapeType="1"/>
            </p:cNvSpPr>
            <p:nvPr/>
          </p:nvSpPr>
          <p:spPr bwMode="auto">
            <a:xfrm flipV="1">
              <a:off x="1110" y="2849"/>
              <a:ext cx="2506" cy="614"/>
            </a:xfrm>
            <a:prstGeom prst="line">
              <a:avLst/>
            </a:prstGeom>
            <a:noFill/>
            <a:ln w="762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695752" name="AutoShape 8"/>
          <p:cNvSpPr>
            <a:spLocks/>
          </p:cNvSpPr>
          <p:nvPr/>
        </p:nvSpPr>
        <p:spPr bwMode="auto">
          <a:xfrm>
            <a:off x="5754688" y="2149475"/>
            <a:ext cx="376237" cy="1162050"/>
          </a:xfrm>
          <a:prstGeom prst="rightBrace">
            <a:avLst>
              <a:gd name="adj1" fmla="val 25738"/>
              <a:gd name="adj2" fmla="val 50000"/>
            </a:avLst>
          </a:prstGeom>
          <a:noFill/>
          <a:ln w="2857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1695753" name="Rectangle 9"/>
          <p:cNvSpPr>
            <a:spLocks noChangeArrowheads="1"/>
          </p:cNvSpPr>
          <p:nvPr/>
        </p:nvSpPr>
        <p:spPr bwMode="auto">
          <a:xfrm>
            <a:off x="6111875" y="3592513"/>
            <a:ext cx="2400300" cy="730250"/>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75000"/>
              </a:lnSpc>
              <a:spcBef>
                <a:spcPct val="0"/>
              </a:spcBef>
            </a:pPr>
            <a:r>
              <a:rPr lang="en-US" altLang="en-US" sz="2800">
                <a:solidFill>
                  <a:schemeClr val="tx1"/>
                </a:solidFill>
              </a:rPr>
              <a:t>Technical</a:t>
            </a:r>
            <a:br>
              <a:rPr lang="en-US" altLang="en-US" sz="2800">
                <a:solidFill>
                  <a:schemeClr val="tx1"/>
                </a:solidFill>
              </a:rPr>
            </a:br>
            <a:r>
              <a:rPr lang="en-US" altLang="en-US" sz="2800">
                <a:solidFill>
                  <a:schemeClr val="tx1"/>
                </a:solidFill>
              </a:rPr>
              <a:t>Inability</a:t>
            </a:r>
          </a:p>
        </p:txBody>
      </p:sp>
      <p:sp>
        <p:nvSpPr>
          <p:cNvPr id="1695754" name="AutoShape 10"/>
          <p:cNvSpPr>
            <a:spLocks/>
          </p:cNvSpPr>
          <p:nvPr/>
        </p:nvSpPr>
        <p:spPr bwMode="auto">
          <a:xfrm>
            <a:off x="5748338" y="3335338"/>
            <a:ext cx="376237" cy="1189037"/>
          </a:xfrm>
          <a:prstGeom prst="rightBrace">
            <a:avLst>
              <a:gd name="adj1" fmla="val 26336"/>
              <a:gd name="adj2" fmla="val 50000"/>
            </a:avLst>
          </a:prstGeom>
          <a:noFill/>
          <a:ln w="28575">
            <a:solidFill>
              <a:schemeClr val="tx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endParaRPr lang="en-US" altLang="en-US" sz="2600">
              <a:solidFill>
                <a:srgbClr val="FFFF66"/>
              </a:solidFill>
            </a:endParaRPr>
          </a:p>
        </p:txBody>
      </p:sp>
      <p:sp>
        <p:nvSpPr>
          <p:cNvPr id="1695755" name="Rectangle 11"/>
          <p:cNvSpPr>
            <a:spLocks noChangeArrowheads="1"/>
          </p:cNvSpPr>
          <p:nvPr/>
        </p:nvSpPr>
        <p:spPr bwMode="auto">
          <a:xfrm rot="-2308876">
            <a:off x="1695450" y="3308350"/>
            <a:ext cx="3773488" cy="36353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400">
                <a:solidFill>
                  <a:schemeClr val="tx1"/>
                </a:solidFill>
              </a:rPr>
              <a:t>Customer Expectations</a:t>
            </a:r>
          </a:p>
        </p:txBody>
      </p:sp>
      <p:sp>
        <p:nvSpPr>
          <p:cNvPr id="1695756" name="Rectangle 12"/>
          <p:cNvSpPr>
            <a:spLocks noChangeArrowheads="1"/>
          </p:cNvSpPr>
          <p:nvPr/>
        </p:nvSpPr>
        <p:spPr bwMode="auto">
          <a:xfrm rot="-795381">
            <a:off x="2022475" y="5073650"/>
            <a:ext cx="3773488" cy="36353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400">
                <a:solidFill>
                  <a:schemeClr val="tx1"/>
                </a:solidFill>
              </a:rPr>
              <a:t>Actual Performance</a:t>
            </a:r>
          </a:p>
        </p:txBody>
      </p:sp>
      <p:grpSp>
        <p:nvGrpSpPr>
          <p:cNvPr id="60426" name="Group 13"/>
          <p:cNvGrpSpPr>
            <a:grpSpLocks/>
          </p:cNvGrpSpPr>
          <p:nvPr/>
        </p:nvGrpSpPr>
        <p:grpSpPr bwMode="auto">
          <a:xfrm>
            <a:off x="863600" y="2093913"/>
            <a:ext cx="6753225" cy="4227512"/>
            <a:chOff x="544" y="1319"/>
            <a:chExt cx="4254" cy="2663"/>
          </a:xfrm>
        </p:grpSpPr>
        <p:sp>
          <p:nvSpPr>
            <p:cNvPr id="60427" name="Freeform 14"/>
            <p:cNvSpPr>
              <a:spLocks/>
            </p:cNvSpPr>
            <p:nvPr/>
          </p:nvSpPr>
          <p:spPr bwMode="auto">
            <a:xfrm>
              <a:off x="878" y="1319"/>
              <a:ext cx="160" cy="2379"/>
            </a:xfrm>
            <a:custGeom>
              <a:avLst/>
              <a:gdLst>
                <a:gd name="T0" fmla="*/ 0 w 160"/>
                <a:gd name="T1" fmla="*/ 2379 h 2379"/>
                <a:gd name="T2" fmla="*/ 160 w 160"/>
                <a:gd name="T3" fmla="*/ 2227 h 2379"/>
                <a:gd name="T4" fmla="*/ 159 w 160"/>
                <a:gd name="T5" fmla="*/ 77 h 2379"/>
                <a:gd name="T6" fmla="*/ 13 w 160"/>
                <a:gd name="T7" fmla="*/ 0 h 2379"/>
                <a:gd name="T8" fmla="*/ 0 w 160"/>
                <a:gd name="T9" fmla="*/ 2379 h 23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0" h="2379">
                  <a:moveTo>
                    <a:pt x="0" y="2379"/>
                  </a:moveTo>
                  <a:lnTo>
                    <a:pt x="160" y="2227"/>
                  </a:lnTo>
                  <a:lnTo>
                    <a:pt x="159" y="77"/>
                  </a:lnTo>
                  <a:lnTo>
                    <a:pt x="13" y="0"/>
                  </a:lnTo>
                  <a:lnTo>
                    <a:pt x="0" y="2379"/>
                  </a:lnTo>
                  <a:close/>
                </a:path>
              </a:pathLst>
            </a:custGeom>
            <a:gradFill rotWithShape="0">
              <a:gsLst>
                <a:gs pos="0">
                  <a:srgbClr val="767676"/>
                </a:gs>
                <a:gs pos="50000">
                  <a:srgbClr val="C0C0C0"/>
                </a:gs>
                <a:gs pos="100000">
                  <a:srgbClr val="767676"/>
                </a:gs>
              </a:gsLst>
              <a:lin ang="2700000" scaled="1"/>
            </a:gradFill>
            <a:ln>
              <a:noFill/>
            </a:ln>
            <a:effectLst/>
            <a:extLst>
              <a:ext uri="{91240B29-F687-4F45-9708-019B960494DF}">
                <a14:hiddenLine xmlns:a14="http://schemas.microsoft.com/office/drawing/2010/main" w="12700" cap="flat" cmpd="sng">
                  <a:solidFill>
                    <a:srgbClr val="C0C0C0"/>
                  </a:solidFill>
                  <a:prstDash val="solid"/>
                  <a:round/>
                  <a:headEnd type="none" w="med" len="med"/>
                  <a:tailEnd type="none" w="med" len="med"/>
                </a14:hiddenLine>
              </a:ext>
              <a:ext uri="{AF507438-7753-43E0-B8FC-AC1667EBCBE1}">
                <a14:hiddenEffects xmlns:a14="http://schemas.microsoft.com/office/drawing/2010/main">
                  <a:effectLst>
                    <a:outerShdw dist="170861" dir="2519233" algn="ctr" rotWithShape="0">
                      <a:schemeClr val="tx1">
                        <a:alpha val="50000"/>
                      </a:schemeClr>
                    </a:outerShdw>
                  </a:effectLst>
                </a14:hiddenEffects>
              </a:ext>
            </a:extLst>
          </p:spPr>
          <p:txBody>
            <a:bodyPr wrap="none" anchor="ctr"/>
            <a:lstStyle/>
            <a:p>
              <a:endParaRPr lang="en-US"/>
            </a:p>
          </p:txBody>
        </p:sp>
        <p:sp>
          <p:nvSpPr>
            <p:cNvPr id="60428" name="Freeform 15"/>
            <p:cNvSpPr>
              <a:spLocks/>
            </p:cNvSpPr>
            <p:nvPr/>
          </p:nvSpPr>
          <p:spPr bwMode="auto">
            <a:xfrm>
              <a:off x="878" y="3546"/>
              <a:ext cx="3920" cy="152"/>
            </a:xfrm>
            <a:custGeom>
              <a:avLst/>
              <a:gdLst>
                <a:gd name="T0" fmla="*/ 0 w 3920"/>
                <a:gd name="T1" fmla="*/ 152 h 152"/>
                <a:gd name="T2" fmla="*/ 160 w 3920"/>
                <a:gd name="T3" fmla="*/ 0 h 152"/>
                <a:gd name="T4" fmla="*/ 3792 w 3920"/>
                <a:gd name="T5" fmla="*/ 0 h 152"/>
                <a:gd name="T6" fmla="*/ 3920 w 3920"/>
                <a:gd name="T7" fmla="*/ 152 h 152"/>
                <a:gd name="T8" fmla="*/ 0 w 3920"/>
                <a:gd name="T9" fmla="*/ 152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20" h="152">
                  <a:moveTo>
                    <a:pt x="0" y="152"/>
                  </a:moveTo>
                  <a:lnTo>
                    <a:pt x="160" y="0"/>
                  </a:lnTo>
                  <a:lnTo>
                    <a:pt x="3792" y="0"/>
                  </a:lnTo>
                  <a:lnTo>
                    <a:pt x="3920" y="152"/>
                  </a:lnTo>
                  <a:lnTo>
                    <a:pt x="0" y="152"/>
                  </a:lnTo>
                  <a:close/>
                </a:path>
              </a:pathLst>
            </a:custGeom>
            <a:gradFill rotWithShape="0">
              <a:gsLst>
                <a:gs pos="0">
                  <a:srgbClr val="404040"/>
                </a:gs>
                <a:gs pos="50000">
                  <a:srgbClr val="C0C0C0"/>
                </a:gs>
                <a:gs pos="100000">
                  <a:srgbClr val="404040"/>
                </a:gs>
              </a:gsLst>
              <a:lin ang="0" scaled="1"/>
            </a:gradFill>
            <a:ln>
              <a:noFill/>
            </a:ln>
            <a:effectLst/>
            <a:extLst>
              <a:ext uri="{91240B29-F687-4F45-9708-019B960494DF}">
                <a14:hiddenLine xmlns:a14="http://schemas.microsoft.com/office/drawing/2010/main" w="12700" cap="flat" cmpd="sng">
                  <a:solidFill>
                    <a:srgbClr val="C0C0C0"/>
                  </a:solidFill>
                  <a:prstDash val="solid"/>
                  <a:round/>
                  <a:headEnd type="none" w="med" len="med"/>
                  <a:tailEnd type="none" w="med" len="med"/>
                </a14:hiddenLine>
              </a:ext>
              <a:ext uri="{AF507438-7753-43E0-B8FC-AC1667EBCBE1}">
                <a14:hiddenEffects xmlns:a14="http://schemas.microsoft.com/office/drawing/2010/main">
                  <a:effectLst>
                    <a:outerShdw dist="170861" dir="2519233" algn="ctr" rotWithShape="0">
                      <a:schemeClr val="tx1">
                        <a:alpha val="50000"/>
                      </a:schemeClr>
                    </a:outerShdw>
                  </a:effectLst>
                </a14:hiddenEffects>
              </a:ext>
            </a:extLst>
          </p:spPr>
          <p:txBody>
            <a:bodyPr wrap="none" anchor="ctr"/>
            <a:lstStyle/>
            <a:p>
              <a:endParaRPr lang="en-US"/>
            </a:p>
          </p:txBody>
        </p:sp>
        <p:sp>
          <p:nvSpPr>
            <p:cNvPr id="60429" name="Line 16"/>
            <p:cNvSpPr>
              <a:spLocks noChangeShapeType="1"/>
            </p:cNvSpPr>
            <p:nvPr/>
          </p:nvSpPr>
          <p:spPr bwMode="auto">
            <a:xfrm>
              <a:off x="878" y="1330"/>
              <a:ext cx="0" cy="2378"/>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0430" name="Line 17"/>
            <p:cNvSpPr>
              <a:spLocks noChangeShapeType="1"/>
            </p:cNvSpPr>
            <p:nvPr/>
          </p:nvSpPr>
          <p:spPr bwMode="auto">
            <a:xfrm>
              <a:off x="870" y="3698"/>
              <a:ext cx="3920" cy="0"/>
            </a:xfrm>
            <a:prstGeom prst="line">
              <a:avLst/>
            </a:prstGeom>
            <a:noFill/>
            <a:ln w="381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0431" name="Text Box 18"/>
            <p:cNvSpPr txBox="1">
              <a:spLocks noChangeArrowheads="1"/>
            </p:cNvSpPr>
            <p:nvPr/>
          </p:nvSpPr>
          <p:spPr bwMode="auto">
            <a:xfrm rot="-5400000">
              <a:off x="113" y="2611"/>
              <a:ext cx="1150" cy="28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r>
                <a:rPr lang="en-US" altLang="en-US" sz="2400" b="1" i="1">
                  <a:solidFill>
                    <a:schemeClr val="tx1"/>
                  </a:solidFill>
                </a:rPr>
                <a:t>Performance</a:t>
              </a:r>
            </a:p>
          </p:txBody>
        </p:sp>
        <p:sp>
          <p:nvSpPr>
            <p:cNvPr id="60432" name="Text Box 19"/>
            <p:cNvSpPr txBox="1">
              <a:spLocks noChangeArrowheads="1"/>
            </p:cNvSpPr>
            <p:nvPr/>
          </p:nvSpPr>
          <p:spPr bwMode="auto">
            <a:xfrm>
              <a:off x="2358" y="3694"/>
              <a:ext cx="520" cy="28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r>
                <a:rPr lang="en-US" altLang="en-US" sz="2400" b="1" i="1">
                  <a:solidFill>
                    <a:schemeClr val="tx1"/>
                  </a:solidFill>
                </a:rPr>
                <a:t>Time</a:t>
              </a:r>
            </a:p>
          </p:txBody>
        </p:sp>
        <p:sp>
          <p:nvSpPr>
            <p:cNvPr id="60433" name="Line 20"/>
            <p:cNvSpPr>
              <a:spLocks noChangeShapeType="1"/>
            </p:cNvSpPr>
            <p:nvPr/>
          </p:nvSpPr>
          <p:spPr bwMode="auto">
            <a:xfrm>
              <a:off x="2864" y="3864"/>
              <a:ext cx="384"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0434" name="Line 21"/>
            <p:cNvSpPr>
              <a:spLocks noChangeShapeType="1"/>
            </p:cNvSpPr>
            <p:nvPr/>
          </p:nvSpPr>
          <p:spPr bwMode="auto">
            <a:xfrm rot="-5400000">
              <a:off x="521" y="1981"/>
              <a:ext cx="384" cy="1"/>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2" name="Slide Number Placeholder 1"/>
          <p:cNvSpPr>
            <a:spLocks noGrp="1"/>
          </p:cNvSpPr>
          <p:nvPr>
            <p:ph type="sldNum" sz="quarter" idx="12"/>
          </p:nvPr>
        </p:nvSpPr>
        <p:spPr/>
        <p:txBody>
          <a:bodyPr/>
          <a:lstStyle/>
          <a:p>
            <a:fld id="{0372A8C0-A868-48E0-975A-4D80D3DDF995}" type="slidenum">
              <a:rPr lang="en-US" smtClean="0"/>
              <a:t>88</a:t>
            </a:fld>
            <a:endParaRPr lang="en-US" dirty="0"/>
          </a:p>
        </p:txBody>
      </p:sp>
    </p:spTree>
    <p:extLst>
      <p:ext uri="{BB962C8B-B14F-4D97-AF65-F5344CB8AC3E}">
        <p14:creationId xmlns:p14="http://schemas.microsoft.com/office/powerpoint/2010/main" val="12812404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695748"/>
                                        </p:tgtEl>
                                        <p:attrNameLst>
                                          <p:attrName>style.visibility</p:attrName>
                                        </p:attrNameLst>
                                      </p:cBhvr>
                                      <p:to>
                                        <p:strVal val="visible"/>
                                      </p:to>
                                    </p:set>
                                    <p:animEffect transition="in" filter="wipe(left)">
                                      <p:cBhvr>
                                        <p:cTn id="7" dur="500"/>
                                        <p:tgtEl>
                                          <p:spTgt spid="1695748"/>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1695755"/>
                                        </p:tgtEl>
                                        <p:attrNameLst>
                                          <p:attrName>style.visibility</p:attrName>
                                        </p:attrNameLst>
                                      </p:cBhvr>
                                      <p:to>
                                        <p:strVal val="visible"/>
                                      </p:to>
                                    </p:set>
                                  </p:childTnLst>
                                </p:cTn>
                              </p:par>
                            </p:childTnLst>
                          </p:cTn>
                        </p:par>
                        <p:par>
                          <p:cTn id="11" fill="hold" nodeType="afterGroup">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1695756"/>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695754"/>
                                        </p:tgtEl>
                                        <p:attrNameLst>
                                          <p:attrName>style.visibility</p:attrName>
                                        </p:attrNameLst>
                                      </p:cBhvr>
                                      <p:to>
                                        <p:strVal val="visible"/>
                                      </p:to>
                                    </p:set>
                                    <p:animEffect transition="in" filter="wipe(left)">
                                      <p:cBhvr>
                                        <p:cTn id="18" dur="500"/>
                                        <p:tgtEl>
                                          <p:spTgt spid="1695754"/>
                                        </p:tgtEl>
                                      </p:cBhvr>
                                    </p:animEffect>
                                  </p:childTnLst>
                                </p:cTn>
                              </p:par>
                            </p:childTnLst>
                          </p:cTn>
                        </p:par>
                        <p:par>
                          <p:cTn id="19" fill="hold" nodeType="afterGroup">
                            <p:stCondLst>
                              <p:cond delay="500"/>
                            </p:stCondLst>
                            <p:childTnLst>
                              <p:par>
                                <p:cTn id="20" presetID="22" presetClass="entr" presetSubtype="8" fill="hold" grpId="0" nodeType="afterEffect">
                                  <p:stCondLst>
                                    <p:cond delay="0"/>
                                  </p:stCondLst>
                                  <p:childTnLst>
                                    <p:set>
                                      <p:cBhvr>
                                        <p:cTn id="21" dur="1" fill="hold">
                                          <p:stCondLst>
                                            <p:cond delay="0"/>
                                          </p:stCondLst>
                                        </p:cTn>
                                        <p:tgtEl>
                                          <p:spTgt spid="1695753"/>
                                        </p:tgtEl>
                                        <p:attrNameLst>
                                          <p:attrName>style.visibility</p:attrName>
                                        </p:attrNameLst>
                                      </p:cBhvr>
                                      <p:to>
                                        <p:strVal val="visible"/>
                                      </p:to>
                                    </p:set>
                                    <p:animEffect transition="in" filter="wipe(left)">
                                      <p:cBhvr>
                                        <p:cTn id="22" dur="500"/>
                                        <p:tgtEl>
                                          <p:spTgt spid="169575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95752"/>
                                        </p:tgtEl>
                                        <p:attrNameLst>
                                          <p:attrName>style.visibility</p:attrName>
                                        </p:attrNameLst>
                                      </p:cBhvr>
                                      <p:to>
                                        <p:strVal val="visible"/>
                                      </p:to>
                                    </p:set>
                                    <p:animEffect transition="in" filter="wipe(left)">
                                      <p:cBhvr>
                                        <p:cTn id="27" dur="500"/>
                                        <p:tgtEl>
                                          <p:spTgt spid="1695752"/>
                                        </p:tgtEl>
                                      </p:cBhvr>
                                    </p:animEffect>
                                  </p:childTnLst>
                                </p:cTn>
                              </p:par>
                            </p:childTnLst>
                          </p:cTn>
                        </p:par>
                        <p:par>
                          <p:cTn id="28" fill="hold" nodeType="afterGroup">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1695746"/>
                                        </p:tgtEl>
                                        <p:attrNameLst>
                                          <p:attrName>style.visibility</p:attrName>
                                        </p:attrNameLst>
                                      </p:cBhvr>
                                      <p:to>
                                        <p:strVal val="visible"/>
                                      </p:to>
                                    </p:set>
                                    <p:animEffect transition="in" filter="wipe(left)">
                                      <p:cBhvr>
                                        <p:cTn id="31" dur="500"/>
                                        <p:tgtEl>
                                          <p:spTgt spid="1695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5746" grpId="0" autoUpdateAnimBg="0"/>
      <p:bldP spid="1695752" grpId="0" animBg="1"/>
      <p:bldP spid="1695753" grpId="0" autoUpdateAnimBg="0"/>
      <p:bldP spid="1695754" grpId="0" animBg="1" autoUpdateAnimBg="0"/>
      <p:bldP spid="1695755" grpId="0" autoUpdateAnimBg="0"/>
      <p:bldP spid="1695756" grpId="0"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04800" y="1600200"/>
            <a:ext cx="8458200" cy="3962400"/>
          </a:xfrm>
        </p:spPr>
        <p:txBody>
          <a:bodyPr/>
          <a:lstStyle/>
          <a:p>
            <a:pPr algn="ctr"/>
            <a:r>
              <a:rPr lang="en-US" altLang="en-US" sz="4800" i="0">
                <a:solidFill>
                  <a:schemeClr val="tx1"/>
                </a:solidFill>
                <a:latin typeface="Arial" charset="0"/>
              </a:rPr>
              <a:t>The starting point in the development of any project management methodology is the implementation of a stage-gate process.</a:t>
            </a:r>
          </a:p>
        </p:txBody>
      </p:sp>
      <p:sp>
        <p:nvSpPr>
          <p:cNvPr id="2" name="Slide Number Placeholder 1"/>
          <p:cNvSpPr>
            <a:spLocks noGrp="1"/>
          </p:cNvSpPr>
          <p:nvPr>
            <p:ph type="sldNum" sz="quarter" idx="12"/>
          </p:nvPr>
        </p:nvSpPr>
        <p:spPr/>
        <p:txBody>
          <a:bodyPr/>
          <a:lstStyle/>
          <a:p>
            <a:fld id="{0372A8C0-A868-48E0-975A-4D80D3DDF995}" type="slidenum">
              <a:rPr lang="en-US" smtClean="0"/>
              <a:t>89</a:t>
            </a:fld>
            <a:endParaRPr lang="en-US" dirty="0"/>
          </a:p>
        </p:txBody>
      </p:sp>
    </p:spTree>
    <p:extLst>
      <p:ext uri="{BB962C8B-B14F-4D97-AF65-F5344CB8AC3E}">
        <p14:creationId xmlns:p14="http://schemas.microsoft.com/office/powerpoint/2010/main" val="7367220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a:xfrm>
            <a:off x="822959" y="1845734"/>
            <a:ext cx="7985761" cy="2686185"/>
          </a:xfrm>
        </p:spPr>
        <p:txBody>
          <a:bodyPr>
            <a:noAutofit/>
          </a:bodyPr>
          <a:lstStyle/>
          <a:p>
            <a:r>
              <a:rPr lang="en-US" b="1" dirty="0"/>
              <a:t>Grading:</a:t>
            </a:r>
            <a:endParaRPr lang="en-US" dirty="0"/>
          </a:p>
          <a:p>
            <a:pPr>
              <a:lnSpc>
                <a:spcPct val="100000"/>
              </a:lnSpc>
              <a:spcBef>
                <a:spcPts val="0"/>
              </a:spcBef>
              <a:spcAft>
                <a:spcPts val="0"/>
              </a:spcAft>
            </a:pPr>
            <a:r>
              <a:rPr lang="en-US" sz="1800" dirty="0"/>
              <a:t>30% Quizzes / Homework – </a:t>
            </a:r>
            <a:r>
              <a:rPr lang="en-US" sz="1800" b="1" dirty="0"/>
              <a:t>Due by 5:30pm on </a:t>
            </a:r>
            <a:r>
              <a:rPr lang="en-US" sz="1800" b="1" dirty="0" smtClean="0"/>
              <a:t>Mondays</a:t>
            </a:r>
            <a:r>
              <a:rPr lang="en-US" sz="1800" dirty="0"/>
              <a:t/>
            </a:r>
            <a:br>
              <a:rPr lang="en-US" sz="1800" dirty="0"/>
            </a:br>
            <a:r>
              <a:rPr lang="en-US" sz="1800" dirty="0"/>
              <a:t>30% Midterm Exam – Week </a:t>
            </a:r>
            <a:r>
              <a:rPr lang="en-US" sz="1800" dirty="0" smtClean="0"/>
              <a:t>6</a:t>
            </a:r>
          </a:p>
          <a:p>
            <a:pPr>
              <a:lnSpc>
                <a:spcPct val="100000"/>
              </a:lnSpc>
              <a:spcBef>
                <a:spcPts val="0"/>
              </a:spcBef>
              <a:spcAft>
                <a:spcPts val="0"/>
              </a:spcAft>
            </a:pPr>
            <a:r>
              <a:rPr lang="en-US" sz="1800" dirty="0" smtClean="0"/>
              <a:t>30</a:t>
            </a:r>
            <a:r>
              <a:rPr lang="en-US" sz="1800" dirty="0"/>
              <a:t>% Final Case Study/Project </a:t>
            </a:r>
            <a:r>
              <a:rPr lang="en-US" sz="1800" dirty="0" smtClean="0"/>
              <a:t> </a:t>
            </a:r>
            <a:r>
              <a:rPr lang="en-US" sz="1800" dirty="0"/>
              <a:t>– </a:t>
            </a:r>
            <a:r>
              <a:rPr lang="en-US" sz="1800" b="1" dirty="0"/>
              <a:t>Due Week </a:t>
            </a:r>
            <a:r>
              <a:rPr lang="en-US" sz="1800" b="1" dirty="0" smtClean="0"/>
              <a:t>11</a:t>
            </a:r>
          </a:p>
          <a:p>
            <a:pPr>
              <a:lnSpc>
                <a:spcPct val="100000"/>
              </a:lnSpc>
              <a:spcBef>
                <a:spcPts val="0"/>
              </a:spcBef>
              <a:spcAft>
                <a:spcPts val="0"/>
              </a:spcAft>
            </a:pPr>
            <a:r>
              <a:rPr lang="en-US" sz="1800" dirty="0" smtClean="0"/>
              <a:t>10</a:t>
            </a:r>
            <a:r>
              <a:rPr lang="en-US" sz="1800" dirty="0"/>
              <a:t>% Participation/attendance (discussion forum participation </a:t>
            </a:r>
            <a:r>
              <a:rPr lang="en-US" sz="1800" dirty="0" smtClean="0"/>
              <a:t>(online students)**)</a:t>
            </a:r>
            <a:endParaRPr lang="en-US" sz="1800" dirty="0"/>
          </a:p>
          <a:p>
            <a:r>
              <a:rPr lang="en-US" sz="1400" dirty="0"/>
              <a:t>**Online students earn participation credit by posting their insights, thoughts, concerns, etc. on the weekly discussion forum after reading the required assignments and watching the weekly lecture. Students should be conversing with one another to get credit. To get credit the postings must be made during the discussion forum’s open period.  The quality of the weekly in-class and online discussions plays a large role in helping you understand your project management knowledge. To ensure a quality ongoing conversation, I have provided answers to some frequently asked questions</a:t>
            </a:r>
            <a:r>
              <a:rPr lang="en-US" sz="1400" dirty="0" smtClean="0"/>
              <a:t>.</a:t>
            </a:r>
          </a:p>
          <a:p>
            <a:pPr>
              <a:spcBef>
                <a:spcPts val="600"/>
              </a:spcBef>
            </a:pPr>
            <a:endParaRPr lang="en-US" sz="1400" dirty="0" smtClean="0"/>
          </a:p>
          <a:p>
            <a:pPr>
              <a:lnSpc>
                <a:spcPct val="100000"/>
              </a:lnSpc>
              <a:spcBef>
                <a:spcPts val="0"/>
              </a:spcBef>
              <a:spcAft>
                <a:spcPts val="0"/>
              </a:spcAft>
            </a:pPr>
            <a:r>
              <a:rPr lang="en-US" sz="1400" b="1" dirty="0"/>
              <a:t>9-10 </a:t>
            </a:r>
            <a:r>
              <a:rPr lang="en-US" sz="1400" b="1" dirty="0" smtClean="0"/>
              <a:t> </a:t>
            </a:r>
            <a:r>
              <a:rPr lang="en-US" sz="1400" dirty="0" smtClean="0"/>
              <a:t>Consistently </a:t>
            </a:r>
            <a:r>
              <a:rPr lang="en-US" sz="1400" dirty="0"/>
              <a:t>asks good questions, makes valuable observations, and answers questions effectively</a:t>
            </a:r>
          </a:p>
          <a:p>
            <a:pPr>
              <a:lnSpc>
                <a:spcPct val="100000"/>
              </a:lnSpc>
              <a:spcBef>
                <a:spcPts val="0"/>
              </a:spcBef>
              <a:spcAft>
                <a:spcPts val="0"/>
              </a:spcAft>
            </a:pPr>
            <a:r>
              <a:rPr lang="en-US" sz="1400" b="1" dirty="0" smtClean="0"/>
              <a:t>8-9   </a:t>
            </a:r>
            <a:r>
              <a:rPr lang="en-US" sz="1400" dirty="0" smtClean="0"/>
              <a:t>Frequent </a:t>
            </a:r>
            <a:r>
              <a:rPr lang="en-US" sz="1400" dirty="0"/>
              <a:t>participant, but not all questions, answers, and observations are effective, or not consistently  </a:t>
            </a:r>
            <a:r>
              <a:rPr lang="en-US" sz="1400" dirty="0" smtClean="0"/>
              <a:t>     </a:t>
            </a:r>
          </a:p>
          <a:p>
            <a:pPr marL="201168" lvl="1" indent="0">
              <a:lnSpc>
                <a:spcPct val="100000"/>
              </a:lnSpc>
              <a:spcBef>
                <a:spcPts val="0"/>
              </a:spcBef>
              <a:spcAft>
                <a:spcPts val="0"/>
              </a:spcAft>
              <a:buNone/>
            </a:pPr>
            <a:r>
              <a:rPr lang="en-US" sz="1200" dirty="0"/>
              <a:t> </a:t>
            </a:r>
            <a:r>
              <a:rPr lang="en-US" sz="1200" dirty="0" smtClean="0"/>
              <a:t>      active</a:t>
            </a:r>
            <a:endParaRPr lang="en-US" sz="1200" dirty="0"/>
          </a:p>
          <a:p>
            <a:pPr>
              <a:lnSpc>
                <a:spcPct val="100000"/>
              </a:lnSpc>
              <a:spcBef>
                <a:spcPts val="0"/>
              </a:spcBef>
              <a:spcAft>
                <a:spcPts val="0"/>
              </a:spcAft>
            </a:pPr>
            <a:r>
              <a:rPr lang="en-US" sz="1400" b="1" dirty="0" smtClean="0"/>
              <a:t>7-8   </a:t>
            </a:r>
            <a:r>
              <a:rPr lang="en-US" sz="1400" dirty="0" smtClean="0"/>
              <a:t>Participates </a:t>
            </a:r>
            <a:r>
              <a:rPr lang="en-US" sz="1400" dirty="0"/>
              <a:t>infrequently, or questions/answers do not reflect adequate preparation, or late to class</a:t>
            </a:r>
          </a:p>
          <a:p>
            <a:pPr>
              <a:lnSpc>
                <a:spcPct val="100000"/>
              </a:lnSpc>
              <a:spcBef>
                <a:spcPts val="0"/>
              </a:spcBef>
              <a:spcAft>
                <a:spcPts val="0"/>
              </a:spcAft>
            </a:pPr>
            <a:r>
              <a:rPr lang="en-US" sz="1400" b="1" dirty="0" smtClean="0"/>
              <a:t>6-7</a:t>
            </a:r>
            <a:r>
              <a:rPr lang="en-US" sz="1400" dirty="0"/>
              <a:t> </a:t>
            </a:r>
            <a:r>
              <a:rPr lang="en-US" sz="1400" dirty="0" smtClean="0"/>
              <a:t>  Very </a:t>
            </a:r>
            <a:r>
              <a:rPr lang="en-US" sz="1400" dirty="0"/>
              <a:t>rare participation, or questions/answers reflect little or no preparation, or very late to class</a:t>
            </a:r>
          </a:p>
          <a:p>
            <a:pPr>
              <a:lnSpc>
                <a:spcPct val="100000"/>
              </a:lnSpc>
              <a:spcBef>
                <a:spcPts val="0"/>
              </a:spcBef>
              <a:spcAft>
                <a:spcPts val="0"/>
              </a:spcAft>
            </a:pPr>
            <a:r>
              <a:rPr lang="en-US" sz="1400" b="1" dirty="0"/>
              <a:t>&lt;</a:t>
            </a:r>
            <a:r>
              <a:rPr lang="en-US" sz="1400" b="1" dirty="0" smtClean="0"/>
              <a:t>6     </a:t>
            </a:r>
            <a:r>
              <a:rPr lang="en-US" sz="1400" dirty="0" smtClean="0"/>
              <a:t>Displays </a:t>
            </a:r>
            <a:r>
              <a:rPr lang="en-US" sz="1400" dirty="0"/>
              <a:t>no sign of life, or absent for entire class</a:t>
            </a:r>
          </a:p>
          <a:p>
            <a:endParaRPr lang="en-US" sz="1400" dirty="0"/>
          </a:p>
        </p:txBody>
      </p:sp>
      <p:sp>
        <p:nvSpPr>
          <p:cNvPr id="7" name="Slide Number Placeholder 6"/>
          <p:cNvSpPr>
            <a:spLocks noGrp="1"/>
          </p:cNvSpPr>
          <p:nvPr>
            <p:ph type="sldNum" sz="quarter" idx="12"/>
          </p:nvPr>
        </p:nvSpPr>
        <p:spPr/>
        <p:txBody>
          <a:bodyPr/>
          <a:lstStyle/>
          <a:p>
            <a:fld id="{0372A8C0-A868-48E0-975A-4D80D3DDF995}" type="slidenum">
              <a:rPr lang="en-US" smtClean="0"/>
              <a:t>9</a:t>
            </a:fld>
            <a:endParaRPr lang="en-US" dirty="0"/>
          </a:p>
        </p:txBody>
      </p:sp>
    </p:spTree>
    <p:extLst>
      <p:ext uri="{BB962C8B-B14F-4D97-AF65-F5344CB8AC3E}">
        <p14:creationId xmlns:p14="http://schemas.microsoft.com/office/powerpoint/2010/main" val="19411257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n-US" altLang="en-US">
                <a:solidFill>
                  <a:schemeClr val="tx1"/>
                </a:solidFill>
              </a:rPr>
              <a:t>Stages</a:t>
            </a:r>
          </a:p>
        </p:txBody>
      </p:sp>
      <p:sp>
        <p:nvSpPr>
          <p:cNvPr id="63491"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Groups of series or parallel activities (based upon the risks of the project</a:t>
            </a:r>
            <a:r>
              <a:rPr lang="en-US" altLang="en-US" sz="2400" dirty="0" smtClean="0">
                <a:solidFill>
                  <a:schemeClr val="tx1"/>
                </a:solidFill>
              </a:rPr>
              <a:t>)</a:t>
            </a:r>
            <a:endParaRPr lang="en-US" altLang="en-US" sz="2400" dirty="0">
              <a:solidFill>
                <a:schemeClr val="tx1"/>
              </a:solidFill>
            </a:endParaRPr>
          </a:p>
          <a:p>
            <a:pPr marL="352425" indent="-352425">
              <a:buFont typeface="Wingdings" charset="2"/>
              <a:buChar char="Ø"/>
            </a:pPr>
            <a:r>
              <a:rPr lang="en-US" altLang="en-US" sz="2400" dirty="0">
                <a:solidFill>
                  <a:schemeClr val="tx1"/>
                </a:solidFill>
              </a:rPr>
              <a:t>Managed by cross-functional </a:t>
            </a:r>
            <a:r>
              <a:rPr lang="en-US" altLang="en-US" sz="2400" dirty="0" smtClean="0">
                <a:solidFill>
                  <a:schemeClr val="tx1"/>
                </a:solidFill>
              </a:rPr>
              <a:t>teams</a:t>
            </a:r>
            <a:endParaRPr lang="en-US" altLang="en-US" sz="2400" dirty="0">
              <a:solidFill>
                <a:schemeClr val="tx1"/>
              </a:solidFill>
            </a:endParaRPr>
          </a:p>
          <a:p>
            <a:pPr marL="352425" indent="-352425">
              <a:buFont typeface="Wingdings" charset="2"/>
              <a:buChar char="Ø"/>
            </a:pPr>
            <a:r>
              <a:rPr lang="en-US" altLang="en-US" sz="2400" dirty="0">
                <a:solidFill>
                  <a:schemeClr val="tx1"/>
                </a:solidFill>
              </a:rPr>
              <a:t>To reach a predetermined deliverable established by management</a:t>
            </a:r>
          </a:p>
          <a:p>
            <a:pPr>
              <a:buFont typeface="Wingdings" charset="2"/>
              <a:buChar char="Ø"/>
            </a:pPr>
            <a:endParaRPr lang="en-US" altLang="en-US" sz="2400" dirty="0">
              <a:solidFill>
                <a:schemeClr val="tx1"/>
              </a:solidFill>
            </a:endParaRPr>
          </a:p>
          <a:p>
            <a:pPr>
              <a:buFont typeface="Wingdings" charset="2"/>
              <a:buChar char="Ø"/>
            </a:pPr>
            <a:endParaRPr lang="en-US" altLang="en-US" sz="2400" dirty="0">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90</a:t>
            </a:fld>
            <a:endParaRPr lang="en-US" dirty="0"/>
          </a:p>
        </p:txBody>
      </p:sp>
    </p:spTree>
    <p:extLst>
      <p:ext uri="{BB962C8B-B14F-4D97-AF65-F5344CB8AC3E}">
        <p14:creationId xmlns:p14="http://schemas.microsoft.com/office/powerpoint/2010/main" val="2481957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845559" y="394977"/>
            <a:ext cx="7543800" cy="1450757"/>
          </a:xfrm>
        </p:spPr>
        <p:txBody>
          <a:bodyPr>
            <a:normAutofit/>
          </a:bodyPr>
          <a:lstStyle/>
          <a:p>
            <a:r>
              <a:rPr lang="en-US" altLang="en-US" dirty="0">
                <a:solidFill>
                  <a:schemeClr val="tx1"/>
                </a:solidFill>
              </a:rPr>
              <a:t>Gates</a:t>
            </a:r>
          </a:p>
        </p:txBody>
      </p:sp>
      <p:sp>
        <p:nvSpPr>
          <p:cNvPr id="64515"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800" dirty="0">
                <a:solidFill>
                  <a:schemeClr val="tx1"/>
                </a:solidFill>
              </a:rPr>
              <a:t>Structured decision points at the end of each </a:t>
            </a:r>
            <a:r>
              <a:rPr lang="en-US" altLang="en-US" sz="2800" dirty="0" smtClean="0">
                <a:solidFill>
                  <a:schemeClr val="tx1"/>
                </a:solidFill>
              </a:rPr>
              <a:t>stage</a:t>
            </a:r>
            <a:endParaRPr lang="en-US" altLang="en-US" sz="2800" dirty="0">
              <a:solidFill>
                <a:schemeClr val="tx1"/>
              </a:solidFill>
            </a:endParaRPr>
          </a:p>
          <a:p>
            <a:pPr marL="352425" indent="-352425">
              <a:buFont typeface="Wingdings" charset="2"/>
              <a:buChar char="Ø"/>
            </a:pPr>
            <a:r>
              <a:rPr lang="en-US" altLang="en-US" sz="2800" dirty="0">
                <a:solidFill>
                  <a:schemeClr val="tx1"/>
                </a:solidFill>
              </a:rPr>
              <a:t>Number of gates must be limited</a:t>
            </a:r>
          </a:p>
        </p:txBody>
      </p:sp>
      <p:sp>
        <p:nvSpPr>
          <p:cNvPr id="2" name="Slide Number Placeholder 1"/>
          <p:cNvSpPr>
            <a:spLocks noGrp="1"/>
          </p:cNvSpPr>
          <p:nvPr>
            <p:ph type="sldNum" sz="quarter" idx="12"/>
          </p:nvPr>
        </p:nvSpPr>
        <p:spPr/>
        <p:txBody>
          <a:bodyPr/>
          <a:lstStyle/>
          <a:p>
            <a:fld id="{0372A8C0-A868-48E0-975A-4D80D3DDF995}" type="slidenum">
              <a:rPr lang="en-US" smtClean="0"/>
              <a:t>91</a:t>
            </a:fld>
            <a:endParaRPr lang="en-US" dirty="0"/>
          </a:p>
        </p:txBody>
      </p:sp>
    </p:spTree>
    <p:extLst>
      <p:ext uri="{BB962C8B-B14F-4D97-AF65-F5344CB8AC3E}">
        <p14:creationId xmlns:p14="http://schemas.microsoft.com/office/powerpoint/2010/main" val="21044699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a:bodyPr>
          <a:lstStyle/>
          <a:p>
            <a:r>
              <a:rPr lang="en-US" altLang="en-US" dirty="0">
                <a:solidFill>
                  <a:schemeClr val="tx1"/>
                </a:solidFill>
              </a:rPr>
              <a:t>Gatekeepers</a:t>
            </a:r>
          </a:p>
        </p:txBody>
      </p:sp>
      <p:sp>
        <p:nvSpPr>
          <p:cNvPr id="65539" name="Rectangle 3"/>
          <p:cNvSpPr>
            <a:spLocks noGrp="1" noChangeArrowheads="1"/>
          </p:cNvSpPr>
          <p:nvPr>
            <p:ph type="body" idx="1"/>
          </p:nvPr>
        </p:nvSpPr>
        <p:spPr/>
        <p:txBody>
          <a:bodyPr>
            <a:normAutofit/>
          </a:bodyPr>
          <a:lstStyle/>
          <a:p>
            <a:pPr marL="352425" indent="-352425">
              <a:lnSpc>
                <a:spcPct val="90000"/>
              </a:lnSpc>
              <a:buFont typeface="Wingdings" charset="2"/>
              <a:buChar char="Ø"/>
            </a:pPr>
            <a:r>
              <a:rPr lang="en-US" altLang="en-US" sz="2400" dirty="0">
                <a:solidFill>
                  <a:schemeClr val="tx1"/>
                </a:solidFill>
              </a:rPr>
              <a:t>Individuals (i.e. sponsors) or groups of individuals assigned by senior management</a:t>
            </a:r>
          </a:p>
          <a:p>
            <a:pPr marL="352425" indent="-352425">
              <a:lnSpc>
                <a:spcPct val="90000"/>
              </a:lnSpc>
              <a:buFont typeface="Wingdings" charset="2"/>
              <a:buChar char="Ø"/>
            </a:pPr>
            <a:r>
              <a:rPr lang="en-US" altLang="en-US" sz="2400" dirty="0">
                <a:solidFill>
                  <a:schemeClr val="tx1"/>
                </a:solidFill>
              </a:rPr>
              <a:t>Empowered to enforce the structured process (including change management)</a:t>
            </a:r>
          </a:p>
          <a:p>
            <a:pPr marL="352425" indent="-352425">
              <a:lnSpc>
                <a:spcPct val="90000"/>
              </a:lnSpc>
              <a:buFont typeface="Wingdings" charset="2"/>
              <a:buChar char="Ø"/>
            </a:pPr>
            <a:r>
              <a:rPr lang="en-US" altLang="en-US" sz="2400" dirty="0">
                <a:solidFill>
                  <a:schemeClr val="tx1"/>
                </a:solidFill>
              </a:rPr>
              <a:t>Authorized to evaluate performance and make decisions</a:t>
            </a:r>
          </a:p>
          <a:p>
            <a:pPr marL="352425" indent="-352425">
              <a:lnSpc>
                <a:spcPct val="90000"/>
              </a:lnSpc>
              <a:buFont typeface="Wingdings" charset="2"/>
              <a:buChar char="Ø"/>
            </a:pPr>
            <a:r>
              <a:rPr lang="en-US" altLang="en-US" sz="2400" dirty="0">
                <a:solidFill>
                  <a:schemeClr val="tx1"/>
                </a:solidFill>
              </a:rPr>
              <a:t>And willing to provide the team necessary technical and business information</a:t>
            </a:r>
          </a:p>
        </p:txBody>
      </p:sp>
      <p:sp>
        <p:nvSpPr>
          <p:cNvPr id="2" name="Slide Number Placeholder 1"/>
          <p:cNvSpPr>
            <a:spLocks noGrp="1"/>
          </p:cNvSpPr>
          <p:nvPr>
            <p:ph type="sldNum" sz="quarter" idx="12"/>
          </p:nvPr>
        </p:nvSpPr>
        <p:spPr/>
        <p:txBody>
          <a:bodyPr/>
          <a:lstStyle/>
          <a:p>
            <a:fld id="{0372A8C0-A868-48E0-975A-4D80D3DDF995}" type="slidenum">
              <a:rPr lang="en-US" smtClean="0"/>
              <a:t>92</a:t>
            </a:fld>
            <a:endParaRPr lang="en-US" dirty="0"/>
          </a:p>
        </p:txBody>
      </p:sp>
    </p:spTree>
    <p:extLst>
      <p:ext uri="{BB962C8B-B14F-4D97-AF65-F5344CB8AC3E}">
        <p14:creationId xmlns:p14="http://schemas.microsoft.com/office/powerpoint/2010/main" val="19521580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r>
              <a:rPr lang="en-US" altLang="en-US" dirty="0">
                <a:solidFill>
                  <a:schemeClr val="tx1"/>
                </a:solidFill>
              </a:rPr>
              <a:t>Gatekeeper’s decisions</a:t>
            </a:r>
          </a:p>
        </p:txBody>
      </p:sp>
      <p:sp>
        <p:nvSpPr>
          <p:cNvPr id="66563"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Proceed to next gate with the original objectives</a:t>
            </a:r>
          </a:p>
          <a:p>
            <a:pPr marL="352425" indent="-352425">
              <a:buFont typeface="Wingdings" charset="2"/>
              <a:buChar char="Ø"/>
            </a:pPr>
            <a:r>
              <a:rPr lang="en-US" altLang="en-US" sz="2400" dirty="0">
                <a:solidFill>
                  <a:schemeClr val="tx1"/>
                </a:solidFill>
              </a:rPr>
              <a:t>Proceed to the next gate with revised objectives</a:t>
            </a:r>
          </a:p>
          <a:p>
            <a:pPr marL="352425" indent="-352425">
              <a:buFont typeface="Wingdings" charset="2"/>
              <a:buChar char="Ø"/>
            </a:pPr>
            <a:r>
              <a:rPr lang="en-US" altLang="en-US" sz="2400" dirty="0">
                <a:solidFill>
                  <a:schemeClr val="tx1"/>
                </a:solidFill>
              </a:rPr>
              <a:t>Delay making a gate decision until further information is obtained</a:t>
            </a:r>
          </a:p>
          <a:p>
            <a:pPr marL="352425" indent="-352425">
              <a:buFont typeface="Wingdings" charset="2"/>
              <a:buChar char="Ø"/>
            </a:pPr>
            <a:r>
              <a:rPr lang="en-US" altLang="en-US" sz="2400" dirty="0">
                <a:solidFill>
                  <a:schemeClr val="tx1"/>
                </a:solidFill>
              </a:rPr>
              <a:t>Terminate the project</a:t>
            </a:r>
          </a:p>
        </p:txBody>
      </p:sp>
      <p:sp>
        <p:nvSpPr>
          <p:cNvPr id="2" name="Slide Number Placeholder 1"/>
          <p:cNvSpPr>
            <a:spLocks noGrp="1"/>
          </p:cNvSpPr>
          <p:nvPr>
            <p:ph type="sldNum" sz="quarter" idx="12"/>
          </p:nvPr>
        </p:nvSpPr>
        <p:spPr/>
        <p:txBody>
          <a:bodyPr/>
          <a:lstStyle/>
          <a:p>
            <a:fld id="{0372A8C0-A868-48E0-975A-4D80D3DDF995}" type="slidenum">
              <a:rPr lang="en-US" smtClean="0"/>
              <a:t>93</a:t>
            </a:fld>
            <a:endParaRPr lang="en-US" dirty="0"/>
          </a:p>
        </p:txBody>
      </p:sp>
    </p:spTree>
    <p:extLst>
      <p:ext uri="{BB962C8B-B14F-4D97-AF65-F5344CB8AC3E}">
        <p14:creationId xmlns:p14="http://schemas.microsoft.com/office/powerpoint/2010/main" val="16976700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en-US" altLang="en-US" dirty="0">
                <a:solidFill>
                  <a:schemeClr val="tx1"/>
                </a:solidFill>
              </a:rPr>
              <a:t>Stage-Gate Failures </a:t>
            </a:r>
          </a:p>
        </p:txBody>
      </p:sp>
      <p:sp>
        <p:nvSpPr>
          <p:cNvPr id="67587" name="Rectangle 3"/>
          <p:cNvSpPr>
            <a:spLocks noGrp="1" noChangeArrowheads="1"/>
          </p:cNvSpPr>
          <p:nvPr>
            <p:ph type="body" idx="1"/>
          </p:nvPr>
        </p:nvSpPr>
        <p:spPr/>
        <p:txBody>
          <a:bodyPr>
            <a:normAutofit/>
          </a:bodyPr>
          <a:lstStyle/>
          <a:p>
            <a:pPr marL="352425" indent="-352425">
              <a:buFont typeface="Wingdings" charset="2"/>
              <a:buChar char="Ø"/>
            </a:pPr>
            <a:r>
              <a:rPr lang="en-US" altLang="en-US" sz="2400" dirty="0">
                <a:solidFill>
                  <a:schemeClr val="tx1"/>
                </a:solidFill>
              </a:rPr>
              <a:t>Assigning gatekeepers and not empowering them to make decisions</a:t>
            </a:r>
          </a:p>
          <a:p>
            <a:pPr marL="352425" indent="-352425">
              <a:buFont typeface="Wingdings" charset="2"/>
              <a:buChar char="Ø"/>
            </a:pPr>
            <a:r>
              <a:rPr lang="en-US" altLang="en-US" sz="2400" dirty="0">
                <a:solidFill>
                  <a:schemeClr val="tx1"/>
                </a:solidFill>
              </a:rPr>
              <a:t>Assigning gatekeepers who are afraid to terminate a project</a:t>
            </a:r>
          </a:p>
          <a:p>
            <a:pPr marL="352425" indent="-352425">
              <a:buFont typeface="Wingdings" charset="2"/>
              <a:buChar char="Ø"/>
            </a:pPr>
            <a:r>
              <a:rPr lang="en-US" altLang="en-US" sz="2400" dirty="0">
                <a:solidFill>
                  <a:schemeClr val="tx1"/>
                </a:solidFill>
              </a:rPr>
              <a:t>Failure to provide the team with information critical to gate reviews</a:t>
            </a:r>
          </a:p>
          <a:p>
            <a:pPr marL="352425" indent="-352425">
              <a:buFont typeface="Wingdings" charset="2"/>
              <a:buChar char="Ø"/>
            </a:pPr>
            <a:r>
              <a:rPr lang="en-US" altLang="en-US" sz="2400" dirty="0">
                <a:solidFill>
                  <a:schemeClr val="tx1"/>
                </a:solidFill>
              </a:rPr>
              <a:t>Allowing the team to focus more on the gates than on the stages</a:t>
            </a:r>
          </a:p>
        </p:txBody>
      </p:sp>
      <p:sp>
        <p:nvSpPr>
          <p:cNvPr id="2" name="Slide Number Placeholder 1"/>
          <p:cNvSpPr>
            <a:spLocks noGrp="1"/>
          </p:cNvSpPr>
          <p:nvPr>
            <p:ph type="sldNum" sz="quarter" idx="12"/>
          </p:nvPr>
        </p:nvSpPr>
        <p:spPr/>
        <p:txBody>
          <a:bodyPr/>
          <a:lstStyle/>
          <a:p>
            <a:fld id="{0372A8C0-A868-48E0-975A-4D80D3DDF995}" type="slidenum">
              <a:rPr lang="en-US" smtClean="0"/>
              <a:t>94</a:t>
            </a:fld>
            <a:endParaRPr lang="en-US" dirty="0"/>
          </a:p>
        </p:txBody>
      </p:sp>
    </p:spTree>
    <p:extLst>
      <p:ext uri="{BB962C8B-B14F-4D97-AF65-F5344CB8AC3E}">
        <p14:creationId xmlns:p14="http://schemas.microsoft.com/office/powerpoint/2010/main" val="748461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a:bodyPr>
          <a:lstStyle/>
          <a:p>
            <a:r>
              <a:rPr lang="en-US" altLang="en-US">
                <a:solidFill>
                  <a:schemeClr val="tx1"/>
                </a:solidFill>
              </a:rPr>
              <a:t>Methodology Inputs</a:t>
            </a:r>
          </a:p>
        </p:txBody>
      </p:sp>
      <p:grpSp>
        <p:nvGrpSpPr>
          <p:cNvPr id="3" name="Group 2"/>
          <p:cNvGrpSpPr/>
          <p:nvPr/>
        </p:nvGrpSpPr>
        <p:grpSpPr>
          <a:xfrm>
            <a:off x="1785778" y="1925286"/>
            <a:ext cx="5618163" cy="4346575"/>
            <a:chOff x="1319213" y="1476375"/>
            <a:chExt cx="6642100" cy="4970463"/>
          </a:xfrm>
        </p:grpSpPr>
        <p:grpSp>
          <p:nvGrpSpPr>
            <p:cNvPr id="1689603" name="Group 3"/>
            <p:cNvGrpSpPr>
              <a:grpSpLocks/>
            </p:cNvGrpSpPr>
            <p:nvPr/>
          </p:nvGrpSpPr>
          <p:grpSpPr bwMode="auto">
            <a:xfrm>
              <a:off x="3082925" y="3119438"/>
              <a:ext cx="2979738" cy="1689100"/>
              <a:chOff x="1942" y="1965"/>
              <a:chExt cx="1877" cy="1064"/>
            </a:xfrm>
          </p:grpSpPr>
          <p:sp>
            <p:nvSpPr>
              <p:cNvPr id="68624" name="AutoShape 4"/>
              <p:cNvSpPr>
                <a:spLocks noChangeArrowheads="1"/>
              </p:cNvSpPr>
              <p:nvPr/>
            </p:nvSpPr>
            <p:spPr bwMode="invGray">
              <a:xfrm>
                <a:off x="1942" y="1965"/>
                <a:ext cx="1877" cy="1064"/>
              </a:xfrm>
              <a:prstGeom prst="bevel">
                <a:avLst>
                  <a:gd name="adj" fmla="val 4824"/>
                </a:avLst>
              </a:prstGeom>
              <a:solidFill>
                <a:srgbClr val="9933FF"/>
              </a:solidFill>
              <a:ln>
                <a:noFill/>
              </a:ln>
              <a:effectLst>
                <a:outerShdw blurRad="63500" dist="38099" dir="2700000" algn="ctr" rotWithShape="0">
                  <a:schemeClr val="tx1">
                    <a:alpha val="50000"/>
                  </a:schemeClr>
                </a:outerShdw>
              </a:effectLst>
              <a:extLst>
                <a:ext uri="{91240B29-F687-4F45-9708-019B960494DF}">
                  <a14:hiddenLine xmlns:a14="http://schemas.microsoft.com/office/drawing/2010/main" w="12700">
                    <a:solidFill>
                      <a:srgbClr val="CC99FF"/>
                    </a:solidFill>
                    <a:miter lim="800000"/>
                    <a:headEnd/>
                    <a:tailEnd/>
                  </a14:hiddenLine>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8625" name="Rectangle 5"/>
              <p:cNvSpPr>
                <a:spLocks noChangeArrowheads="1"/>
              </p:cNvSpPr>
              <p:nvPr/>
            </p:nvSpPr>
            <p:spPr bwMode="invGray">
              <a:xfrm>
                <a:off x="2015" y="2023"/>
                <a:ext cx="1710" cy="856"/>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5000"/>
                  </a:lnSpc>
                  <a:spcBef>
                    <a:spcPct val="0"/>
                  </a:spcBef>
                </a:pPr>
                <a:r>
                  <a:rPr lang="en-US" altLang="en-US" sz="2800"/>
                  <a:t>Project</a:t>
                </a:r>
                <a:br>
                  <a:rPr lang="en-US" altLang="en-US" sz="2800"/>
                </a:br>
                <a:r>
                  <a:rPr lang="en-US" altLang="en-US" sz="2800"/>
                  <a:t>Management</a:t>
                </a:r>
                <a:br>
                  <a:rPr lang="en-US" altLang="en-US" sz="2800"/>
                </a:br>
                <a:r>
                  <a:rPr lang="en-US" altLang="en-US" sz="2800"/>
                  <a:t>Methodology</a:t>
                </a:r>
              </a:p>
            </p:txBody>
          </p:sp>
        </p:grpSp>
        <p:grpSp>
          <p:nvGrpSpPr>
            <p:cNvPr id="1689606" name="Group 6"/>
            <p:cNvGrpSpPr>
              <a:grpSpLocks/>
            </p:cNvGrpSpPr>
            <p:nvPr/>
          </p:nvGrpSpPr>
          <p:grpSpPr bwMode="auto">
            <a:xfrm>
              <a:off x="3006725" y="4760913"/>
              <a:ext cx="3101975" cy="1685925"/>
              <a:chOff x="1854" y="3049"/>
              <a:chExt cx="1954" cy="1062"/>
            </a:xfrm>
          </p:grpSpPr>
          <p:sp>
            <p:nvSpPr>
              <p:cNvPr id="68622" name="AutoShape 7"/>
              <p:cNvSpPr>
                <a:spLocks noChangeArrowheads="1"/>
              </p:cNvSpPr>
              <p:nvPr/>
            </p:nvSpPr>
            <p:spPr bwMode="invGray">
              <a:xfrm rot="-5400000">
                <a:off x="2300" y="2603"/>
                <a:ext cx="1062" cy="1954"/>
              </a:xfrm>
              <a:prstGeom prst="rightArrow">
                <a:avLst>
                  <a:gd name="adj1" fmla="val 73185"/>
                  <a:gd name="adj2" fmla="val 42407"/>
                </a:avLst>
              </a:prstGeom>
              <a:solidFill>
                <a:srgbClr val="A8A400"/>
              </a:solidFill>
              <a:ln w="12700">
                <a:solidFill>
                  <a:srgbClr val="FFFF66"/>
                </a:solidFill>
                <a:miter lim="800000"/>
                <a:headEnd/>
                <a:tailEnd/>
              </a:ln>
              <a:effectLst>
                <a:outerShdw blurRad="63500" dist="81320" dir="3080412"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8623" name="Rectangle 8"/>
              <p:cNvSpPr>
                <a:spLocks noChangeArrowheads="1"/>
              </p:cNvSpPr>
              <p:nvPr/>
            </p:nvSpPr>
            <p:spPr bwMode="invGray">
              <a:xfrm>
                <a:off x="2088" y="3634"/>
                <a:ext cx="1474" cy="264"/>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400"/>
                  <a:t>Organization</a:t>
                </a:r>
              </a:p>
            </p:txBody>
          </p:sp>
        </p:grpSp>
        <p:grpSp>
          <p:nvGrpSpPr>
            <p:cNvPr id="1689609" name="Group 9"/>
            <p:cNvGrpSpPr>
              <a:grpSpLocks/>
            </p:cNvGrpSpPr>
            <p:nvPr/>
          </p:nvGrpSpPr>
          <p:grpSpPr bwMode="auto">
            <a:xfrm>
              <a:off x="1319213" y="2436813"/>
              <a:ext cx="1808162" cy="3101975"/>
              <a:chOff x="771" y="1535"/>
              <a:chExt cx="1139" cy="1954"/>
            </a:xfrm>
          </p:grpSpPr>
          <p:sp>
            <p:nvSpPr>
              <p:cNvPr id="68620" name="AutoShape 10"/>
              <p:cNvSpPr>
                <a:spLocks noChangeArrowheads="1"/>
              </p:cNvSpPr>
              <p:nvPr/>
            </p:nvSpPr>
            <p:spPr bwMode="invGray">
              <a:xfrm>
                <a:off x="771" y="1535"/>
                <a:ext cx="1139" cy="1954"/>
              </a:xfrm>
              <a:prstGeom prst="rightArrow">
                <a:avLst>
                  <a:gd name="adj1" fmla="val 73185"/>
                  <a:gd name="adj2" fmla="val 42407"/>
                </a:avLst>
              </a:prstGeom>
              <a:solidFill>
                <a:srgbClr val="CC7900"/>
              </a:solidFill>
              <a:ln w="12700">
                <a:solidFill>
                  <a:srgbClr val="FFCF89"/>
                </a:solidFill>
                <a:miter lim="800000"/>
                <a:headEnd/>
                <a:tailEnd/>
              </a:ln>
              <a:effectLst>
                <a:outerShdw blurRad="63500" dist="81320" dir="3080412"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sz="4800"/>
              </a:p>
            </p:txBody>
          </p:sp>
          <p:sp>
            <p:nvSpPr>
              <p:cNvPr id="68621" name="Rectangle 11"/>
              <p:cNvSpPr>
                <a:spLocks noChangeArrowheads="1"/>
              </p:cNvSpPr>
              <p:nvPr/>
            </p:nvSpPr>
            <p:spPr bwMode="invGray">
              <a:xfrm>
                <a:off x="865" y="2259"/>
                <a:ext cx="840" cy="497"/>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800" dirty="0"/>
                  <a:t>Work</a:t>
                </a:r>
                <a:br>
                  <a:rPr lang="en-US" altLang="en-US" sz="2800" dirty="0"/>
                </a:br>
                <a:r>
                  <a:rPr lang="en-US" altLang="en-US" sz="2400" dirty="0"/>
                  <a:t>(Tasks)</a:t>
                </a:r>
              </a:p>
            </p:txBody>
          </p:sp>
        </p:grpSp>
        <p:grpSp>
          <p:nvGrpSpPr>
            <p:cNvPr id="1689612" name="Group 12"/>
            <p:cNvGrpSpPr>
              <a:grpSpLocks/>
            </p:cNvGrpSpPr>
            <p:nvPr/>
          </p:nvGrpSpPr>
          <p:grpSpPr bwMode="auto">
            <a:xfrm>
              <a:off x="6010275" y="2452688"/>
              <a:ext cx="1951038" cy="3101975"/>
              <a:chOff x="3736" y="1545"/>
              <a:chExt cx="1229" cy="1954"/>
            </a:xfrm>
          </p:grpSpPr>
          <p:sp>
            <p:nvSpPr>
              <p:cNvPr id="68618" name="AutoShape 13"/>
              <p:cNvSpPr>
                <a:spLocks noChangeArrowheads="1"/>
              </p:cNvSpPr>
              <p:nvPr/>
            </p:nvSpPr>
            <p:spPr bwMode="invGray">
              <a:xfrm rot="10800000">
                <a:off x="3736" y="1545"/>
                <a:ext cx="1139" cy="1954"/>
              </a:xfrm>
              <a:prstGeom prst="rightArrow">
                <a:avLst>
                  <a:gd name="adj1" fmla="val 73185"/>
                  <a:gd name="adj2" fmla="val 42407"/>
                </a:avLst>
              </a:prstGeom>
              <a:solidFill>
                <a:srgbClr val="00B600"/>
              </a:solidFill>
              <a:ln w="12700">
                <a:solidFill>
                  <a:srgbClr val="ACEAAC"/>
                </a:solidFill>
                <a:miter lim="800000"/>
                <a:headEnd/>
                <a:tailEnd/>
              </a:ln>
              <a:effectLst>
                <a:outerShdw blurRad="63500" dist="81320" dir="3080412"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8619" name="Rectangle 14"/>
              <p:cNvSpPr>
                <a:spLocks noChangeArrowheads="1"/>
              </p:cNvSpPr>
              <p:nvPr/>
            </p:nvSpPr>
            <p:spPr bwMode="invGray">
              <a:xfrm>
                <a:off x="3920" y="2346"/>
                <a:ext cx="1045" cy="32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5000"/>
                  </a:lnSpc>
                  <a:spcBef>
                    <a:spcPct val="0"/>
                  </a:spcBef>
                </a:pPr>
                <a:r>
                  <a:rPr lang="en-US" altLang="en-US" sz="2800"/>
                  <a:t>Tools</a:t>
                </a:r>
              </a:p>
            </p:txBody>
          </p:sp>
        </p:grpSp>
        <p:grpSp>
          <p:nvGrpSpPr>
            <p:cNvPr id="1689615" name="Group 15"/>
            <p:cNvGrpSpPr>
              <a:grpSpLocks/>
            </p:cNvGrpSpPr>
            <p:nvPr/>
          </p:nvGrpSpPr>
          <p:grpSpPr bwMode="auto">
            <a:xfrm>
              <a:off x="3016250" y="1476375"/>
              <a:ext cx="3101975" cy="1685925"/>
              <a:chOff x="1900" y="880"/>
              <a:chExt cx="1954" cy="1062"/>
            </a:xfrm>
          </p:grpSpPr>
          <p:sp>
            <p:nvSpPr>
              <p:cNvPr id="68616" name="AutoShape 16"/>
              <p:cNvSpPr>
                <a:spLocks noChangeArrowheads="1"/>
              </p:cNvSpPr>
              <p:nvPr/>
            </p:nvSpPr>
            <p:spPr bwMode="invGray">
              <a:xfrm rot="5400000">
                <a:off x="2346" y="434"/>
                <a:ext cx="1062" cy="1954"/>
              </a:xfrm>
              <a:prstGeom prst="rightArrow">
                <a:avLst>
                  <a:gd name="adj1" fmla="val 73185"/>
                  <a:gd name="adj2" fmla="val 42407"/>
                </a:avLst>
              </a:prstGeom>
              <a:solidFill>
                <a:srgbClr val="0066FF"/>
              </a:solidFill>
              <a:ln w="12700">
                <a:solidFill>
                  <a:srgbClr val="99CCFF"/>
                </a:solidFill>
                <a:miter lim="800000"/>
                <a:headEnd/>
                <a:tailEnd/>
              </a:ln>
              <a:effectLst>
                <a:outerShdw blurRad="63500" dist="81320" dir="3080412" algn="ctr" rotWithShape="0">
                  <a:schemeClr val="tx1">
                    <a:alpha val="50000"/>
                  </a:schemeClr>
                </a:outerShdw>
              </a:effec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8617" name="Rectangle 17"/>
              <p:cNvSpPr>
                <a:spLocks noChangeArrowheads="1"/>
              </p:cNvSpPr>
              <p:nvPr/>
            </p:nvSpPr>
            <p:spPr bwMode="invGray">
              <a:xfrm>
                <a:off x="2363" y="1097"/>
                <a:ext cx="1054" cy="297"/>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800"/>
                  <a:t>People</a:t>
                </a:r>
              </a:p>
            </p:txBody>
          </p:sp>
        </p:grpSp>
      </p:grpSp>
      <p:sp>
        <p:nvSpPr>
          <p:cNvPr id="2" name="Slide Number Placeholder 1"/>
          <p:cNvSpPr>
            <a:spLocks noGrp="1"/>
          </p:cNvSpPr>
          <p:nvPr>
            <p:ph type="sldNum" sz="quarter" idx="12"/>
          </p:nvPr>
        </p:nvSpPr>
        <p:spPr/>
        <p:txBody>
          <a:bodyPr/>
          <a:lstStyle/>
          <a:p>
            <a:fld id="{0372A8C0-A868-48E0-975A-4D80D3DDF995}" type="slidenum">
              <a:rPr lang="en-US" smtClean="0"/>
              <a:t>95</a:t>
            </a:fld>
            <a:endParaRPr lang="en-US" dirty="0"/>
          </a:p>
        </p:txBody>
      </p:sp>
    </p:spTree>
    <p:extLst>
      <p:ext uri="{BB962C8B-B14F-4D97-AF65-F5344CB8AC3E}">
        <p14:creationId xmlns:p14="http://schemas.microsoft.com/office/powerpoint/2010/main" val="1816847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9" name="Rectangle 59"/>
          <p:cNvSpPr>
            <a:spLocks noGrp="1" noChangeArrowheads="1"/>
          </p:cNvSpPr>
          <p:nvPr>
            <p:ph type="title"/>
          </p:nvPr>
        </p:nvSpPr>
        <p:spPr>
          <a:noFill/>
        </p:spPr>
        <p:txBody>
          <a:bodyPr>
            <a:normAutofit/>
          </a:bodyPr>
          <a:lstStyle/>
          <a:p>
            <a:r>
              <a:rPr lang="en-US" altLang="en-US">
                <a:solidFill>
                  <a:schemeClr val="tx1"/>
                </a:solidFill>
              </a:rPr>
              <a:t>Resistance to Change</a:t>
            </a:r>
          </a:p>
        </p:txBody>
      </p:sp>
      <p:grpSp>
        <p:nvGrpSpPr>
          <p:cNvPr id="3" name="Group 2"/>
          <p:cNvGrpSpPr/>
          <p:nvPr/>
        </p:nvGrpSpPr>
        <p:grpSpPr>
          <a:xfrm>
            <a:off x="1357313" y="1917348"/>
            <a:ext cx="6708775" cy="4356716"/>
            <a:chOff x="295275" y="1703388"/>
            <a:chExt cx="8399463" cy="4824412"/>
          </a:xfrm>
        </p:grpSpPr>
        <p:grpSp>
          <p:nvGrpSpPr>
            <p:cNvPr id="1687554" name="Group 2"/>
            <p:cNvGrpSpPr>
              <a:grpSpLocks/>
            </p:cNvGrpSpPr>
            <p:nvPr/>
          </p:nvGrpSpPr>
          <p:grpSpPr bwMode="auto">
            <a:xfrm>
              <a:off x="1722438" y="1741488"/>
              <a:ext cx="6697662" cy="4073525"/>
              <a:chOff x="1085" y="1097"/>
              <a:chExt cx="4219" cy="2566"/>
            </a:xfrm>
          </p:grpSpPr>
          <p:sp>
            <p:nvSpPr>
              <p:cNvPr id="69696" name="Freeform 3"/>
              <p:cNvSpPr>
                <a:spLocks/>
              </p:cNvSpPr>
              <p:nvPr/>
            </p:nvSpPr>
            <p:spPr bwMode="auto">
              <a:xfrm>
                <a:off x="1561" y="1232"/>
                <a:ext cx="405" cy="2427"/>
              </a:xfrm>
              <a:custGeom>
                <a:avLst/>
                <a:gdLst>
                  <a:gd name="T0" fmla="*/ 0 w 405"/>
                  <a:gd name="T1" fmla="*/ 2 h 2427"/>
                  <a:gd name="T2" fmla="*/ 1 w 405"/>
                  <a:gd name="T3" fmla="*/ 2292 h 2427"/>
                  <a:gd name="T4" fmla="*/ 4 w 405"/>
                  <a:gd name="T5" fmla="*/ 2312 h 2427"/>
                  <a:gd name="T6" fmla="*/ 10 w 405"/>
                  <a:gd name="T7" fmla="*/ 2330 h 2427"/>
                  <a:gd name="T8" fmla="*/ 19 w 405"/>
                  <a:gd name="T9" fmla="*/ 2343 h 2427"/>
                  <a:gd name="T10" fmla="*/ 30 w 405"/>
                  <a:gd name="T11" fmla="*/ 2357 h 2427"/>
                  <a:gd name="T12" fmla="*/ 45 w 405"/>
                  <a:gd name="T13" fmla="*/ 2375 h 2427"/>
                  <a:gd name="T14" fmla="*/ 72 w 405"/>
                  <a:gd name="T15" fmla="*/ 2393 h 2427"/>
                  <a:gd name="T16" fmla="*/ 101 w 405"/>
                  <a:gd name="T17" fmla="*/ 2407 h 2427"/>
                  <a:gd name="T18" fmla="*/ 137 w 405"/>
                  <a:gd name="T19" fmla="*/ 2418 h 2427"/>
                  <a:gd name="T20" fmla="*/ 174 w 405"/>
                  <a:gd name="T21" fmla="*/ 2425 h 2427"/>
                  <a:gd name="T22" fmla="*/ 211 w 405"/>
                  <a:gd name="T23" fmla="*/ 2427 h 2427"/>
                  <a:gd name="T24" fmla="*/ 250 w 405"/>
                  <a:gd name="T25" fmla="*/ 2421 h 2427"/>
                  <a:gd name="T26" fmla="*/ 284 w 405"/>
                  <a:gd name="T27" fmla="*/ 2416 h 2427"/>
                  <a:gd name="T28" fmla="*/ 321 w 405"/>
                  <a:gd name="T29" fmla="*/ 2402 h 2427"/>
                  <a:gd name="T30" fmla="*/ 351 w 405"/>
                  <a:gd name="T31" fmla="*/ 2386 h 2427"/>
                  <a:gd name="T32" fmla="*/ 377 w 405"/>
                  <a:gd name="T33" fmla="*/ 2363 h 2427"/>
                  <a:gd name="T34" fmla="*/ 398 w 405"/>
                  <a:gd name="T35" fmla="*/ 2333 h 2427"/>
                  <a:gd name="T36" fmla="*/ 404 w 405"/>
                  <a:gd name="T37" fmla="*/ 2308 h 2427"/>
                  <a:gd name="T38" fmla="*/ 405 w 405"/>
                  <a:gd name="T39" fmla="*/ 2287 h 2427"/>
                  <a:gd name="T40" fmla="*/ 404 w 405"/>
                  <a:gd name="T41" fmla="*/ 0 h 2427"/>
                  <a:gd name="T42" fmla="*/ 0 w 405"/>
                  <a:gd name="T43" fmla="*/ 2 h 242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5" h="2427">
                    <a:moveTo>
                      <a:pt x="0" y="2"/>
                    </a:moveTo>
                    <a:lnTo>
                      <a:pt x="1" y="2292"/>
                    </a:lnTo>
                    <a:lnTo>
                      <a:pt x="4" y="2312"/>
                    </a:lnTo>
                    <a:lnTo>
                      <a:pt x="10" y="2330"/>
                    </a:lnTo>
                    <a:lnTo>
                      <a:pt x="19" y="2343"/>
                    </a:lnTo>
                    <a:lnTo>
                      <a:pt x="30" y="2357"/>
                    </a:lnTo>
                    <a:lnTo>
                      <a:pt x="45" y="2375"/>
                    </a:lnTo>
                    <a:lnTo>
                      <a:pt x="72" y="2393"/>
                    </a:lnTo>
                    <a:lnTo>
                      <a:pt x="101" y="2407"/>
                    </a:lnTo>
                    <a:lnTo>
                      <a:pt x="137" y="2418"/>
                    </a:lnTo>
                    <a:lnTo>
                      <a:pt x="174" y="2425"/>
                    </a:lnTo>
                    <a:lnTo>
                      <a:pt x="211" y="2427"/>
                    </a:lnTo>
                    <a:lnTo>
                      <a:pt x="250" y="2421"/>
                    </a:lnTo>
                    <a:lnTo>
                      <a:pt x="284" y="2416"/>
                    </a:lnTo>
                    <a:lnTo>
                      <a:pt x="321" y="2402"/>
                    </a:lnTo>
                    <a:lnTo>
                      <a:pt x="351" y="2386"/>
                    </a:lnTo>
                    <a:lnTo>
                      <a:pt x="377" y="2363"/>
                    </a:lnTo>
                    <a:lnTo>
                      <a:pt x="398" y="2333"/>
                    </a:lnTo>
                    <a:lnTo>
                      <a:pt x="404" y="2308"/>
                    </a:lnTo>
                    <a:lnTo>
                      <a:pt x="405" y="2287"/>
                    </a:lnTo>
                    <a:lnTo>
                      <a:pt x="404" y="0"/>
                    </a:lnTo>
                    <a:lnTo>
                      <a:pt x="0" y="2"/>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697" name="Oval 4"/>
              <p:cNvSpPr>
                <a:spLocks noChangeArrowheads="1"/>
              </p:cNvSpPr>
              <p:nvPr/>
            </p:nvSpPr>
            <p:spPr bwMode="auto">
              <a:xfrm>
                <a:off x="1562" y="1101"/>
                <a:ext cx="402"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98" name="Freeform 5"/>
              <p:cNvSpPr>
                <a:spLocks/>
              </p:cNvSpPr>
              <p:nvPr/>
            </p:nvSpPr>
            <p:spPr bwMode="auto">
              <a:xfrm>
                <a:off x="2041" y="1227"/>
                <a:ext cx="405" cy="2432"/>
              </a:xfrm>
              <a:custGeom>
                <a:avLst/>
                <a:gdLst>
                  <a:gd name="T0" fmla="*/ 0 w 405"/>
                  <a:gd name="T1" fmla="*/ 7 h 2432"/>
                  <a:gd name="T2" fmla="*/ 1 w 405"/>
                  <a:gd name="T3" fmla="*/ 2297 h 2432"/>
                  <a:gd name="T4" fmla="*/ 4 w 405"/>
                  <a:gd name="T5" fmla="*/ 2317 h 2432"/>
                  <a:gd name="T6" fmla="*/ 10 w 405"/>
                  <a:gd name="T7" fmla="*/ 2335 h 2432"/>
                  <a:gd name="T8" fmla="*/ 19 w 405"/>
                  <a:gd name="T9" fmla="*/ 2348 h 2432"/>
                  <a:gd name="T10" fmla="*/ 30 w 405"/>
                  <a:gd name="T11" fmla="*/ 2362 h 2432"/>
                  <a:gd name="T12" fmla="*/ 45 w 405"/>
                  <a:gd name="T13" fmla="*/ 2380 h 2432"/>
                  <a:gd name="T14" fmla="*/ 72 w 405"/>
                  <a:gd name="T15" fmla="*/ 2398 h 2432"/>
                  <a:gd name="T16" fmla="*/ 101 w 405"/>
                  <a:gd name="T17" fmla="*/ 2412 h 2432"/>
                  <a:gd name="T18" fmla="*/ 137 w 405"/>
                  <a:gd name="T19" fmla="*/ 2423 h 2432"/>
                  <a:gd name="T20" fmla="*/ 174 w 405"/>
                  <a:gd name="T21" fmla="*/ 2430 h 2432"/>
                  <a:gd name="T22" fmla="*/ 211 w 405"/>
                  <a:gd name="T23" fmla="*/ 2432 h 2432"/>
                  <a:gd name="T24" fmla="*/ 250 w 405"/>
                  <a:gd name="T25" fmla="*/ 2426 h 2432"/>
                  <a:gd name="T26" fmla="*/ 284 w 405"/>
                  <a:gd name="T27" fmla="*/ 2421 h 2432"/>
                  <a:gd name="T28" fmla="*/ 321 w 405"/>
                  <a:gd name="T29" fmla="*/ 2407 h 2432"/>
                  <a:gd name="T30" fmla="*/ 351 w 405"/>
                  <a:gd name="T31" fmla="*/ 2391 h 2432"/>
                  <a:gd name="T32" fmla="*/ 377 w 405"/>
                  <a:gd name="T33" fmla="*/ 2368 h 2432"/>
                  <a:gd name="T34" fmla="*/ 398 w 405"/>
                  <a:gd name="T35" fmla="*/ 2338 h 2432"/>
                  <a:gd name="T36" fmla="*/ 404 w 405"/>
                  <a:gd name="T37" fmla="*/ 2313 h 2432"/>
                  <a:gd name="T38" fmla="*/ 405 w 405"/>
                  <a:gd name="T39" fmla="*/ 2292 h 2432"/>
                  <a:gd name="T40" fmla="*/ 405 w 405"/>
                  <a:gd name="T41" fmla="*/ 0 h 2432"/>
                  <a:gd name="T42" fmla="*/ 0 w 405"/>
                  <a:gd name="T43" fmla="*/ 7 h 243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5" h="2432">
                    <a:moveTo>
                      <a:pt x="0" y="7"/>
                    </a:moveTo>
                    <a:lnTo>
                      <a:pt x="1" y="2297"/>
                    </a:lnTo>
                    <a:lnTo>
                      <a:pt x="4" y="2317"/>
                    </a:lnTo>
                    <a:lnTo>
                      <a:pt x="10" y="2335"/>
                    </a:lnTo>
                    <a:lnTo>
                      <a:pt x="19" y="2348"/>
                    </a:lnTo>
                    <a:lnTo>
                      <a:pt x="30" y="2362"/>
                    </a:lnTo>
                    <a:lnTo>
                      <a:pt x="45" y="2380"/>
                    </a:lnTo>
                    <a:lnTo>
                      <a:pt x="72" y="2398"/>
                    </a:lnTo>
                    <a:lnTo>
                      <a:pt x="101" y="2412"/>
                    </a:lnTo>
                    <a:lnTo>
                      <a:pt x="137" y="2423"/>
                    </a:lnTo>
                    <a:lnTo>
                      <a:pt x="174" y="2430"/>
                    </a:lnTo>
                    <a:lnTo>
                      <a:pt x="211" y="2432"/>
                    </a:lnTo>
                    <a:lnTo>
                      <a:pt x="250" y="2426"/>
                    </a:lnTo>
                    <a:lnTo>
                      <a:pt x="284" y="2421"/>
                    </a:lnTo>
                    <a:lnTo>
                      <a:pt x="321" y="2407"/>
                    </a:lnTo>
                    <a:lnTo>
                      <a:pt x="351" y="2391"/>
                    </a:lnTo>
                    <a:lnTo>
                      <a:pt x="377" y="2368"/>
                    </a:lnTo>
                    <a:lnTo>
                      <a:pt x="398" y="2338"/>
                    </a:lnTo>
                    <a:lnTo>
                      <a:pt x="404" y="2313"/>
                    </a:lnTo>
                    <a:lnTo>
                      <a:pt x="405" y="2292"/>
                    </a:lnTo>
                    <a:lnTo>
                      <a:pt x="405" y="0"/>
                    </a:lnTo>
                    <a:lnTo>
                      <a:pt x="0" y="7"/>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699" name="Oval 6"/>
              <p:cNvSpPr>
                <a:spLocks noChangeArrowheads="1"/>
              </p:cNvSpPr>
              <p:nvPr/>
            </p:nvSpPr>
            <p:spPr bwMode="auto">
              <a:xfrm>
                <a:off x="2042" y="1101"/>
                <a:ext cx="406"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700" name="Freeform 7"/>
              <p:cNvSpPr>
                <a:spLocks/>
              </p:cNvSpPr>
              <p:nvPr/>
            </p:nvSpPr>
            <p:spPr bwMode="auto">
              <a:xfrm>
                <a:off x="2517" y="1227"/>
                <a:ext cx="405" cy="2428"/>
              </a:xfrm>
              <a:custGeom>
                <a:avLst/>
                <a:gdLst>
                  <a:gd name="T0" fmla="*/ 0 w 405"/>
                  <a:gd name="T1" fmla="*/ 3 h 2428"/>
                  <a:gd name="T2" fmla="*/ 1 w 405"/>
                  <a:gd name="T3" fmla="*/ 2293 h 2428"/>
                  <a:gd name="T4" fmla="*/ 4 w 405"/>
                  <a:gd name="T5" fmla="*/ 2313 h 2428"/>
                  <a:gd name="T6" fmla="*/ 10 w 405"/>
                  <a:gd name="T7" fmla="*/ 2331 h 2428"/>
                  <a:gd name="T8" fmla="*/ 19 w 405"/>
                  <a:gd name="T9" fmla="*/ 2344 h 2428"/>
                  <a:gd name="T10" fmla="*/ 30 w 405"/>
                  <a:gd name="T11" fmla="*/ 2358 h 2428"/>
                  <a:gd name="T12" fmla="*/ 45 w 405"/>
                  <a:gd name="T13" fmla="*/ 2376 h 2428"/>
                  <a:gd name="T14" fmla="*/ 72 w 405"/>
                  <a:gd name="T15" fmla="*/ 2394 h 2428"/>
                  <a:gd name="T16" fmla="*/ 101 w 405"/>
                  <a:gd name="T17" fmla="*/ 2408 h 2428"/>
                  <a:gd name="T18" fmla="*/ 137 w 405"/>
                  <a:gd name="T19" fmla="*/ 2419 h 2428"/>
                  <a:gd name="T20" fmla="*/ 174 w 405"/>
                  <a:gd name="T21" fmla="*/ 2426 h 2428"/>
                  <a:gd name="T22" fmla="*/ 211 w 405"/>
                  <a:gd name="T23" fmla="*/ 2428 h 2428"/>
                  <a:gd name="T24" fmla="*/ 250 w 405"/>
                  <a:gd name="T25" fmla="*/ 2422 h 2428"/>
                  <a:gd name="T26" fmla="*/ 284 w 405"/>
                  <a:gd name="T27" fmla="*/ 2417 h 2428"/>
                  <a:gd name="T28" fmla="*/ 321 w 405"/>
                  <a:gd name="T29" fmla="*/ 2403 h 2428"/>
                  <a:gd name="T30" fmla="*/ 351 w 405"/>
                  <a:gd name="T31" fmla="*/ 2387 h 2428"/>
                  <a:gd name="T32" fmla="*/ 377 w 405"/>
                  <a:gd name="T33" fmla="*/ 2364 h 2428"/>
                  <a:gd name="T34" fmla="*/ 398 w 405"/>
                  <a:gd name="T35" fmla="*/ 2334 h 2428"/>
                  <a:gd name="T36" fmla="*/ 404 w 405"/>
                  <a:gd name="T37" fmla="*/ 2309 h 2428"/>
                  <a:gd name="T38" fmla="*/ 405 w 405"/>
                  <a:gd name="T39" fmla="*/ 2288 h 2428"/>
                  <a:gd name="T40" fmla="*/ 405 w 405"/>
                  <a:gd name="T41" fmla="*/ 0 h 2428"/>
                  <a:gd name="T42" fmla="*/ 0 w 405"/>
                  <a:gd name="T43" fmla="*/ 3 h 24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5" h="2428">
                    <a:moveTo>
                      <a:pt x="0" y="3"/>
                    </a:moveTo>
                    <a:lnTo>
                      <a:pt x="1" y="2293"/>
                    </a:lnTo>
                    <a:lnTo>
                      <a:pt x="4" y="2313"/>
                    </a:lnTo>
                    <a:lnTo>
                      <a:pt x="10" y="2331"/>
                    </a:lnTo>
                    <a:lnTo>
                      <a:pt x="19" y="2344"/>
                    </a:lnTo>
                    <a:lnTo>
                      <a:pt x="30" y="2358"/>
                    </a:lnTo>
                    <a:lnTo>
                      <a:pt x="45" y="2376"/>
                    </a:lnTo>
                    <a:lnTo>
                      <a:pt x="72" y="2394"/>
                    </a:lnTo>
                    <a:lnTo>
                      <a:pt x="101" y="2408"/>
                    </a:lnTo>
                    <a:lnTo>
                      <a:pt x="137" y="2419"/>
                    </a:lnTo>
                    <a:lnTo>
                      <a:pt x="174" y="2426"/>
                    </a:lnTo>
                    <a:lnTo>
                      <a:pt x="211" y="2428"/>
                    </a:lnTo>
                    <a:lnTo>
                      <a:pt x="250" y="2422"/>
                    </a:lnTo>
                    <a:lnTo>
                      <a:pt x="284" y="2417"/>
                    </a:lnTo>
                    <a:lnTo>
                      <a:pt x="321" y="2403"/>
                    </a:lnTo>
                    <a:lnTo>
                      <a:pt x="351" y="2387"/>
                    </a:lnTo>
                    <a:lnTo>
                      <a:pt x="377" y="2364"/>
                    </a:lnTo>
                    <a:lnTo>
                      <a:pt x="398" y="2334"/>
                    </a:lnTo>
                    <a:lnTo>
                      <a:pt x="404" y="2309"/>
                    </a:lnTo>
                    <a:lnTo>
                      <a:pt x="405" y="2288"/>
                    </a:lnTo>
                    <a:lnTo>
                      <a:pt x="405" y="0"/>
                    </a:lnTo>
                    <a:lnTo>
                      <a:pt x="0" y="3"/>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701" name="Oval 8"/>
              <p:cNvSpPr>
                <a:spLocks noChangeArrowheads="1"/>
              </p:cNvSpPr>
              <p:nvPr/>
            </p:nvSpPr>
            <p:spPr bwMode="auto">
              <a:xfrm>
                <a:off x="2518" y="1101"/>
                <a:ext cx="402"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702" name="Freeform 9"/>
              <p:cNvSpPr>
                <a:spLocks/>
              </p:cNvSpPr>
              <p:nvPr/>
            </p:nvSpPr>
            <p:spPr bwMode="auto">
              <a:xfrm>
                <a:off x="2992" y="1234"/>
                <a:ext cx="404" cy="2425"/>
              </a:xfrm>
              <a:custGeom>
                <a:avLst/>
                <a:gdLst>
                  <a:gd name="T0" fmla="*/ 0 w 404"/>
                  <a:gd name="T1" fmla="*/ 0 h 2425"/>
                  <a:gd name="T2" fmla="*/ 0 w 404"/>
                  <a:gd name="T3" fmla="*/ 2290 h 2425"/>
                  <a:gd name="T4" fmla="*/ 3 w 404"/>
                  <a:gd name="T5" fmla="*/ 2310 h 2425"/>
                  <a:gd name="T6" fmla="*/ 9 w 404"/>
                  <a:gd name="T7" fmla="*/ 2328 h 2425"/>
                  <a:gd name="T8" fmla="*/ 18 w 404"/>
                  <a:gd name="T9" fmla="*/ 2341 h 2425"/>
                  <a:gd name="T10" fmla="*/ 29 w 404"/>
                  <a:gd name="T11" fmla="*/ 2355 h 2425"/>
                  <a:gd name="T12" fmla="*/ 44 w 404"/>
                  <a:gd name="T13" fmla="*/ 2373 h 2425"/>
                  <a:gd name="T14" fmla="*/ 71 w 404"/>
                  <a:gd name="T15" fmla="*/ 2391 h 2425"/>
                  <a:gd name="T16" fmla="*/ 100 w 404"/>
                  <a:gd name="T17" fmla="*/ 2405 h 2425"/>
                  <a:gd name="T18" fmla="*/ 136 w 404"/>
                  <a:gd name="T19" fmla="*/ 2416 h 2425"/>
                  <a:gd name="T20" fmla="*/ 173 w 404"/>
                  <a:gd name="T21" fmla="*/ 2423 h 2425"/>
                  <a:gd name="T22" fmla="*/ 210 w 404"/>
                  <a:gd name="T23" fmla="*/ 2425 h 2425"/>
                  <a:gd name="T24" fmla="*/ 249 w 404"/>
                  <a:gd name="T25" fmla="*/ 2419 h 2425"/>
                  <a:gd name="T26" fmla="*/ 283 w 404"/>
                  <a:gd name="T27" fmla="*/ 2414 h 2425"/>
                  <a:gd name="T28" fmla="*/ 320 w 404"/>
                  <a:gd name="T29" fmla="*/ 2400 h 2425"/>
                  <a:gd name="T30" fmla="*/ 350 w 404"/>
                  <a:gd name="T31" fmla="*/ 2384 h 2425"/>
                  <a:gd name="T32" fmla="*/ 376 w 404"/>
                  <a:gd name="T33" fmla="*/ 2361 h 2425"/>
                  <a:gd name="T34" fmla="*/ 397 w 404"/>
                  <a:gd name="T35" fmla="*/ 2331 h 2425"/>
                  <a:gd name="T36" fmla="*/ 403 w 404"/>
                  <a:gd name="T37" fmla="*/ 2306 h 2425"/>
                  <a:gd name="T38" fmla="*/ 404 w 404"/>
                  <a:gd name="T39" fmla="*/ 2285 h 2425"/>
                  <a:gd name="T40" fmla="*/ 403 w 404"/>
                  <a:gd name="T41" fmla="*/ 0 h 2425"/>
                  <a:gd name="T42" fmla="*/ 0 w 404"/>
                  <a:gd name="T43" fmla="*/ 0 h 24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4" h="2425">
                    <a:moveTo>
                      <a:pt x="0" y="0"/>
                    </a:moveTo>
                    <a:lnTo>
                      <a:pt x="0" y="2290"/>
                    </a:lnTo>
                    <a:lnTo>
                      <a:pt x="3" y="2310"/>
                    </a:lnTo>
                    <a:lnTo>
                      <a:pt x="9" y="2328"/>
                    </a:lnTo>
                    <a:lnTo>
                      <a:pt x="18" y="2341"/>
                    </a:lnTo>
                    <a:lnTo>
                      <a:pt x="29" y="2355"/>
                    </a:lnTo>
                    <a:lnTo>
                      <a:pt x="44" y="2373"/>
                    </a:lnTo>
                    <a:lnTo>
                      <a:pt x="71" y="2391"/>
                    </a:lnTo>
                    <a:lnTo>
                      <a:pt x="100" y="2405"/>
                    </a:lnTo>
                    <a:lnTo>
                      <a:pt x="136" y="2416"/>
                    </a:lnTo>
                    <a:lnTo>
                      <a:pt x="173" y="2423"/>
                    </a:lnTo>
                    <a:lnTo>
                      <a:pt x="210" y="2425"/>
                    </a:lnTo>
                    <a:lnTo>
                      <a:pt x="249" y="2419"/>
                    </a:lnTo>
                    <a:lnTo>
                      <a:pt x="283" y="2414"/>
                    </a:lnTo>
                    <a:lnTo>
                      <a:pt x="320" y="2400"/>
                    </a:lnTo>
                    <a:lnTo>
                      <a:pt x="350" y="2384"/>
                    </a:lnTo>
                    <a:lnTo>
                      <a:pt x="376" y="2361"/>
                    </a:lnTo>
                    <a:lnTo>
                      <a:pt x="397" y="2331"/>
                    </a:lnTo>
                    <a:lnTo>
                      <a:pt x="403" y="2306"/>
                    </a:lnTo>
                    <a:lnTo>
                      <a:pt x="404" y="2285"/>
                    </a:lnTo>
                    <a:lnTo>
                      <a:pt x="403" y="0"/>
                    </a:lnTo>
                    <a:lnTo>
                      <a:pt x="0" y="0"/>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703" name="Oval 10"/>
              <p:cNvSpPr>
                <a:spLocks noChangeArrowheads="1"/>
              </p:cNvSpPr>
              <p:nvPr/>
            </p:nvSpPr>
            <p:spPr bwMode="auto">
              <a:xfrm>
                <a:off x="2994" y="1101"/>
                <a:ext cx="402"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704" name="Freeform 11"/>
              <p:cNvSpPr>
                <a:spLocks/>
              </p:cNvSpPr>
              <p:nvPr/>
            </p:nvSpPr>
            <p:spPr bwMode="auto">
              <a:xfrm>
                <a:off x="3467" y="1229"/>
                <a:ext cx="405" cy="2426"/>
              </a:xfrm>
              <a:custGeom>
                <a:avLst/>
                <a:gdLst>
                  <a:gd name="T0" fmla="*/ 0 w 405"/>
                  <a:gd name="T1" fmla="*/ 1 h 2426"/>
                  <a:gd name="T2" fmla="*/ 1 w 405"/>
                  <a:gd name="T3" fmla="*/ 2291 h 2426"/>
                  <a:gd name="T4" fmla="*/ 4 w 405"/>
                  <a:gd name="T5" fmla="*/ 2311 h 2426"/>
                  <a:gd name="T6" fmla="*/ 10 w 405"/>
                  <a:gd name="T7" fmla="*/ 2329 h 2426"/>
                  <a:gd name="T8" fmla="*/ 19 w 405"/>
                  <a:gd name="T9" fmla="*/ 2342 h 2426"/>
                  <a:gd name="T10" fmla="*/ 30 w 405"/>
                  <a:gd name="T11" fmla="*/ 2356 h 2426"/>
                  <a:gd name="T12" fmla="*/ 45 w 405"/>
                  <a:gd name="T13" fmla="*/ 2374 h 2426"/>
                  <a:gd name="T14" fmla="*/ 72 w 405"/>
                  <a:gd name="T15" fmla="*/ 2392 h 2426"/>
                  <a:gd name="T16" fmla="*/ 101 w 405"/>
                  <a:gd name="T17" fmla="*/ 2406 h 2426"/>
                  <a:gd name="T18" fmla="*/ 137 w 405"/>
                  <a:gd name="T19" fmla="*/ 2417 h 2426"/>
                  <a:gd name="T20" fmla="*/ 174 w 405"/>
                  <a:gd name="T21" fmla="*/ 2424 h 2426"/>
                  <a:gd name="T22" fmla="*/ 211 w 405"/>
                  <a:gd name="T23" fmla="*/ 2426 h 2426"/>
                  <a:gd name="T24" fmla="*/ 250 w 405"/>
                  <a:gd name="T25" fmla="*/ 2420 h 2426"/>
                  <a:gd name="T26" fmla="*/ 284 w 405"/>
                  <a:gd name="T27" fmla="*/ 2415 h 2426"/>
                  <a:gd name="T28" fmla="*/ 321 w 405"/>
                  <a:gd name="T29" fmla="*/ 2401 h 2426"/>
                  <a:gd name="T30" fmla="*/ 351 w 405"/>
                  <a:gd name="T31" fmla="*/ 2385 h 2426"/>
                  <a:gd name="T32" fmla="*/ 377 w 405"/>
                  <a:gd name="T33" fmla="*/ 2362 h 2426"/>
                  <a:gd name="T34" fmla="*/ 398 w 405"/>
                  <a:gd name="T35" fmla="*/ 2332 h 2426"/>
                  <a:gd name="T36" fmla="*/ 404 w 405"/>
                  <a:gd name="T37" fmla="*/ 2307 h 2426"/>
                  <a:gd name="T38" fmla="*/ 405 w 405"/>
                  <a:gd name="T39" fmla="*/ 2286 h 2426"/>
                  <a:gd name="T40" fmla="*/ 405 w 405"/>
                  <a:gd name="T41" fmla="*/ 0 h 2426"/>
                  <a:gd name="T42" fmla="*/ 0 w 405"/>
                  <a:gd name="T43" fmla="*/ 1 h 24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5" h="2426">
                    <a:moveTo>
                      <a:pt x="0" y="1"/>
                    </a:moveTo>
                    <a:lnTo>
                      <a:pt x="1" y="2291"/>
                    </a:lnTo>
                    <a:lnTo>
                      <a:pt x="4" y="2311"/>
                    </a:lnTo>
                    <a:lnTo>
                      <a:pt x="10" y="2329"/>
                    </a:lnTo>
                    <a:lnTo>
                      <a:pt x="19" y="2342"/>
                    </a:lnTo>
                    <a:lnTo>
                      <a:pt x="30" y="2356"/>
                    </a:lnTo>
                    <a:lnTo>
                      <a:pt x="45" y="2374"/>
                    </a:lnTo>
                    <a:lnTo>
                      <a:pt x="72" y="2392"/>
                    </a:lnTo>
                    <a:lnTo>
                      <a:pt x="101" y="2406"/>
                    </a:lnTo>
                    <a:lnTo>
                      <a:pt x="137" y="2417"/>
                    </a:lnTo>
                    <a:lnTo>
                      <a:pt x="174" y="2424"/>
                    </a:lnTo>
                    <a:lnTo>
                      <a:pt x="211" y="2426"/>
                    </a:lnTo>
                    <a:lnTo>
                      <a:pt x="250" y="2420"/>
                    </a:lnTo>
                    <a:lnTo>
                      <a:pt x="284" y="2415"/>
                    </a:lnTo>
                    <a:lnTo>
                      <a:pt x="321" y="2401"/>
                    </a:lnTo>
                    <a:lnTo>
                      <a:pt x="351" y="2385"/>
                    </a:lnTo>
                    <a:lnTo>
                      <a:pt x="377" y="2362"/>
                    </a:lnTo>
                    <a:lnTo>
                      <a:pt x="398" y="2332"/>
                    </a:lnTo>
                    <a:lnTo>
                      <a:pt x="404" y="2307"/>
                    </a:lnTo>
                    <a:lnTo>
                      <a:pt x="405" y="2286"/>
                    </a:lnTo>
                    <a:lnTo>
                      <a:pt x="405" y="0"/>
                    </a:lnTo>
                    <a:lnTo>
                      <a:pt x="0" y="1"/>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705" name="Oval 12"/>
              <p:cNvSpPr>
                <a:spLocks noChangeArrowheads="1"/>
              </p:cNvSpPr>
              <p:nvPr/>
            </p:nvSpPr>
            <p:spPr bwMode="auto">
              <a:xfrm>
                <a:off x="3466" y="1101"/>
                <a:ext cx="408"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706" name="Freeform 13"/>
              <p:cNvSpPr>
                <a:spLocks/>
              </p:cNvSpPr>
              <p:nvPr/>
            </p:nvSpPr>
            <p:spPr bwMode="auto">
              <a:xfrm>
                <a:off x="3947" y="1227"/>
                <a:ext cx="405" cy="2428"/>
              </a:xfrm>
              <a:custGeom>
                <a:avLst/>
                <a:gdLst>
                  <a:gd name="T0" fmla="*/ 0 w 405"/>
                  <a:gd name="T1" fmla="*/ 3 h 2428"/>
                  <a:gd name="T2" fmla="*/ 1 w 405"/>
                  <a:gd name="T3" fmla="*/ 2293 h 2428"/>
                  <a:gd name="T4" fmla="*/ 4 w 405"/>
                  <a:gd name="T5" fmla="*/ 2313 h 2428"/>
                  <a:gd name="T6" fmla="*/ 10 w 405"/>
                  <a:gd name="T7" fmla="*/ 2331 h 2428"/>
                  <a:gd name="T8" fmla="*/ 19 w 405"/>
                  <a:gd name="T9" fmla="*/ 2344 h 2428"/>
                  <a:gd name="T10" fmla="*/ 30 w 405"/>
                  <a:gd name="T11" fmla="*/ 2358 h 2428"/>
                  <a:gd name="T12" fmla="*/ 45 w 405"/>
                  <a:gd name="T13" fmla="*/ 2376 h 2428"/>
                  <a:gd name="T14" fmla="*/ 72 w 405"/>
                  <a:gd name="T15" fmla="*/ 2394 h 2428"/>
                  <a:gd name="T16" fmla="*/ 101 w 405"/>
                  <a:gd name="T17" fmla="*/ 2408 h 2428"/>
                  <a:gd name="T18" fmla="*/ 137 w 405"/>
                  <a:gd name="T19" fmla="*/ 2419 h 2428"/>
                  <a:gd name="T20" fmla="*/ 174 w 405"/>
                  <a:gd name="T21" fmla="*/ 2426 h 2428"/>
                  <a:gd name="T22" fmla="*/ 211 w 405"/>
                  <a:gd name="T23" fmla="*/ 2428 h 2428"/>
                  <a:gd name="T24" fmla="*/ 250 w 405"/>
                  <a:gd name="T25" fmla="*/ 2422 h 2428"/>
                  <a:gd name="T26" fmla="*/ 284 w 405"/>
                  <a:gd name="T27" fmla="*/ 2417 h 2428"/>
                  <a:gd name="T28" fmla="*/ 321 w 405"/>
                  <a:gd name="T29" fmla="*/ 2403 h 2428"/>
                  <a:gd name="T30" fmla="*/ 351 w 405"/>
                  <a:gd name="T31" fmla="*/ 2387 h 2428"/>
                  <a:gd name="T32" fmla="*/ 377 w 405"/>
                  <a:gd name="T33" fmla="*/ 2364 h 2428"/>
                  <a:gd name="T34" fmla="*/ 398 w 405"/>
                  <a:gd name="T35" fmla="*/ 2334 h 2428"/>
                  <a:gd name="T36" fmla="*/ 404 w 405"/>
                  <a:gd name="T37" fmla="*/ 2309 h 2428"/>
                  <a:gd name="T38" fmla="*/ 405 w 405"/>
                  <a:gd name="T39" fmla="*/ 2288 h 2428"/>
                  <a:gd name="T40" fmla="*/ 405 w 405"/>
                  <a:gd name="T41" fmla="*/ 0 h 2428"/>
                  <a:gd name="T42" fmla="*/ 0 w 405"/>
                  <a:gd name="T43" fmla="*/ 3 h 24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5" h="2428">
                    <a:moveTo>
                      <a:pt x="0" y="3"/>
                    </a:moveTo>
                    <a:lnTo>
                      <a:pt x="1" y="2293"/>
                    </a:lnTo>
                    <a:lnTo>
                      <a:pt x="4" y="2313"/>
                    </a:lnTo>
                    <a:lnTo>
                      <a:pt x="10" y="2331"/>
                    </a:lnTo>
                    <a:lnTo>
                      <a:pt x="19" y="2344"/>
                    </a:lnTo>
                    <a:lnTo>
                      <a:pt x="30" y="2358"/>
                    </a:lnTo>
                    <a:lnTo>
                      <a:pt x="45" y="2376"/>
                    </a:lnTo>
                    <a:lnTo>
                      <a:pt x="72" y="2394"/>
                    </a:lnTo>
                    <a:lnTo>
                      <a:pt x="101" y="2408"/>
                    </a:lnTo>
                    <a:lnTo>
                      <a:pt x="137" y="2419"/>
                    </a:lnTo>
                    <a:lnTo>
                      <a:pt x="174" y="2426"/>
                    </a:lnTo>
                    <a:lnTo>
                      <a:pt x="211" y="2428"/>
                    </a:lnTo>
                    <a:lnTo>
                      <a:pt x="250" y="2422"/>
                    </a:lnTo>
                    <a:lnTo>
                      <a:pt x="284" y="2417"/>
                    </a:lnTo>
                    <a:lnTo>
                      <a:pt x="321" y="2403"/>
                    </a:lnTo>
                    <a:lnTo>
                      <a:pt x="351" y="2387"/>
                    </a:lnTo>
                    <a:lnTo>
                      <a:pt x="377" y="2364"/>
                    </a:lnTo>
                    <a:lnTo>
                      <a:pt x="398" y="2334"/>
                    </a:lnTo>
                    <a:lnTo>
                      <a:pt x="404" y="2309"/>
                    </a:lnTo>
                    <a:lnTo>
                      <a:pt x="405" y="2288"/>
                    </a:lnTo>
                    <a:lnTo>
                      <a:pt x="405" y="0"/>
                    </a:lnTo>
                    <a:lnTo>
                      <a:pt x="0" y="3"/>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707" name="Oval 14"/>
              <p:cNvSpPr>
                <a:spLocks noChangeArrowheads="1"/>
              </p:cNvSpPr>
              <p:nvPr/>
            </p:nvSpPr>
            <p:spPr bwMode="auto">
              <a:xfrm>
                <a:off x="3946" y="1101"/>
                <a:ext cx="407"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708" name="Freeform 15"/>
              <p:cNvSpPr>
                <a:spLocks/>
              </p:cNvSpPr>
              <p:nvPr/>
            </p:nvSpPr>
            <p:spPr bwMode="auto">
              <a:xfrm>
                <a:off x="4424" y="1226"/>
                <a:ext cx="404" cy="2425"/>
              </a:xfrm>
              <a:custGeom>
                <a:avLst/>
                <a:gdLst>
                  <a:gd name="T0" fmla="*/ 0 w 404"/>
                  <a:gd name="T1" fmla="*/ 1 h 2425"/>
                  <a:gd name="T2" fmla="*/ 0 w 404"/>
                  <a:gd name="T3" fmla="*/ 2290 h 2425"/>
                  <a:gd name="T4" fmla="*/ 3 w 404"/>
                  <a:gd name="T5" fmla="*/ 2310 h 2425"/>
                  <a:gd name="T6" fmla="*/ 9 w 404"/>
                  <a:gd name="T7" fmla="*/ 2328 h 2425"/>
                  <a:gd name="T8" fmla="*/ 18 w 404"/>
                  <a:gd name="T9" fmla="*/ 2341 h 2425"/>
                  <a:gd name="T10" fmla="*/ 29 w 404"/>
                  <a:gd name="T11" fmla="*/ 2355 h 2425"/>
                  <a:gd name="T12" fmla="*/ 44 w 404"/>
                  <a:gd name="T13" fmla="*/ 2373 h 2425"/>
                  <a:gd name="T14" fmla="*/ 71 w 404"/>
                  <a:gd name="T15" fmla="*/ 2391 h 2425"/>
                  <a:gd name="T16" fmla="*/ 100 w 404"/>
                  <a:gd name="T17" fmla="*/ 2405 h 2425"/>
                  <a:gd name="T18" fmla="*/ 136 w 404"/>
                  <a:gd name="T19" fmla="*/ 2416 h 2425"/>
                  <a:gd name="T20" fmla="*/ 173 w 404"/>
                  <a:gd name="T21" fmla="*/ 2423 h 2425"/>
                  <a:gd name="T22" fmla="*/ 210 w 404"/>
                  <a:gd name="T23" fmla="*/ 2425 h 2425"/>
                  <a:gd name="T24" fmla="*/ 249 w 404"/>
                  <a:gd name="T25" fmla="*/ 2419 h 2425"/>
                  <a:gd name="T26" fmla="*/ 283 w 404"/>
                  <a:gd name="T27" fmla="*/ 2414 h 2425"/>
                  <a:gd name="T28" fmla="*/ 320 w 404"/>
                  <a:gd name="T29" fmla="*/ 2400 h 2425"/>
                  <a:gd name="T30" fmla="*/ 350 w 404"/>
                  <a:gd name="T31" fmla="*/ 2384 h 2425"/>
                  <a:gd name="T32" fmla="*/ 376 w 404"/>
                  <a:gd name="T33" fmla="*/ 2361 h 2425"/>
                  <a:gd name="T34" fmla="*/ 397 w 404"/>
                  <a:gd name="T35" fmla="*/ 2331 h 2425"/>
                  <a:gd name="T36" fmla="*/ 403 w 404"/>
                  <a:gd name="T37" fmla="*/ 2306 h 2425"/>
                  <a:gd name="T38" fmla="*/ 404 w 404"/>
                  <a:gd name="T39" fmla="*/ 2285 h 2425"/>
                  <a:gd name="T40" fmla="*/ 403 w 404"/>
                  <a:gd name="T41" fmla="*/ 0 h 2425"/>
                  <a:gd name="T42" fmla="*/ 0 w 404"/>
                  <a:gd name="T43" fmla="*/ 1 h 24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4" h="2425">
                    <a:moveTo>
                      <a:pt x="0" y="1"/>
                    </a:moveTo>
                    <a:lnTo>
                      <a:pt x="0" y="2290"/>
                    </a:lnTo>
                    <a:lnTo>
                      <a:pt x="3" y="2310"/>
                    </a:lnTo>
                    <a:lnTo>
                      <a:pt x="9" y="2328"/>
                    </a:lnTo>
                    <a:lnTo>
                      <a:pt x="18" y="2341"/>
                    </a:lnTo>
                    <a:lnTo>
                      <a:pt x="29" y="2355"/>
                    </a:lnTo>
                    <a:lnTo>
                      <a:pt x="44" y="2373"/>
                    </a:lnTo>
                    <a:lnTo>
                      <a:pt x="71" y="2391"/>
                    </a:lnTo>
                    <a:lnTo>
                      <a:pt x="100" y="2405"/>
                    </a:lnTo>
                    <a:lnTo>
                      <a:pt x="136" y="2416"/>
                    </a:lnTo>
                    <a:lnTo>
                      <a:pt x="173" y="2423"/>
                    </a:lnTo>
                    <a:lnTo>
                      <a:pt x="210" y="2425"/>
                    </a:lnTo>
                    <a:lnTo>
                      <a:pt x="249" y="2419"/>
                    </a:lnTo>
                    <a:lnTo>
                      <a:pt x="283" y="2414"/>
                    </a:lnTo>
                    <a:lnTo>
                      <a:pt x="320" y="2400"/>
                    </a:lnTo>
                    <a:lnTo>
                      <a:pt x="350" y="2384"/>
                    </a:lnTo>
                    <a:lnTo>
                      <a:pt x="376" y="2361"/>
                    </a:lnTo>
                    <a:lnTo>
                      <a:pt x="397" y="2331"/>
                    </a:lnTo>
                    <a:lnTo>
                      <a:pt x="403" y="2306"/>
                    </a:lnTo>
                    <a:lnTo>
                      <a:pt x="404" y="2285"/>
                    </a:lnTo>
                    <a:lnTo>
                      <a:pt x="403" y="0"/>
                    </a:lnTo>
                    <a:lnTo>
                      <a:pt x="0" y="1"/>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709" name="Oval 16"/>
              <p:cNvSpPr>
                <a:spLocks noChangeArrowheads="1"/>
              </p:cNvSpPr>
              <p:nvPr/>
            </p:nvSpPr>
            <p:spPr bwMode="auto">
              <a:xfrm>
                <a:off x="4422" y="1101"/>
                <a:ext cx="405"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710" name="Freeform 17"/>
              <p:cNvSpPr>
                <a:spLocks/>
              </p:cNvSpPr>
              <p:nvPr/>
            </p:nvSpPr>
            <p:spPr bwMode="auto">
              <a:xfrm>
                <a:off x="4899" y="1221"/>
                <a:ext cx="405" cy="2426"/>
              </a:xfrm>
              <a:custGeom>
                <a:avLst/>
                <a:gdLst>
                  <a:gd name="T0" fmla="*/ 0 w 405"/>
                  <a:gd name="T1" fmla="*/ 1 h 2426"/>
                  <a:gd name="T2" fmla="*/ 1 w 405"/>
                  <a:gd name="T3" fmla="*/ 2291 h 2426"/>
                  <a:gd name="T4" fmla="*/ 4 w 405"/>
                  <a:gd name="T5" fmla="*/ 2311 h 2426"/>
                  <a:gd name="T6" fmla="*/ 10 w 405"/>
                  <a:gd name="T7" fmla="*/ 2329 h 2426"/>
                  <a:gd name="T8" fmla="*/ 19 w 405"/>
                  <a:gd name="T9" fmla="*/ 2342 h 2426"/>
                  <a:gd name="T10" fmla="*/ 30 w 405"/>
                  <a:gd name="T11" fmla="*/ 2356 h 2426"/>
                  <a:gd name="T12" fmla="*/ 45 w 405"/>
                  <a:gd name="T13" fmla="*/ 2374 h 2426"/>
                  <a:gd name="T14" fmla="*/ 72 w 405"/>
                  <a:gd name="T15" fmla="*/ 2392 h 2426"/>
                  <a:gd name="T16" fmla="*/ 101 w 405"/>
                  <a:gd name="T17" fmla="*/ 2406 h 2426"/>
                  <a:gd name="T18" fmla="*/ 137 w 405"/>
                  <a:gd name="T19" fmla="*/ 2417 h 2426"/>
                  <a:gd name="T20" fmla="*/ 174 w 405"/>
                  <a:gd name="T21" fmla="*/ 2424 h 2426"/>
                  <a:gd name="T22" fmla="*/ 211 w 405"/>
                  <a:gd name="T23" fmla="*/ 2426 h 2426"/>
                  <a:gd name="T24" fmla="*/ 250 w 405"/>
                  <a:gd name="T25" fmla="*/ 2420 h 2426"/>
                  <a:gd name="T26" fmla="*/ 284 w 405"/>
                  <a:gd name="T27" fmla="*/ 2415 h 2426"/>
                  <a:gd name="T28" fmla="*/ 321 w 405"/>
                  <a:gd name="T29" fmla="*/ 2401 h 2426"/>
                  <a:gd name="T30" fmla="*/ 351 w 405"/>
                  <a:gd name="T31" fmla="*/ 2385 h 2426"/>
                  <a:gd name="T32" fmla="*/ 377 w 405"/>
                  <a:gd name="T33" fmla="*/ 2362 h 2426"/>
                  <a:gd name="T34" fmla="*/ 398 w 405"/>
                  <a:gd name="T35" fmla="*/ 2332 h 2426"/>
                  <a:gd name="T36" fmla="*/ 404 w 405"/>
                  <a:gd name="T37" fmla="*/ 2307 h 2426"/>
                  <a:gd name="T38" fmla="*/ 405 w 405"/>
                  <a:gd name="T39" fmla="*/ 2286 h 2426"/>
                  <a:gd name="T40" fmla="*/ 405 w 405"/>
                  <a:gd name="T41" fmla="*/ 0 h 2426"/>
                  <a:gd name="T42" fmla="*/ 0 w 405"/>
                  <a:gd name="T43" fmla="*/ 1 h 24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5" h="2426">
                    <a:moveTo>
                      <a:pt x="0" y="1"/>
                    </a:moveTo>
                    <a:lnTo>
                      <a:pt x="1" y="2291"/>
                    </a:lnTo>
                    <a:lnTo>
                      <a:pt x="4" y="2311"/>
                    </a:lnTo>
                    <a:lnTo>
                      <a:pt x="10" y="2329"/>
                    </a:lnTo>
                    <a:lnTo>
                      <a:pt x="19" y="2342"/>
                    </a:lnTo>
                    <a:lnTo>
                      <a:pt x="30" y="2356"/>
                    </a:lnTo>
                    <a:lnTo>
                      <a:pt x="45" y="2374"/>
                    </a:lnTo>
                    <a:lnTo>
                      <a:pt x="72" y="2392"/>
                    </a:lnTo>
                    <a:lnTo>
                      <a:pt x="101" y="2406"/>
                    </a:lnTo>
                    <a:lnTo>
                      <a:pt x="137" y="2417"/>
                    </a:lnTo>
                    <a:lnTo>
                      <a:pt x="174" y="2424"/>
                    </a:lnTo>
                    <a:lnTo>
                      <a:pt x="211" y="2426"/>
                    </a:lnTo>
                    <a:lnTo>
                      <a:pt x="250" y="2420"/>
                    </a:lnTo>
                    <a:lnTo>
                      <a:pt x="284" y="2415"/>
                    </a:lnTo>
                    <a:lnTo>
                      <a:pt x="321" y="2401"/>
                    </a:lnTo>
                    <a:lnTo>
                      <a:pt x="351" y="2385"/>
                    </a:lnTo>
                    <a:lnTo>
                      <a:pt x="377" y="2362"/>
                    </a:lnTo>
                    <a:lnTo>
                      <a:pt x="398" y="2332"/>
                    </a:lnTo>
                    <a:lnTo>
                      <a:pt x="404" y="2307"/>
                    </a:lnTo>
                    <a:lnTo>
                      <a:pt x="405" y="2286"/>
                    </a:lnTo>
                    <a:lnTo>
                      <a:pt x="405" y="0"/>
                    </a:lnTo>
                    <a:lnTo>
                      <a:pt x="0" y="1"/>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711" name="Oval 18"/>
              <p:cNvSpPr>
                <a:spLocks noChangeArrowheads="1"/>
              </p:cNvSpPr>
              <p:nvPr/>
            </p:nvSpPr>
            <p:spPr bwMode="auto">
              <a:xfrm>
                <a:off x="4899" y="1097"/>
                <a:ext cx="405"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712" name="Freeform 19"/>
              <p:cNvSpPr>
                <a:spLocks/>
              </p:cNvSpPr>
              <p:nvPr/>
            </p:nvSpPr>
            <p:spPr bwMode="auto">
              <a:xfrm>
                <a:off x="1085" y="1238"/>
                <a:ext cx="405" cy="2425"/>
              </a:xfrm>
              <a:custGeom>
                <a:avLst/>
                <a:gdLst>
                  <a:gd name="T0" fmla="*/ 0 w 405"/>
                  <a:gd name="T1" fmla="*/ 0 h 2425"/>
                  <a:gd name="T2" fmla="*/ 1 w 405"/>
                  <a:gd name="T3" fmla="*/ 2290 h 2425"/>
                  <a:gd name="T4" fmla="*/ 4 w 405"/>
                  <a:gd name="T5" fmla="*/ 2310 h 2425"/>
                  <a:gd name="T6" fmla="*/ 10 w 405"/>
                  <a:gd name="T7" fmla="*/ 2328 h 2425"/>
                  <a:gd name="T8" fmla="*/ 19 w 405"/>
                  <a:gd name="T9" fmla="*/ 2341 h 2425"/>
                  <a:gd name="T10" fmla="*/ 30 w 405"/>
                  <a:gd name="T11" fmla="*/ 2355 h 2425"/>
                  <a:gd name="T12" fmla="*/ 45 w 405"/>
                  <a:gd name="T13" fmla="*/ 2373 h 2425"/>
                  <a:gd name="T14" fmla="*/ 72 w 405"/>
                  <a:gd name="T15" fmla="*/ 2391 h 2425"/>
                  <a:gd name="T16" fmla="*/ 101 w 405"/>
                  <a:gd name="T17" fmla="*/ 2405 h 2425"/>
                  <a:gd name="T18" fmla="*/ 137 w 405"/>
                  <a:gd name="T19" fmla="*/ 2416 h 2425"/>
                  <a:gd name="T20" fmla="*/ 174 w 405"/>
                  <a:gd name="T21" fmla="*/ 2423 h 2425"/>
                  <a:gd name="T22" fmla="*/ 211 w 405"/>
                  <a:gd name="T23" fmla="*/ 2425 h 2425"/>
                  <a:gd name="T24" fmla="*/ 250 w 405"/>
                  <a:gd name="T25" fmla="*/ 2419 h 2425"/>
                  <a:gd name="T26" fmla="*/ 284 w 405"/>
                  <a:gd name="T27" fmla="*/ 2414 h 2425"/>
                  <a:gd name="T28" fmla="*/ 321 w 405"/>
                  <a:gd name="T29" fmla="*/ 2400 h 2425"/>
                  <a:gd name="T30" fmla="*/ 351 w 405"/>
                  <a:gd name="T31" fmla="*/ 2384 h 2425"/>
                  <a:gd name="T32" fmla="*/ 377 w 405"/>
                  <a:gd name="T33" fmla="*/ 2361 h 2425"/>
                  <a:gd name="T34" fmla="*/ 398 w 405"/>
                  <a:gd name="T35" fmla="*/ 2331 h 2425"/>
                  <a:gd name="T36" fmla="*/ 404 w 405"/>
                  <a:gd name="T37" fmla="*/ 2306 h 2425"/>
                  <a:gd name="T38" fmla="*/ 405 w 405"/>
                  <a:gd name="T39" fmla="*/ 2285 h 2425"/>
                  <a:gd name="T40" fmla="*/ 403 w 405"/>
                  <a:gd name="T41" fmla="*/ 0 h 2425"/>
                  <a:gd name="T42" fmla="*/ 0 w 405"/>
                  <a:gd name="T43" fmla="*/ 0 h 242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05" h="2425">
                    <a:moveTo>
                      <a:pt x="0" y="0"/>
                    </a:moveTo>
                    <a:lnTo>
                      <a:pt x="1" y="2290"/>
                    </a:lnTo>
                    <a:lnTo>
                      <a:pt x="4" y="2310"/>
                    </a:lnTo>
                    <a:lnTo>
                      <a:pt x="10" y="2328"/>
                    </a:lnTo>
                    <a:lnTo>
                      <a:pt x="19" y="2341"/>
                    </a:lnTo>
                    <a:lnTo>
                      <a:pt x="30" y="2355"/>
                    </a:lnTo>
                    <a:lnTo>
                      <a:pt x="45" y="2373"/>
                    </a:lnTo>
                    <a:lnTo>
                      <a:pt x="72" y="2391"/>
                    </a:lnTo>
                    <a:lnTo>
                      <a:pt x="101" y="2405"/>
                    </a:lnTo>
                    <a:lnTo>
                      <a:pt x="137" y="2416"/>
                    </a:lnTo>
                    <a:lnTo>
                      <a:pt x="174" y="2423"/>
                    </a:lnTo>
                    <a:lnTo>
                      <a:pt x="211" y="2425"/>
                    </a:lnTo>
                    <a:lnTo>
                      <a:pt x="250" y="2419"/>
                    </a:lnTo>
                    <a:lnTo>
                      <a:pt x="284" y="2414"/>
                    </a:lnTo>
                    <a:lnTo>
                      <a:pt x="321" y="2400"/>
                    </a:lnTo>
                    <a:lnTo>
                      <a:pt x="351" y="2384"/>
                    </a:lnTo>
                    <a:lnTo>
                      <a:pt x="377" y="2361"/>
                    </a:lnTo>
                    <a:lnTo>
                      <a:pt x="398" y="2331"/>
                    </a:lnTo>
                    <a:lnTo>
                      <a:pt x="404" y="2306"/>
                    </a:lnTo>
                    <a:lnTo>
                      <a:pt x="405" y="2285"/>
                    </a:lnTo>
                    <a:lnTo>
                      <a:pt x="403" y="0"/>
                    </a:lnTo>
                    <a:lnTo>
                      <a:pt x="0" y="0"/>
                    </a:lnTo>
                    <a:close/>
                  </a:path>
                </a:pathLst>
              </a:custGeom>
              <a:gradFill rotWithShape="0">
                <a:gsLst>
                  <a:gs pos="0">
                    <a:srgbClr val="404040"/>
                  </a:gs>
                  <a:gs pos="50000">
                    <a:srgbClr val="C0C0C0"/>
                  </a:gs>
                  <a:gs pos="100000">
                    <a:srgbClr val="404040"/>
                  </a:gs>
                </a:gsLst>
                <a:lin ang="0" scaled="1"/>
              </a:gradFill>
              <a:ln w="12700" cap="flat" cmpd="sng">
                <a:solidFill>
                  <a:srgbClr val="C0C0C0"/>
                </a:solidFill>
                <a:prstDash val="solid"/>
                <a:round/>
                <a:headEnd/>
                <a:tailEnd/>
              </a:ln>
              <a:effectLst>
                <a:outerShdw dist="170861" dir="2519233" algn="ctr" rotWithShape="0">
                  <a:schemeClr val="tx1">
                    <a:alpha val="50000"/>
                  </a:schemeClr>
                </a:outerShdw>
              </a:effectLst>
            </p:spPr>
            <p:txBody>
              <a:bodyPr wrap="none" anchor="ctr"/>
              <a:lstStyle/>
              <a:p>
                <a:endParaRPr lang="en-US"/>
              </a:p>
            </p:txBody>
          </p:sp>
          <p:sp>
            <p:nvSpPr>
              <p:cNvPr id="69713" name="Oval 20"/>
              <p:cNvSpPr>
                <a:spLocks noChangeArrowheads="1"/>
              </p:cNvSpPr>
              <p:nvPr/>
            </p:nvSpPr>
            <p:spPr bwMode="auto">
              <a:xfrm>
                <a:off x="1085" y="1101"/>
                <a:ext cx="405" cy="286"/>
              </a:xfrm>
              <a:prstGeom prst="ellipse">
                <a:avLst/>
              </a:prstGeom>
              <a:gradFill rotWithShape="0">
                <a:gsLst>
                  <a:gs pos="0">
                    <a:srgbClr val="C0C0C0"/>
                  </a:gs>
                  <a:gs pos="100000">
                    <a:srgbClr val="404040"/>
                  </a:gs>
                </a:gsLst>
                <a:path path="shape">
                  <a:fillToRect l="50000" t="50000" r="50000" b="50000"/>
                </a:path>
              </a:gradFill>
              <a:ln w="12700">
                <a:solidFill>
                  <a:srgbClr val="C0C0C0"/>
                </a:solidFill>
                <a:round/>
                <a:headEnd/>
                <a:tailEnd/>
              </a:ln>
              <a:effectLst/>
              <a:extLst>
                <a:ext uri="{AF507438-7753-43E0-B8FC-AC1667EBCBE1}">
                  <a14:hiddenEffects xmlns:a14="http://schemas.microsoft.com/office/drawing/2010/main">
                    <a:effectLst>
                      <a:outerShdw blurRad="63500" dist="170861" dir="2519233" algn="ctr" rotWithShape="0">
                        <a:schemeClr val="tx1">
                          <a:alpha val="50000"/>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grpSp>
        <p:grpSp>
          <p:nvGrpSpPr>
            <p:cNvPr id="1687573" name="Group 21"/>
            <p:cNvGrpSpPr>
              <a:grpSpLocks/>
            </p:cNvGrpSpPr>
            <p:nvPr/>
          </p:nvGrpSpPr>
          <p:grpSpPr bwMode="auto">
            <a:xfrm>
              <a:off x="2506663" y="2351088"/>
              <a:ext cx="582612" cy="1668462"/>
              <a:chOff x="1579" y="1505"/>
              <a:chExt cx="367" cy="1051"/>
            </a:xfrm>
          </p:grpSpPr>
          <p:sp>
            <p:nvSpPr>
              <p:cNvPr id="1687574" name="Freeform 22"/>
              <p:cNvSpPr>
                <a:spLocks/>
              </p:cNvSpPr>
              <p:nvPr/>
            </p:nvSpPr>
            <p:spPr bwMode="invGray">
              <a:xfrm>
                <a:off x="1579" y="1644"/>
                <a:ext cx="367" cy="912"/>
              </a:xfrm>
              <a:custGeom>
                <a:avLst/>
                <a:gdLst>
                  <a:gd name="T0" fmla="*/ 0 w 367"/>
                  <a:gd name="T1" fmla="*/ 2 h 912"/>
                  <a:gd name="T2" fmla="*/ 1 w 367"/>
                  <a:gd name="T3" fmla="*/ 790 h 912"/>
                  <a:gd name="T4" fmla="*/ 4 w 367"/>
                  <a:gd name="T5" fmla="*/ 808 h 912"/>
                  <a:gd name="T6" fmla="*/ 9 w 367"/>
                  <a:gd name="T7" fmla="*/ 824 h 912"/>
                  <a:gd name="T8" fmla="*/ 17 w 367"/>
                  <a:gd name="T9" fmla="*/ 836 h 912"/>
                  <a:gd name="T10" fmla="*/ 27 w 367"/>
                  <a:gd name="T11" fmla="*/ 849 h 912"/>
                  <a:gd name="T12" fmla="*/ 41 w 367"/>
                  <a:gd name="T13" fmla="*/ 865 h 912"/>
                  <a:gd name="T14" fmla="*/ 65 w 367"/>
                  <a:gd name="T15" fmla="*/ 881 h 912"/>
                  <a:gd name="T16" fmla="*/ 92 w 367"/>
                  <a:gd name="T17" fmla="*/ 894 h 912"/>
                  <a:gd name="T18" fmla="*/ 124 w 367"/>
                  <a:gd name="T19" fmla="*/ 904 h 912"/>
                  <a:gd name="T20" fmla="*/ 158 w 367"/>
                  <a:gd name="T21" fmla="*/ 910 h 912"/>
                  <a:gd name="T22" fmla="*/ 191 w 367"/>
                  <a:gd name="T23" fmla="*/ 912 h 912"/>
                  <a:gd name="T24" fmla="*/ 227 w 367"/>
                  <a:gd name="T25" fmla="*/ 907 h 912"/>
                  <a:gd name="T26" fmla="*/ 257 w 367"/>
                  <a:gd name="T27" fmla="*/ 902 h 912"/>
                  <a:gd name="T28" fmla="*/ 291 w 367"/>
                  <a:gd name="T29" fmla="*/ 889 h 912"/>
                  <a:gd name="T30" fmla="*/ 318 w 367"/>
                  <a:gd name="T31" fmla="*/ 875 h 912"/>
                  <a:gd name="T32" fmla="*/ 342 w 367"/>
                  <a:gd name="T33" fmla="*/ 854 h 912"/>
                  <a:gd name="T34" fmla="*/ 361 w 367"/>
                  <a:gd name="T35" fmla="*/ 827 h 912"/>
                  <a:gd name="T36" fmla="*/ 366 w 367"/>
                  <a:gd name="T37" fmla="*/ 804 h 912"/>
                  <a:gd name="T38" fmla="*/ 367 w 367"/>
                  <a:gd name="T39" fmla="*/ 785 h 912"/>
                  <a:gd name="T40" fmla="*/ 367 w 367"/>
                  <a:gd name="T41" fmla="*/ 0 h 912"/>
                  <a:gd name="T42" fmla="*/ 0 w 367"/>
                  <a:gd name="T43" fmla="*/ 2 h 9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7" h="912">
                    <a:moveTo>
                      <a:pt x="0" y="2"/>
                    </a:moveTo>
                    <a:lnTo>
                      <a:pt x="1" y="790"/>
                    </a:lnTo>
                    <a:lnTo>
                      <a:pt x="4" y="808"/>
                    </a:lnTo>
                    <a:lnTo>
                      <a:pt x="9" y="824"/>
                    </a:lnTo>
                    <a:lnTo>
                      <a:pt x="17" y="836"/>
                    </a:lnTo>
                    <a:lnTo>
                      <a:pt x="27" y="849"/>
                    </a:lnTo>
                    <a:lnTo>
                      <a:pt x="41" y="865"/>
                    </a:lnTo>
                    <a:lnTo>
                      <a:pt x="65" y="881"/>
                    </a:lnTo>
                    <a:lnTo>
                      <a:pt x="92" y="894"/>
                    </a:lnTo>
                    <a:lnTo>
                      <a:pt x="124" y="904"/>
                    </a:lnTo>
                    <a:lnTo>
                      <a:pt x="158" y="910"/>
                    </a:lnTo>
                    <a:lnTo>
                      <a:pt x="191" y="912"/>
                    </a:lnTo>
                    <a:lnTo>
                      <a:pt x="227" y="907"/>
                    </a:lnTo>
                    <a:lnTo>
                      <a:pt x="257" y="902"/>
                    </a:lnTo>
                    <a:lnTo>
                      <a:pt x="291" y="889"/>
                    </a:lnTo>
                    <a:lnTo>
                      <a:pt x="318" y="875"/>
                    </a:lnTo>
                    <a:lnTo>
                      <a:pt x="342" y="854"/>
                    </a:lnTo>
                    <a:lnTo>
                      <a:pt x="361" y="827"/>
                    </a:lnTo>
                    <a:lnTo>
                      <a:pt x="366" y="804"/>
                    </a:lnTo>
                    <a:lnTo>
                      <a:pt x="367" y="785"/>
                    </a:lnTo>
                    <a:lnTo>
                      <a:pt x="367" y="0"/>
                    </a:lnTo>
                    <a:lnTo>
                      <a:pt x="0" y="2"/>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94" name="Oval 23"/>
              <p:cNvSpPr>
                <a:spLocks noChangeArrowheads="1"/>
              </p:cNvSpPr>
              <p:nvPr/>
            </p:nvSpPr>
            <p:spPr bwMode="invGray">
              <a:xfrm>
                <a:off x="1582" y="1505"/>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95" name="Line 24"/>
              <p:cNvSpPr>
                <a:spLocks noChangeShapeType="1"/>
              </p:cNvSpPr>
              <p:nvPr/>
            </p:nvSpPr>
            <p:spPr bwMode="invGray">
              <a:xfrm>
                <a:off x="1772" y="1787"/>
                <a:ext cx="0" cy="735"/>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577" name="Group 25"/>
            <p:cNvGrpSpPr>
              <a:grpSpLocks/>
            </p:cNvGrpSpPr>
            <p:nvPr/>
          </p:nvGrpSpPr>
          <p:grpSpPr bwMode="auto">
            <a:xfrm>
              <a:off x="3270250" y="2482850"/>
              <a:ext cx="581025" cy="1574800"/>
              <a:chOff x="2060" y="1564"/>
              <a:chExt cx="366" cy="992"/>
            </a:xfrm>
          </p:grpSpPr>
          <p:sp>
            <p:nvSpPr>
              <p:cNvPr id="1687578" name="Freeform 26"/>
              <p:cNvSpPr>
                <a:spLocks/>
              </p:cNvSpPr>
              <p:nvPr/>
            </p:nvSpPr>
            <p:spPr bwMode="invGray">
              <a:xfrm>
                <a:off x="2060" y="1692"/>
                <a:ext cx="366" cy="864"/>
              </a:xfrm>
              <a:custGeom>
                <a:avLst/>
                <a:gdLst>
                  <a:gd name="T0" fmla="*/ 4 w 366"/>
                  <a:gd name="T1" fmla="*/ 2 h 864"/>
                  <a:gd name="T2" fmla="*/ 0 w 366"/>
                  <a:gd name="T3" fmla="*/ 742 h 864"/>
                  <a:gd name="T4" fmla="*/ 3 w 366"/>
                  <a:gd name="T5" fmla="*/ 760 h 864"/>
                  <a:gd name="T6" fmla="*/ 8 w 366"/>
                  <a:gd name="T7" fmla="*/ 776 h 864"/>
                  <a:gd name="T8" fmla="*/ 16 w 366"/>
                  <a:gd name="T9" fmla="*/ 788 h 864"/>
                  <a:gd name="T10" fmla="*/ 26 w 366"/>
                  <a:gd name="T11" fmla="*/ 801 h 864"/>
                  <a:gd name="T12" fmla="*/ 40 w 366"/>
                  <a:gd name="T13" fmla="*/ 817 h 864"/>
                  <a:gd name="T14" fmla="*/ 64 w 366"/>
                  <a:gd name="T15" fmla="*/ 833 h 864"/>
                  <a:gd name="T16" fmla="*/ 91 w 366"/>
                  <a:gd name="T17" fmla="*/ 846 h 864"/>
                  <a:gd name="T18" fmla="*/ 123 w 366"/>
                  <a:gd name="T19" fmla="*/ 856 h 864"/>
                  <a:gd name="T20" fmla="*/ 157 w 366"/>
                  <a:gd name="T21" fmla="*/ 862 h 864"/>
                  <a:gd name="T22" fmla="*/ 190 w 366"/>
                  <a:gd name="T23" fmla="*/ 864 h 864"/>
                  <a:gd name="T24" fmla="*/ 226 w 366"/>
                  <a:gd name="T25" fmla="*/ 859 h 864"/>
                  <a:gd name="T26" fmla="*/ 256 w 366"/>
                  <a:gd name="T27" fmla="*/ 854 h 864"/>
                  <a:gd name="T28" fmla="*/ 290 w 366"/>
                  <a:gd name="T29" fmla="*/ 841 h 864"/>
                  <a:gd name="T30" fmla="*/ 317 w 366"/>
                  <a:gd name="T31" fmla="*/ 827 h 864"/>
                  <a:gd name="T32" fmla="*/ 341 w 366"/>
                  <a:gd name="T33" fmla="*/ 806 h 864"/>
                  <a:gd name="T34" fmla="*/ 360 w 366"/>
                  <a:gd name="T35" fmla="*/ 779 h 864"/>
                  <a:gd name="T36" fmla="*/ 365 w 366"/>
                  <a:gd name="T37" fmla="*/ 756 h 864"/>
                  <a:gd name="T38" fmla="*/ 366 w 366"/>
                  <a:gd name="T39" fmla="*/ 737 h 864"/>
                  <a:gd name="T40" fmla="*/ 366 w 366"/>
                  <a:gd name="T41" fmla="*/ 0 h 864"/>
                  <a:gd name="T42" fmla="*/ 4 w 366"/>
                  <a:gd name="T43" fmla="*/ 2 h 86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6" h="864">
                    <a:moveTo>
                      <a:pt x="4" y="2"/>
                    </a:moveTo>
                    <a:lnTo>
                      <a:pt x="0" y="742"/>
                    </a:lnTo>
                    <a:lnTo>
                      <a:pt x="3" y="760"/>
                    </a:lnTo>
                    <a:lnTo>
                      <a:pt x="8" y="776"/>
                    </a:lnTo>
                    <a:lnTo>
                      <a:pt x="16" y="788"/>
                    </a:lnTo>
                    <a:lnTo>
                      <a:pt x="26" y="801"/>
                    </a:lnTo>
                    <a:lnTo>
                      <a:pt x="40" y="817"/>
                    </a:lnTo>
                    <a:lnTo>
                      <a:pt x="64" y="833"/>
                    </a:lnTo>
                    <a:lnTo>
                      <a:pt x="91" y="846"/>
                    </a:lnTo>
                    <a:lnTo>
                      <a:pt x="123" y="856"/>
                    </a:lnTo>
                    <a:lnTo>
                      <a:pt x="157" y="862"/>
                    </a:lnTo>
                    <a:lnTo>
                      <a:pt x="190" y="864"/>
                    </a:lnTo>
                    <a:lnTo>
                      <a:pt x="226" y="859"/>
                    </a:lnTo>
                    <a:lnTo>
                      <a:pt x="256" y="854"/>
                    </a:lnTo>
                    <a:lnTo>
                      <a:pt x="290" y="841"/>
                    </a:lnTo>
                    <a:lnTo>
                      <a:pt x="317" y="827"/>
                    </a:lnTo>
                    <a:lnTo>
                      <a:pt x="341" y="806"/>
                    </a:lnTo>
                    <a:lnTo>
                      <a:pt x="360" y="779"/>
                    </a:lnTo>
                    <a:lnTo>
                      <a:pt x="365" y="756"/>
                    </a:lnTo>
                    <a:lnTo>
                      <a:pt x="366" y="737"/>
                    </a:lnTo>
                    <a:lnTo>
                      <a:pt x="366" y="0"/>
                    </a:lnTo>
                    <a:lnTo>
                      <a:pt x="4" y="2"/>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91" name="Oval 27"/>
              <p:cNvSpPr>
                <a:spLocks noChangeArrowheads="1"/>
              </p:cNvSpPr>
              <p:nvPr/>
            </p:nvSpPr>
            <p:spPr bwMode="invGray">
              <a:xfrm>
                <a:off x="2062" y="1564"/>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92" name="Line 28"/>
              <p:cNvSpPr>
                <a:spLocks noChangeShapeType="1"/>
              </p:cNvSpPr>
              <p:nvPr/>
            </p:nvSpPr>
            <p:spPr bwMode="invGray">
              <a:xfrm>
                <a:off x="2252" y="1838"/>
                <a:ext cx="0" cy="718"/>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581" name="Group 29"/>
            <p:cNvGrpSpPr>
              <a:grpSpLocks/>
            </p:cNvGrpSpPr>
            <p:nvPr/>
          </p:nvGrpSpPr>
          <p:grpSpPr bwMode="auto">
            <a:xfrm>
              <a:off x="4021138" y="2751138"/>
              <a:ext cx="584200" cy="1327150"/>
              <a:chOff x="2534" y="1716"/>
              <a:chExt cx="368" cy="836"/>
            </a:xfrm>
          </p:grpSpPr>
          <p:sp>
            <p:nvSpPr>
              <p:cNvPr id="1687582" name="Freeform 30"/>
              <p:cNvSpPr>
                <a:spLocks/>
              </p:cNvSpPr>
              <p:nvPr/>
            </p:nvSpPr>
            <p:spPr bwMode="invGray">
              <a:xfrm>
                <a:off x="2534" y="1846"/>
                <a:ext cx="368" cy="706"/>
              </a:xfrm>
              <a:custGeom>
                <a:avLst/>
                <a:gdLst>
                  <a:gd name="T0" fmla="*/ 0 w 368"/>
                  <a:gd name="T1" fmla="*/ 2 h 706"/>
                  <a:gd name="T2" fmla="*/ 2 w 368"/>
                  <a:gd name="T3" fmla="*/ 584 h 706"/>
                  <a:gd name="T4" fmla="*/ 5 w 368"/>
                  <a:gd name="T5" fmla="*/ 602 h 706"/>
                  <a:gd name="T6" fmla="*/ 10 w 368"/>
                  <a:gd name="T7" fmla="*/ 618 h 706"/>
                  <a:gd name="T8" fmla="*/ 18 w 368"/>
                  <a:gd name="T9" fmla="*/ 630 h 706"/>
                  <a:gd name="T10" fmla="*/ 28 w 368"/>
                  <a:gd name="T11" fmla="*/ 643 h 706"/>
                  <a:gd name="T12" fmla="*/ 42 w 368"/>
                  <a:gd name="T13" fmla="*/ 659 h 706"/>
                  <a:gd name="T14" fmla="*/ 66 w 368"/>
                  <a:gd name="T15" fmla="*/ 675 h 706"/>
                  <a:gd name="T16" fmla="*/ 93 w 368"/>
                  <a:gd name="T17" fmla="*/ 688 h 706"/>
                  <a:gd name="T18" fmla="*/ 125 w 368"/>
                  <a:gd name="T19" fmla="*/ 698 h 706"/>
                  <a:gd name="T20" fmla="*/ 159 w 368"/>
                  <a:gd name="T21" fmla="*/ 704 h 706"/>
                  <a:gd name="T22" fmla="*/ 192 w 368"/>
                  <a:gd name="T23" fmla="*/ 706 h 706"/>
                  <a:gd name="T24" fmla="*/ 228 w 368"/>
                  <a:gd name="T25" fmla="*/ 701 h 706"/>
                  <a:gd name="T26" fmla="*/ 258 w 368"/>
                  <a:gd name="T27" fmla="*/ 696 h 706"/>
                  <a:gd name="T28" fmla="*/ 292 w 368"/>
                  <a:gd name="T29" fmla="*/ 683 h 706"/>
                  <a:gd name="T30" fmla="*/ 319 w 368"/>
                  <a:gd name="T31" fmla="*/ 669 h 706"/>
                  <a:gd name="T32" fmla="*/ 343 w 368"/>
                  <a:gd name="T33" fmla="*/ 648 h 706"/>
                  <a:gd name="T34" fmla="*/ 362 w 368"/>
                  <a:gd name="T35" fmla="*/ 621 h 706"/>
                  <a:gd name="T36" fmla="*/ 367 w 368"/>
                  <a:gd name="T37" fmla="*/ 598 h 706"/>
                  <a:gd name="T38" fmla="*/ 368 w 368"/>
                  <a:gd name="T39" fmla="*/ 579 h 706"/>
                  <a:gd name="T40" fmla="*/ 368 w 368"/>
                  <a:gd name="T41" fmla="*/ 0 h 706"/>
                  <a:gd name="T42" fmla="*/ 0 w 368"/>
                  <a:gd name="T43" fmla="*/ 2 h 70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8" h="706">
                    <a:moveTo>
                      <a:pt x="0" y="2"/>
                    </a:moveTo>
                    <a:lnTo>
                      <a:pt x="2" y="584"/>
                    </a:lnTo>
                    <a:lnTo>
                      <a:pt x="5" y="602"/>
                    </a:lnTo>
                    <a:lnTo>
                      <a:pt x="10" y="618"/>
                    </a:lnTo>
                    <a:lnTo>
                      <a:pt x="18" y="630"/>
                    </a:lnTo>
                    <a:lnTo>
                      <a:pt x="28" y="643"/>
                    </a:lnTo>
                    <a:lnTo>
                      <a:pt x="42" y="659"/>
                    </a:lnTo>
                    <a:lnTo>
                      <a:pt x="66" y="675"/>
                    </a:lnTo>
                    <a:lnTo>
                      <a:pt x="93" y="688"/>
                    </a:lnTo>
                    <a:lnTo>
                      <a:pt x="125" y="698"/>
                    </a:lnTo>
                    <a:lnTo>
                      <a:pt x="159" y="704"/>
                    </a:lnTo>
                    <a:lnTo>
                      <a:pt x="192" y="706"/>
                    </a:lnTo>
                    <a:lnTo>
                      <a:pt x="228" y="701"/>
                    </a:lnTo>
                    <a:lnTo>
                      <a:pt x="258" y="696"/>
                    </a:lnTo>
                    <a:lnTo>
                      <a:pt x="292" y="683"/>
                    </a:lnTo>
                    <a:lnTo>
                      <a:pt x="319" y="669"/>
                    </a:lnTo>
                    <a:lnTo>
                      <a:pt x="343" y="648"/>
                    </a:lnTo>
                    <a:lnTo>
                      <a:pt x="362" y="621"/>
                    </a:lnTo>
                    <a:lnTo>
                      <a:pt x="367" y="598"/>
                    </a:lnTo>
                    <a:lnTo>
                      <a:pt x="368" y="579"/>
                    </a:lnTo>
                    <a:lnTo>
                      <a:pt x="368" y="0"/>
                    </a:lnTo>
                    <a:lnTo>
                      <a:pt x="0" y="2"/>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88" name="Oval 31"/>
              <p:cNvSpPr>
                <a:spLocks noChangeArrowheads="1"/>
              </p:cNvSpPr>
              <p:nvPr/>
            </p:nvSpPr>
            <p:spPr bwMode="invGray">
              <a:xfrm>
                <a:off x="2538" y="1716"/>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89" name="Line 32"/>
              <p:cNvSpPr>
                <a:spLocks noChangeShapeType="1"/>
              </p:cNvSpPr>
              <p:nvPr/>
            </p:nvSpPr>
            <p:spPr bwMode="invGray">
              <a:xfrm>
                <a:off x="2728" y="1997"/>
                <a:ext cx="0" cy="555"/>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585" name="Group 33"/>
            <p:cNvGrpSpPr>
              <a:grpSpLocks/>
            </p:cNvGrpSpPr>
            <p:nvPr/>
          </p:nvGrpSpPr>
          <p:grpSpPr bwMode="auto">
            <a:xfrm>
              <a:off x="4791075" y="3309938"/>
              <a:ext cx="582613" cy="741362"/>
              <a:chOff x="3010" y="2089"/>
              <a:chExt cx="367" cy="467"/>
            </a:xfrm>
          </p:grpSpPr>
          <p:sp>
            <p:nvSpPr>
              <p:cNvPr id="1687586" name="Freeform 34"/>
              <p:cNvSpPr>
                <a:spLocks/>
              </p:cNvSpPr>
              <p:nvPr/>
            </p:nvSpPr>
            <p:spPr bwMode="invGray">
              <a:xfrm>
                <a:off x="3010" y="2213"/>
                <a:ext cx="367" cy="343"/>
              </a:xfrm>
              <a:custGeom>
                <a:avLst/>
                <a:gdLst>
                  <a:gd name="T0" fmla="*/ 0 w 367"/>
                  <a:gd name="T1" fmla="*/ 2 h 343"/>
                  <a:gd name="T2" fmla="*/ 0 w 367"/>
                  <a:gd name="T3" fmla="*/ 221 h 343"/>
                  <a:gd name="T4" fmla="*/ 3 w 367"/>
                  <a:gd name="T5" fmla="*/ 239 h 343"/>
                  <a:gd name="T6" fmla="*/ 8 w 367"/>
                  <a:gd name="T7" fmla="*/ 255 h 343"/>
                  <a:gd name="T8" fmla="*/ 16 w 367"/>
                  <a:gd name="T9" fmla="*/ 267 h 343"/>
                  <a:gd name="T10" fmla="*/ 26 w 367"/>
                  <a:gd name="T11" fmla="*/ 280 h 343"/>
                  <a:gd name="T12" fmla="*/ 40 w 367"/>
                  <a:gd name="T13" fmla="*/ 296 h 343"/>
                  <a:gd name="T14" fmla="*/ 64 w 367"/>
                  <a:gd name="T15" fmla="*/ 312 h 343"/>
                  <a:gd name="T16" fmla="*/ 91 w 367"/>
                  <a:gd name="T17" fmla="*/ 325 h 343"/>
                  <a:gd name="T18" fmla="*/ 123 w 367"/>
                  <a:gd name="T19" fmla="*/ 335 h 343"/>
                  <a:gd name="T20" fmla="*/ 157 w 367"/>
                  <a:gd name="T21" fmla="*/ 341 h 343"/>
                  <a:gd name="T22" fmla="*/ 190 w 367"/>
                  <a:gd name="T23" fmla="*/ 343 h 343"/>
                  <a:gd name="T24" fmla="*/ 226 w 367"/>
                  <a:gd name="T25" fmla="*/ 338 h 343"/>
                  <a:gd name="T26" fmla="*/ 256 w 367"/>
                  <a:gd name="T27" fmla="*/ 333 h 343"/>
                  <a:gd name="T28" fmla="*/ 290 w 367"/>
                  <a:gd name="T29" fmla="*/ 320 h 343"/>
                  <a:gd name="T30" fmla="*/ 317 w 367"/>
                  <a:gd name="T31" fmla="*/ 306 h 343"/>
                  <a:gd name="T32" fmla="*/ 341 w 367"/>
                  <a:gd name="T33" fmla="*/ 285 h 343"/>
                  <a:gd name="T34" fmla="*/ 360 w 367"/>
                  <a:gd name="T35" fmla="*/ 258 h 343"/>
                  <a:gd name="T36" fmla="*/ 365 w 367"/>
                  <a:gd name="T37" fmla="*/ 235 h 343"/>
                  <a:gd name="T38" fmla="*/ 366 w 367"/>
                  <a:gd name="T39" fmla="*/ 216 h 343"/>
                  <a:gd name="T40" fmla="*/ 367 w 367"/>
                  <a:gd name="T41" fmla="*/ 0 h 343"/>
                  <a:gd name="T42" fmla="*/ 0 w 367"/>
                  <a:gd name="T43" fmla="*/ 2 h 34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7" h="343">
                    <a:moveTo>
                      <a:pt x="0" y="2"/>
                    </a:moveTo>
                    <a:lnTo>
                      <a:pt x="0" y="221"/>
                    </a:lnTo>
                    <a:lnTo>
                      <a:pt x="3" y="239"/>
                    </a:lnTo>
                    <a:lnTo>
                      <a:pt x="8" y="255"/>
                    </a:lnTo>
                    <a:lnTo>
                      <a:pt x="16" y="267"/>
                    </a:lnTo>
                    <a:lnTo>
                      <a:pt x="26" y="280"/>
                    </a:lnTo>
                    <a:lnTo>
                      <a:pt x="40" y="296"/>
                    </a:lnTo>
                    <a:lnTo>
                      <a:pt x="64" y="312"/>
                    </a:lnTo>
                    <a:lnTo>
                      <a:pt x="91" y="325"/>
                    </a:lnTo>
                    <a:lnTo>
                      <a:pt x="123" y="335"/>
                    </a:lnTo>
                    <a:lnTo>
                      <a:pt x="157" y="341"/>
                    </a:lnTo>
                    <a:lnTo>
                      <a:pt x="190" y="343"/>
                    </a:lnTo>
                    <a:lnTo>
                      <a:pt x="226" y="338"/>
                    </a:lnTo>
                    <a:lnTo>
                      <a:pt x="256" y="333"/>
                    </a:lnTo>
                    <a:lnTo>
                      <a:pt x="290" y="320"/>
                    </a:lnTo>
                    <a:lnTo>
                      <a:pt x="317" y="306"/>
                    </a:lnTo>
                    <a:lnTo>
                      <a:pt x="341" y="285"/>
                    </a:lnTo>
                    <a:lnTo>
                      <a:pt x="360" y="258"/>
                    </a:lnTo>
                    <a:lnTo>
                      <a:pt x="365" y="235"/>
                    </a:lnTo>
                    <a:lnTo>
                      <a:pt x="366" y="216"/>
                    </a:lnTo>
                    <a:lnTo>
                      <a:pt x="367" y="0"/>
                    </a:lnTo>
                    <a:lnTo>
                      <a:pt x="0" y="2"/>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85" name="Oval 35"/>
              <p:cNvSpPr>
                <a:spLocks noChangeArrowheads="1"/>
              </p:cNvSpPr>
              <p:nvPr/>
            </p:nvSpPr>
            <p:spPr bwMode="invGray">
              <a:xfrm>
                <a:off x="3012" y="2089"/>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86" name="Line 36"/>
              <p:cNvSpPr>
                <a:spLocks noChangeShapeType="1"/>
              </p:cNvSpPr>
              <p:nvPr/>
            </p:nvSpPr>
            <p:spPr bwMode="invGray">
              <a:xfrm>
                <a:off x="3202" y="2373"/>
                <a:ext cx="0" cy="183"/>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589" name="Group 37"/>
            <p:cNvGrpSpPr>
              <a:grpSpLocks/>
            </p:cNvGrpSpPr>
            <p:nvPr/>
          </p:nvGrpSpPr>
          <p:grpSpPr bwMode="auto">
            <a:xfrm>
              <a:off x="5532438" y="3652838"/>
              <a:ext cx="584200" cy="1181100"/>
              <a:chOff x="3485" y="2301"/>
              <a:chExt cx="368" cy="744"/>
            </a:xfrm>
          </p:grpSpPr>
          <p:sp>
            <p:nvSpPr>
              <p:cNvPr id="1687590" name="Freeform 38"/>
              <p:cNvSpPr>
                <a:spLocks/>
              </p:cNvSpPr>
              <p:nvPr/>
            </p:nvSpPr>
            <p:spPr bwMode="invGray">
              <a:xfrm>
                <a:off x="3485" y="2448"/>
                <a:ext cx="368" cy="597"/>
              </a:xfrm>
              <a:custGeom>
                <a:avLst/>
                <a:gdLst>
                  <a:gd name="T0" fmla="*/ 0 w 368"/>
                  <a:gd name="T1" fmla="*/ 0 h 597"/>
                  <a:gd name="T2" fmla="*/ 1 w 368"/>
                  <a:gd name="T3" fmla="*/ 475 h 597"/>
                  <a:gd name="T4" fmla="*/ 4 w 368"/>
                  <a:gd name="T5" fmla="*/ 493 h 597"/>
                  <a:gd name="T6" fmla="*/ 9 w 368"/>
                  <a:gd name="T7" fmla="*/ 509 h 597"/>
                  <a:gd name="T8" fmla="*/ 17 w 368"/>
                  <a:gd name="T9" fmla="*/ 521 h 597"/>
                  <a:gd name="T10" fmla="*/ 27 w 368"/>
                  <a:gd name="T11" fmla="*/ 534 h 597"/>
                  <a:gd name="T12" fmla="*/ 41 w 368"/>
                  <a:gd name="T13" fmla="*/ 550 h 597"/>
                  <a:gd name="T14" fmla="*/ 65 w 368"/>
                  <a:gd name="T15" fmla="*/ 566 h 597"/>
                  <a:gd name="T16" fmla="*/ 92 w 368"/>
                  <a:gd name="T17" fmla="*/ 579 h 597"/>
                  <a:gd name="T18" fmla="*/ 124 w 368"/>
                  <a:gd name="T19" fmla="*/ 589 h 597"/>
                  <a:gd name="T20" fmla="*/ 158 w 368"/>
                  <a:gd name="T21" fmla="*/ 595 h 597"/>
                  <a:gd name="T22" fmla="*/ 191 w 368"/>
                  <a:gd name="T23" fmla="*/ 597 h 597"/>
                  <a:gd name="T24" fmla="*/ 227 w 368"/>
                  <a:gd name="T25" fmla="*/ 592 h 597"/>
                  <a:gd name="T26" fmla="*/ 257 w 368"/>
                  <a:gd name="T27" fmla="*/ 587 h 597"/>
                  <a:gd name="T28" fmla="*/ 291 w 368"/>
                  <a:gd name="T29" fmla="*/ 574 h 597"/>
                  <a:gd name="T30" fmla="*/ 318 w 368"/>
                  <a:gd name="T31" fmla="*/ 560 h 597"/>
                  <a:gd name="T32" fmla="*/ 342 w 368"/>
                  <a:gd name="T33" fmla="*/ 539 h 597"/>
                  <a:gd name="T34" fmla="*/ 361 w 368"/>
                  <a:gd name="T35" fmla="*/ 512 h 597"/>
                  <a:gd name="T36" fmla="*/ 366 w 368"/>
                  <a:gd name="T37" fmla="*/ 489 h 597"/>
                  <a:gd name="T38" fmla="*/ 367 w 368"/>
                  <a:gd name="T39" fmla="*/ 470 h 597"/>
                  <a:gd name="T40" fmla="*/ 368 w 368"/>
                  <a:gd name="T41" fmla="*/ 3 h 597"/>
                  <a:gd name="T42" fmla="*/ 0 w 368"/>
                  <a:gd name="T43" fmla="*/ 0 h 5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8" h="597">
                    <a:moveTo>
                      <a:pt x="0" y="0"/>
                    </a:moveTo>
                    <a:lnTo>
                      <a:pt x="1" y="475"/>
                    </a:lnTo>
                    <a:lnTo>
                      <a:pt x="4" y="493"/>
                    </a:lnTo>
                    <a:lnTo>
                      <a:pt x="9" y="509"/>
                    </a:lnTo>
                    <a:lnTo>
                      <a:pt x="17" y="521"/>
                    </a:lnTo>
                    <a:lnTo>
                      <a:pt x="27" y="534"/>
                    </a:lnTo>
                    <a:lnTo>
                      <a:pt x="41" y="550"/>
                    </a:lnTo>
                    <a:lnTo>
                      <a:pt x="65" y="566"/>
                    </a:lnTo>
                    <a:lnTo>
                      <a:pt x="92" y="579"/>
                    </a:lnTo>
                    <a:lnTo>
                      <a:pt x="124" y="589"/>
                    </a:lnTo>
                    <a:lnTo>
                      <a:pt x="158" y="595"/>
                    </a:lnTo>
                    <a:lnTo>
                      <a:pt x="191" y="597"/>
                    </a:lnTo>
                    <a:lnTo>
                      <a:pt x="227" y="592"/>
                    </a:lnTo>
                    <a:lnTo>
                      <a:pt x="257" y="587"/>
                    </a:lnTo>
                    <a:lnTo>
                      <a:pt x="291" y="574"/>
                    </a:lnTo>
                    <a:lnTo>
                      <a:pt x="318" y="560"/>
                    </a:lnTo>
                    <a:lnTo>
                      <a:pt x="342" y="539"/>
                    </a:lnTo>
                    <a:lnTo>
                      <a:pt x="361" y="512"/>
                    </a:lnTo>
                    <a:lnTo>
                      <a:pt x="366" y="489"/>
                    </a:lnTo>
                    <a:lnTo>
                      <a:pt x="367" y="470"/>
                    </a:lnTo>
                    <a:lnTo>
                      <a:pt x="368" y="3"/>
                    </a:lnTo>
                    <a:lnTo>
                      <a:pt x="0" y="0"/>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82" name="Oval 39"/>
              <p:cNvSpPr>
                <a:spLocks noChangeArrowheads="1"/>
              </p:cNvSpPr>
              <p:nvPr/>
            </p:nvSpPr>
            <p:spPr bwMode="invGray">
              <a:xfrm>
                <a:off x="3488" y="2301"/>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83" name="Line 40"/>
              <p:cNvSpPr>
                <a:spLocks noChangeShapeType="1"/>
              </p:cNvSpPr>
              <p:nvPr/>
            </p:nvSpPr>
            <p:spPr bwMode="invGray">
              <a:xfrm>
                <a:off x="3678" y="2596"/>
                <a:ext cx="0" cy="434"/>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593" name="Group 41"/>
            <p:cNvGrpSpPr>
              <a:grpSpLocks/>
            </p:cNvGrpSpPr>
            <p:nvPr/>
          </p:nvGrpSpPr>
          <p:grpSpPr bwMode="auto">
            <a:xfrm>
              <a:off x="6294438" y="3652838"/>
              <a:ext cx="584200" cy="1450975"/>
              <a:chOff x="3965" y="2301"/>
              <a:chExt cx="368" cy="914"/>
            </a:xfrm>
          </p:grpSpPr>
          <p:sp>
            <p:nvSpPr>
              <p:cNvPr id="1687594" name="Freeform 42"/>
              <p:cNvSpPr>
                <a:spLocks/>
              </p:cNvSpPr>
              <p:nvPr/>
            </p:nvSpPr>
            <p:spPr bwMode="invGray">
              <a:xfrm>
                <a:off x="3965" y="2445"/>
                <a:ext cx="368" cy="770"/>
              </a:xfrm>
              <a:custGeom>
                <a:avLst/>
                <a:gdLst>
                  <a:gd name="T0" fmla="*/ 0 w 368"/>
                  <a:gd name="T1" fmla="*/ 0 h 770"/>
                  <a:gd name="T2" fmla="*/ 1 w 368"/>
                  <a:gd name="T3" fmla="*/ 648 h 770"/>
                  <a:gd name="T4" fmla="*/ 4 w 368"/>
                  <a:gd name="T5" fmla="*/ 666 h 770"/>
                  <a:gd name="T6" fmla="*/ 9 w 368"/>
                  <a:gd name="T7" fmla="*/ 682 h 770"/>
                  <a:gd name="T8" fmla="*/ 17 w 368"/>
                  <a:gd name="T9" fmla="*/ 694 h 770"/>
                  <a:gd name="T10" fmla="*/ 27 w 368"/>
                  <a:gd name="T11" fmla="*/ 707 h 770"/>
                  <a:gd name="T12" fmla="*/ 41 w 368"/>
                  <a:gd name="T13" fmla="*/ 723 h 770"/>
                  <a:gd name="T14" fmla="*/ 65 w 368"/>
                  <a:gd name="T15" fmla="*/ 739 h 770"/>
                  <a:gd name="T16" fmla="*/ 92 w 368"/>
                  <a:gd name="T17" fmla="*/ 752 h 770"/>
                  <a:gd name="T18" fmla="*/ 124 w 368"/>
                  <a:gd name="T19" fmla="*/ 762 h 770"/>
                  <a:gd name="T20" fmla="*/ 158 w 368"/>
                  <a:gd name="T21" fmla="*/ 768 h 770"/>
                  <a:gd name="T22" fmla="*/ 191 w 368"/>
                  <a:gd name="T23" fmla="*/ 770 h 770"/>
                  <a:gd name="T24" fmla="*/ 227 w 368"/>
                  <a:gd name="T25" fmla="*/ 765 h 770"/>
                  <a:gd name="T26" fmla="*/ 257 w 368"/>
                  <a:gd name="T27" fmla="*/ 760 h 770"/>
                  <a:gd name="T28" fmla="*/ 291 w 368"/>
                  <a:gd name="T29" fmla="*/ 747 h 770"/>
                  <a:gd name="T30" fmla="*/ 318 w 368"/>
                  <a:gd name="T31" fmla="*/ 733 h 770"/>
                  <a:gd name="T32" fmla="*/ 342 w 368"/>
                  <a:gd name="T33" fmla="*/ 712 h 770"/>
                  <a:gd name="T34" fmla="*/ 361 w 368"/>
                  <a:gd name="T35" fmla="*/ 685 h 770"/>
                  <a:gd name="T36" fmla="*/ 366 w 368"/>
                  <a:gd name="T37" fmla="*/ 662 h 770"/>
                  <a:gd name="T38" fmla="*/ 367 w 368"/>
                  <a:gd name="T39" fmla="*/ 643 h 770"/>
                  <a:gd name="T40" fmla="*/ 368 w 368"/>
                  <a:gd name="T41" fmla="*/ 3 h 770"/>
                  <a:gd name="T42" fmla="*/ 0 w 368"/>
                  <a:gd name="T43" fmla="*/ 0 h 7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8" h="770">
                    <a:moveTo>
                      <a:pt x="0" y="0"/>
                    </a:moveTo>
                    <a:lnTo>
                      <a:pt x="1" y="648"/>
                    </a:lnTo>
                    <a:lnTo>
                      <a:pt x="4" y="666"/>
                    </a:lnTo>
                    <a:lnTo>
                      <a:pt x="9" y="682"/>
                    </a:lnTo>
                    <a:lnTo>
                      <a:pt x="17" y="694"/>
                    </a:lnTo>
                    <a:lnTo>
                      <a:pt x="27" y="707"/>
                    </a:lnTo>
                    <a:lnTo>
                      <a:pt x="41" y="723"/>
                    </a:lnTo>
                    <a:lnTo>
                      <a:pt x="65" y="739"/>
                    </a:lnTo>
                    <a:lnTo>
                      <a:pt x="92" y="752"/>
                    </a:lnTo>
                    <a:lnTo>
                      <a:pt x="124" y="762"/>
                    </a:lnTo>
                    <a:lnTo>
                      <a:pt x="158" y="768"/>
                    </a:lnTo>
                    <a:lnTo>
                      <a:pt x="191" y="770"/>
                    </a:lnTo>
                    <a:lnTo>
                      <a:pt x="227" y="765"/>
                    </a:lnTo>
                    <a:lnTo>
                      <a:pt x="257" y="760"/>
                    </a:lnTo>
                    <a:lnTo>
                      <a:pt x="291" y="747"/>
                    </a:lnTo>
                    <a:lnTo>
                      <a:pt x="318" y="733"/>
                    </a:lnTo>
                    <a:lnTo>
                      <a:pt x="342" y="712"/>
                    </a:lnTo>
                    <a:lnTo>
                      <a:pt x="361" y="685"/>
                    </a:lnTo>
                    <a:lnTo>
                      <a:pt x="366" y="662"/>
                    </a:lnTo>
                    <a:lnTo>
                      <a:pt x="367" y="643"/>
                    </a:lnTo>
                    <a:lnTo>
                      <a:pt x="368" y="3"/>
                    </a:lnTo>
                    <a:lnTo>
                      <a:pt x="0" y="0"/>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79" name="Oval 43"/>
              <p:cNvSpPr>
                <a:spLocks noChangeArrowheads="1"/>
              </p:cNvSpPr>
              <p:nvPr/>
            </p:nvSpPr>
            <p:spPr bwMode="invGray">
              <a:xfrm>
                <a:off x="3968" y="2301"/>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80" name="Line 44"/>
              <p:cNvSpPr>
                <a:spLocks noChangeShapeType="1"/>
              </p:cNvSpPr>
              <p:nvPr/>
            </p:nvSpPr>
            <p:spPr bwMode="invGray">
              <a:xfrm>
                <a:off x="4158" y="2591"/>
                <a:ext cx="0" cy="603"/>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597" name="Group 45"/>
            <p:cNvGrpSpPr>
              <a:grpSpLocks/>
            </p:cNvGrpSpPr>
            <p:nvPr/>
          </p:nvGrpSpPr>
          <p:grpSpPr bwMode="auto">
            <a:xfrm>
              <a:off x="7051675" y="3652838"/>
              <a:ext cx="584200" cy="1657350"/>
              <a:chOff x="4442" y="2301"/>
              <a:chExt cx="368" cy="1044"/>
            </a:xfrm>
          </p:grpSpPr>
          <p:sp>
            <p:nvSpPr>
              <p:cNvPr id="1687598" name="Freeform 46"/>
              <p:cNvSpPr>
                <a:spLocks/>
              </p:cNvSpPr>
              <p:nvPr/>
            </p:nvSpPr>
            <p:spPr bwMode="invGray">
              <a:xfrm>
                <a:off x="4442" y="2448"/>
                <a:ext cx="368" cy="897"/>
              </a:xfrm>
              <a:custGeom>
                <a:avLst/>
                <a:gdLst>
                  <a:gd name="T0" fmla="*/ 0 w 368"/>
                  <a:gd name="T1" fmla="*/ 0 h 897"/>
                  <a:gd name="T2" fmla="*/ 0 w 368"/>
                  <a:gd name="T3" fmla="*/ 775 h 897"/>
                  <a:gd name="T4" fmla="*/ 3 w 368"/>
                  <a:gd name="T5" fmla="*/ 793 h 897"/>
                  <a:gd name="T6" fmla="*/ 8 w 368"/>
                  <a:gd name="T7" fmla="*/ 809 h 897"/>
                  <a:gd name="T8" fmla="*/ 16 w 368"/>
                  <a:gd name="T9" fmla="*/ 821 h 897"/>
                  <a:gd name="T10" fmla="*/ 26 w 368"/>
                  <a:gd name="T11" fmla="*/ 834 h 897"/>
                  <a:gd name="T12" fmla="*/ 40 w 368"/>
                  <a:gd name="T13" fmla="*/ 850 h 897"/>
                  <a:gd name="T14" fmla="*/ 64 w 368"/>
                  <a:gd name="T15" fmla="*/ 866 h 897"/>
                  <a:gd name="T16" fmla="*/ 91 w 368"/>
                  <a:gd name="T17" fmla="*/ 879 h 897"/>
                  <a:gd name="T18" fmla="*/ 123 w 368"/>
                  <a:gd name="T19" fmla="*/ 889 h 897"/>
                  <a:gd name="T20" fmla="*/ 157 w 368"/>
                  <a:gd name="T21" fmla="*/ 895 h 897"/>
                  <a:gd name="T22" fmla="*/ 190 w 368"/>
                  <a:gd name="T23" fmla="*/ 897 h 897"/>
                  <a:gd name="T24" fmla="*/ 226 w 368"/>
                  <a:gd name="T25" fmla="*/ 892 h 897"/>
                  <a:gd name="T26" fmla="*/ 256 w 368"/>
                  <a:gd name="T27" fmla="*/ 887 h 897"/>
                  <a:gd name="T28" fmla="*/ 290 w 368"/>
                  <a:gd name="T29" fmla="*/ 874 h 897"/>
                  <a:gd name="T30" fmla="*/ 317 w 368"/>
                  <a:gd name="T31" fmla="*/ 860 h 897"/>
                  <a:gd name="T32" fmla="*/ 341 w 368"/>
                  <a:gd name="T33" fmla="*/ 839 h 897"/>
                  <a:gd name="T34" fmla="*/ 360 w 368"/>
                  <a:gd name="T35" fmla="*/ 812 h 897"/>
                  <a:gd name="T36" fmla="*/ 365 w 368"/>
                  <a:gd name="T37" fmla="*/ 789 h 897"/>
                  <a:gd name="T38" fmla="*/ 366 w 368"/>
                  <a:gd name="T39" fmla="*/ 770 h 897"/>
                  <a:gd name="T40" fmla="*/ 368 w 368"/>
                  <a:gd name="T41" fmla="*/ 0 h 897"/>
                  <a:gd name="T42" fmla="*/ 0 w 368"/>
                  <a:gd name="T43" fmla="*/ 0 h 8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8" h="897">
                    <a:moveTo>
                      <a:pt x="0" y="0"/>
                    </a:moveTo>
                    <a:lnTo>
                      <a:pt x="0" y="775"/>
                    </a:lnTo>
                    <a:lnTo>
                      <a:pt x="3" y="793"/>
                    </a:lnTo>
                    <a:lnTo>
                      <a:pt x="8" y="809"/>
                    </a:lnTo>
                    <a:lnTo>
                      <a:pt x="16" y="821"/>
                    </a:lnTo>
                    <a:lnTo>
                      <a:pt x="26" y="834"/>
                    </a:lnTo>
                    <a:lnTo>
                      <a:pt x="40" y="850"/>
                    </a:lnTo>
                    <a:lnTo>
                      <a:pt x="64" y="866"/>
                    </a:lnTo>
                    <a:lnTo>
                      <a:pt x="91" y="879"/>
                    </a:lnTo>
                    <a:lnTo>
                      <a:pt x="123" y="889"/>
                    </a:lnTo>
                    <a:lnTo>
                      <a:pt x="157" y="895"/>
                    </a:lnTo>
                    <a:lnTo>
                      <a:pt x="190" y="897"/>
                    </a:lnTo>
                    <a:lnTo>
                      <a:pt x="226" y="892"/>
                    </a:lnTo>
                    <a:lnTo>
                      <a:pt x="256" y="887"/>
                    </a:lnTo>
                    <a:lnTo>
                      <a:pt x="290" y="874"/>
                    </a:lnTo>
                    <a:lnTo>
                      <a:pt x="317" y="860"/>
                    </a:lnTo>
                    <a:lnTo>
                      <a:pt x="341" y="839"/>
                    </a:lnTo>
                    <a:lnTo>
                      <a:pt x="360" y="812"/>
                    </a:lnTo>
                    <a:lnTo>
                      <a:pt x="365" y="789"/>
                    </a:lnTo>
                    <a:lnTo>
                      <a:pt x="366" y="770"/>
                    </a:lnTo>
                    <a:lnTo>
                      <a:pt x="368" y="0"/>
                    </a:lnTo>
                    <a:lnTo>
                      <a:pt x="0" y="0"/>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76" name="Oval 47"/>
              <p:cNvSpPr>
                <a:spLocks noChangeArrowheads="1"/>
              </p:cNvSpPr>
              <p:nvPr/>
            </p:nvSpPr>
            <p:spPr bwMode="invGray">
              <a:xfrm>
                <a:off x="4444" y="2301"/>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77" name="Line 48"/>
              <p:cNvSpPr>
                <a:spLocks noChangeShapeType="1"/>
              </p:cNvSpPr>
              <p:nvPr/>
            </p:nvSpPr>
            <p:spPr bwMode="invGray">
              <a:xfrm>
                <a:off x="4634" y="2608"/>
                <a:ext cx="0" cy="702"/>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601" name="Group 49"/>
            <p:cNvGrpSpPr>
              <a:grpSpLocks/>
            </p:cNvGrpSpPr>
            <p:nvPr/>
          </p:nvGrpSpPr>
          <p:grpSpPr bwMode="auto">
            <a:xfrm>
              <a:off x="7807325" y="3652838"/>
              <a:ext cx="581025" cy="1954212"/>
              <a:chOff x="4918" y="2301"/>
              <a:chExt cx="366" cy="1231"/>
            </a:xfrm>
          </p:grpSpPr>
          <p:sp>
            <p:nvSpPr>
              <p:cNvPr id="1687602" name="Freeform 50"/>
              <p:cNvSpPr>
                <a:spLocks/>
              </p:cNvSpPr>
              <p:nvPr/>
            </p:nvSpPr>
            <p:spPr bwMode="invGray">
              <a:xfrm>
                <a:off x="4918" y="2426"/>
                <a:ext cx="366" cy="1106"/>
              </a:xfrm>
              <a:custGeom>
                <a:avLst/>
                <a:gdLst>
                  <a:gd name="T0" fmla="*/ 0 w 366"/>
                  <a:gd name="T1" fmla="*/ 0 h 1106"/>
                  <a:gd name="T2" fmla="*/ 0 w 366"/>
                  <a:gd name="T3" fmla="*/ 984 h 1106"/>
                  <a:gd name="T4" fmla="*/ 3 w 366"/>
                  <a:gd name="T5" fmla="*/ 1002 h 1106"/>
                  <a:gd name="T6" fmla="*/ 8 w 366"/>
                  <a:gd name="T7" fmla="*/ 1018 h 1106"/>
                  <a:gd name="T8" fmla="*/ 16 w 366"/>
                  <a:gd name="T9" fmla="*/ 1030 h 1106"/>
                  <a:gd name="T10" fmla="*/ 26 w 366"/>
                  <a:gd name="T11" fmla="*/ 1043 h 1106"/>
                  <a:gd name="T12" fmla="*/ 40 w 366"/>
                  <a:gd name="T13" fmla="*/ 1059 h 1106"/>
                  <a:gd name="T14" fmla="*/ 64 w 366"/>
                  <a:gd name="T15" fmla="*/ 1075 h 1106"/>
                  <a:gd name="T16" fmla="*/ 91 w 366"/>
                  <a:gd name="T17" fmla="*/ 1088 h 1106"/>
                  <a:gd name="T18" fmla="*/ 123 w 366"/>
                  <a:gd name="T19" fmla="*/ 1098 h 1106"/>
                  <a:gd name="T20" fmla="*/ 157 w 366"/>
                  <a:gd name="T21" fmla="*/ 1104 h 1106"/>
                  <a:gd name="T22" fmla="*/ 190 w 366"/>
                  <a:gd name="T23" fmla="*/ 1106 h 1106"/>
                  <a:gd name="T24" fmla="*/ 226 w 366"/>
                  <a:gd name="T25" fmla="*/ 1101 h 1106"/>
                  <a:gd name="T26" fmla="*/ 256 w 366"/>
                  <a:gd name="T27" fmla="*/ 1096 h 1106"/>
                  <a:gd name="T28" fmla="*/ 290 w 366"/>
                  <a:gd name="T29" fmla="*/ 1083 h 1106"/>
                  <a:gd name="T30" fmla="*/ 317 w 366"/>
                  <a:gd name="T31" fmla="*/ 1069 h 1106"/>
                  <a:gd name="T32" fmla="*/ 341 w 366"/>
                  <a:gd name="T33" fmla="*/ 1048 h 1106"/>
                  <a:gd name="T34" fmla="*/ 360 w 366"/>
                  <a:gd name="T35" fmla="*/ 1021 h 1106"/>
                  <a:gd name="T36" fmla="*/ 365 w 366"/>
                  <a:gd name="T37" fmla="*/ 998 h 1106"/>
                  <a:gd name="T38" fmla="*/ 366 w 366"/>
                  <a:gd name="T39" fmla="*/ 979 h 1106"/>
                  <a:gd name="T40" fmla="*/ 365 w 366"/>
                  <a:gd name="T41" fmla="*/ 3 h 1106"/>
                  <a:gd name="T42" fmla="*/ 0 w 366"/>
                  <a:gd name="T43" fmla="*/ 0 h 110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6" h="1106">
                    <a:moveTo>
                      <a:pt x="0" y="0"/>
                    </a:moveTo>
                    <a:lnTo>
                      <a:pt x="0" y="984"/>
                    </a:lnTo>
                    <a:lnTo>
                      <a:pt x="3" y="1002"/>
                    </a:lnTo>
                    <a:lnTo>
                      <a:pt x="8" y="1018"/>
                    </a:lnTo>
                    <a:lnTo>
                      <a:pt x="16" y="1030"/>
                    </a:lnTo>
                    <a:lnTo>
                      <a:pt x="26" y="1043"/>
                    </a:lnTo>
                    <a:lnTo>
                      <a:pt x="40" y="1059"/>
                    </a:lnTo>
                    <a:lnTo>
                      <a:pt x="64" y="1075"/>
                    </a:lnTo>
                    <a:lnTo>
                      <a:pt x="91" y="1088"/>
                    </a:lnTo>
                    <a:lnTo>
                      <a:pt x="123" y="1098"/>
                    </a:lnTo>
                    <a:lnTo>
                      <a:pt x="157" y="1104"/>
                    </a:lnTo>
                    <a:lnTo>
                      <a:pt x="190" y="1106"/>
                    </a:lnTo>
                    <a:lnTo>
                      <a:pt x="226" y="1101"/>
                    </a:lnTo>
                    <a:lnTo>
                      <a:pt x="256" y="1096"/>
                    </a:lnTo>
                    <a:lnTo>
                      <a:pt x="290" y="1083"/>
                    </a:lnTo>
                    <a:lnTo>
                      <a:pt x="317" y="1069"/>
                    </a:lnTo>
                    <a:lnTo>
                      <a:pt x="341" y="1048"/>
                    </a:lnTo>
                    <a:lnTo>
                      <a:pt x="360" y="1021"/>
                    </a:lnTo>
                    <a:lnTo>
                      <a:pt x="365" y="998"/>
                    </a:lnTo>
                    <a:lnTo>
                      <a:pt x="366" y="979"/>
                    </a:lnTo>
                    <a:lnTo>
                      <a:pt x="365" y="3"/>
                    </a:lnTo>
                    <a:lnTo>
                      <a:pt x="0" y="0"/>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73" name="Oval 51"/>
              <p:cNvSpPr>
                <a:spLocks noChangeArrowheads="1"/>
              </p:cNvSpPr>
              <p:nvPr/>
            </p:nvSpPr>
            <p:spPr bwMode="invGray">
              <a:xfrm>
                <a:off x="4919" y="2301"/>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74" name="Line 52"/>
              <p:cNvSpPr>
                <a:spLocks noChangeShapeType="1"/>
              </p:cNvSpPr>
              <p:nvPr/>
            </p:nvSpPr>
            <p:spPr bwMode="invGray">
              <a:xfrm>
                <a:off x="5110" y="2622"/>
                <a:ext cx="0" cy="862"/>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69643" name="AutoShape 53"/>
            <p:cNvSpPr>
              <a:spLocks noChangeArrowheads="1"/>
            </p:cNvSpPr>
            <p:nvPr/>
          </p:nvSpPr>
          <p:spPr bwMode="auto">
            <a:xfrm rot="10800000">
              <a:off x="547688" y="2166938"/>
              <a:ext cx="960437" cy="1493837"/>
            </a:xfrm>
            <a:prstGeom prst="downArrow">
              <a:avLst>
                <a:gd name="adj1" fmla="val 69259"/>
                <a:gd name="adj2" fmla="val 40497"/>
              </a:avLst>
            </a:prstGeom>
            <a:gradFill rotWithShape="0">
              <a:gsLst>
                <a:gs pos="0">
                  <a:srgbClr val="FF6600"/>
                </a:gs>
                <a:gs pos="100000">
                  <a:schemeClr val="bg1"/>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44" name="AutoShape 54"/>
            <p:cNvSpPr>
              <a:spLocks noChangeArrowheads="1"/>
            </p:cNvSpPr>
            <p:nvPr/>
          </p:nvSpPr>
          <p:spPr bwMode="auto">
            <a:xfrm>
              <a:off x="533400" y="4179888"/>
              <a:ext cx="960438" cy="1493837"/>
            </a:xfrm>
            <a:prstGeom prst="downArrow">
              <a:avLst>
                <a:gd name="adj1" fmla="val 69259"/>
                <a:gd name="adj2" fmla="val 40497"/>
              </a:avLst>
            </a:prstGeom>
            <a:gradFill rotWithShape="0">
              <a:gsLst>
                <a:gs pos="0">
                  <a:schemeClr val="bg1"/>
                </a:gs>
                <a:gs pos="100000">
                  <a:srgbClr val="0099FF"/>
                </a:gs>
              </a:gsLst>
              <a:lin ang="5400000" scaled="1"/>
            </a:gradFill>
            <a:ln w="12700">
              <a:solidFill>
                <a:schemeClr val="bg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45" name="AutoShape 55"/>
            <p:cNvSpPr>
              <a:spLocks noChangeArrowheads="1"/>
            </p:cNvSpPr>
            <p:nvPr/>
          </p:nvSpPr>
          <p:spPr bwMode="auto">
            <a:xfrm>
              <a:off x="393700" y="3613150"/>
              <a:ext cx="1249363" cy="533400"/>
            </a:xfrm>
            <a:prstGeom prst="bevel">
              <a:avLst>
                <a:gd name="adj" fmla="val 12500"/>
              </a:avLst>
            </a:prstGeom>
            <a:solidFill>
              <a:srgbClr val="9933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46" name="Text Box 56"/>
            <p:cNvSpPr txBox="1">
              <a:spLocks noChangeArrowheads="1"/>
            </p:cNvSpPr>
            <p:nvPr/>
          </p:nvSpPr>
          <p:spPr bwMode="auto">
            <a:xfrm>
              <a:off x="331788" y="5589588"/>
              <a:ext cx="1368425" cy="476250"/>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90000"/>
                </a:lnSpc>
                <a:spcBef>
                  <a:spcPct val="0"/>
                </a:spcBef>
              </a:pPr>
              <a:r>
                <a:rPr lang="en-US" altLang="en-US" sz="2800" b="1">
                  <a:solidFill>
                    <a:schemeClr val="tx1"/>
                  </a:solidFill>
                </a:rPr>
                <a:t>Low</a:t>
              </a:r>
            </a:p>
          </p:txBody>
        </p:sp>
        <p:sp>
          <p:nvSpPr>
            <p:cNvPr id="69647" name="Text Box 57"/>
            <p:cNvSpPr txBox="1">
              <a:spLocks noChangeArrowheads="1"/>
            </p:cNvSpPr>
            <p:nvPr/>
          </p:nvSpPr>
          <p:spPr bwMode="white">
            <a:xfrm>
              <a:off x="295275" y="3673475"/>
              <a:ext cx="1427163" cy="420688"/>
            </a:xfrm>
            <a:prstGeom prst="rect">
              <a:avLst/>
            </a:prstGeom>
            <a:noFill/>
            <a:ln>
              <a:noFill/>
            </a:ln>
            <a:effectLst>
              <a:outerShdw blurRad="63500" dist="17961" dir="2700000" algn="ctr" rotWithShape="0">
                <a:srgbClr val="000000">
                  <a:alpha val="74998"/>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90000"/>
                </a:lnSpc>
                <a:spcBef>
                  <a:spcPct val="0"/>
                </a:spcBef>
              </a:pPr>
              <a:r>
                <a:rPr lang="en-US" altLang="en-US" sz="2400" b="1"/>
                <a:t>Neutral</a:t>
              </a:r>
            </a:p>
          </p:txBody>
        </p:sp>
        <p:sp>
          <p:nvSpPr>
            <p:cNvPr id="69648" name="Text Box 58"/>
            <p:cNvSpPr txBox="1">
              <a:spLocks noChangeArrowheads="1"/>
            </p:cNvSpPr>
            <p:nvPr/>
          </p:nvSpPr>
          <p:spPr bwMode="auto">
            <a:xfrm>
              <a:off x="341313" y="1703388"/>
              <a:ext cx="1368425" cy="476250"/>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90000"/>
                </a:lnSpc>
                <a:spcBef>
                  <a:spcPct val="0"/>
                </a:spcBef>
              </a:pPr>
              <a:r>
                <a:rPr lang="en-US" altLang="en-US" sz="2800" b="1">
                  <a:solidFill>
                    <a:schemeClr val="tx1"/>
                  </a:solidFill>
                </a:rPr>
                <a:t>High</a:t>
              </a:r>
            </a:p>
          </p:txBody>
        </p:sp>
        <p:sp>
          <p:nvSpPr>
            <p:cNvPr id="1687612" name="Text Box 60"/>
            <p:cNvSpPr txBox="1">
              <a:spLocks noChangeArrowheads="1"/>
            </p:cNvSpPr>
            <p:nvPr/>
          </p:nvSpPr>
          <p:spPr bwMode="auto">
            <a:xfrm>
              <a:off x="2890838" y="5854700"/>
              <a:ext cx="1454150" cy="384175"/>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a:solidFill>
                    <a:schemeClr val="tx1"/>
                  </a:solidFill>
                </a:rPr>
                <a:t>Finance</a:t>
              </a:r>
            </a:p>
          </p:txBody>
        </p:sp>
        <p:sp>
          <p:nvSpPr>
            <p:cNvPr id="1687613" name="Text Box 61"/>
            <p:cNvSpPr txBox="1">
              <a:spLocks noChangeArrowheads="1"/>
            </p:cNvSpPr>
            <p:nvPr/>
          </p:nvSpPr>
          <p:spPr bwMode="auto">
            <a:xfrm>
              <a:off x="4579938" y="5848350"/>
              <a:ext cx="1028700" cy="384175"/>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a:solidFill>
                    <a:schemeClr val="tx1"/>
                  </a:solidFill>
                </a:rPr>
                <a:t>H.R.</a:t>
              </a:r>
            </a:p>
          </p:txBody>
        </p:sp>
        <p:sp>
          <p:nvSpPr>
            <p:cNvPr id="1687614" name="Text Box 62"/>
            <p:cNvSpPr txBox="1">
              <a:spLocks noChangeArrowheads="1"/>
            </p:cNvSpPr>
            <p:nvPr/>
          </p:nvSpPr>
          <p:spPr bwMode="auto">
            <a:xfrm>
              <a:off x="6096000" y="5848350"/>
              <a:ext cx="1028700" cy="384175"/>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a:solidFill>
                    <a:schemeClr val="tx1"/>
                  </a:solidFill>
                </a:rPr>
                <a:t>Eng.</a:t>
              </a:r>
            </a:p>
          </p:txBody>
        </p:sp>
        <p:sp>
          <p:nvSpPr>
            <p:cNvPr id="1687615" name="Text Box 63"/>
            <p:cNvSpPr txBox="1">
              <a:spLocks noChangeArrowheads="1"/>
            </p:cNvSpPr>
            <p:nvPr/>
          </p:nvSpPr>
          <p:spPr bwMode="auto">
            <a:xfrm>
              <a:off x="7629525" y="5842000"/>
              <a:ext cx="1028700" cy="384175"/>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a:solidFill>
                    <a:schemeClr val="tx1"/>
                  </a:solidFill>
                </a:rPr>
                <a:t>I.T.</a:t>
              </a:r>
            </a:p>
          </p:txBody>
        </p:sp>
        <p:sp>
          <p:nvSpPr>
            <p:cNvPr id="1687616" name="Text Box 64"/>
            <p:cNvSpPr txBox="1">
              <a:spLocks noChangeArrowheads="1"/>
            </p:cNvSpPr>
            <p:nvPr/>
          </p:nvSpPr>
          <p:spPr bwMode="auto">
            <a:xfrm>
              <a:off x="1555750" y="5854700"/>
              <a:ext cx="1028700" cy="384175"/>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dirty="0">
                  <a:solidFill>
                    <a:schemeClr val="tx1"/>
                  </a:solidFill>
                </a:rPr>
                <a:t>Sales</a:t>
              </a:r>
            </a:p>
          </p:txBody>
        </p:sp>
        <p:grpSp>
          <p:nvGrpSpPr>
            <p:cNvPr id="1687617" name="Group 65"/>
            <p:cNvGrpSpPr>
              <a:grpSpLocks/>
            </p:cNvGrpSpPr>
            <p:nvPr/>
          </p:nvGrpSpPr>
          <p:grpSpPr bwMode="auto">
            <a:xfrm>
              <a:off x="1752601" y="5641975"/>
              <a:ext cx="1709738" cy="882650"/>
              <a:chOff x="1104" y="3554"/>
              <a:chExt cx="1077" cy="556"/>
            </a:xfrm>
          </p:grpSpPr>
          <p:sp>
            <p:nvSpPr>
              <p:cNvPr id="69670" name="Text Box 66"/>
              <p:cNvSpPr txBox="1">
                <a:spLocks noChangeArrowheads="1"/>
              </p:cNvSpPr>
              <p:nvPr/>
            </p:nvSpPr>
            <p:spPr bwMode="auto">
              <a:xfrm>
                <a:off x="1104" y="3874"/>
                <a:ext cx="1077" cy="236"/>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a:solidFill>
                      <a:schemeClr val="tx1"/>
                    </a:solidFill>
                  </a:rPr>
                  <a:t>Marketing</a:t>
                </a:r>
              </a:p>
            </p:txBody>
          </p:sp>
          <p:sp>
            <p:nvSpPr>
              <p:cNvPr id="69671" name="Line 67"/>
              <p:cNvSpPr>
                <a:spLocks noChangeShapeType="1"/>
              </p:cNvSpPr>
              <p:nvPr/>
            </p:nvSpPr>
            <p:spPr bwMode="auto">
              <a:xfrm>
                <a:off x="1766" y="3554"/>
                <a:ext cx="0" cy="298"/>
              </a:xfrm>
              <a:prstGeom prst="line">
                <a:avLst/>
              </a:prstGeom>
              <a:noFill/>
              <a:ln w="31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620" name="Group 68"/>
            <p:cNvGrpSpPr>
              <a:grpSpLocks/>
            </p:cNvGrpSpPr>
            <p:nvPr/>
          </p:nvGrpSpPr>
          <p:grpSpPr bwMode="auto">
            <a:xfrm>
              <a:off x="3462338" y="5651500"/>
              <a:ext cx="1909763" cy="873125"/>
              <a:chOff x="2181" y="3560"/>
              <a:chExt cx="1203" cy="550"/>
            </a:xfrm>
          </p:grpSpPr>
          <p:sp>
            <p:nvSpPr>
              <p:cNvPr id="69668" name="Text Box 69"/>
              <p:cNvSpPr txBox="1">
                <a:spLocks noChangeArrowheads="1"/>
              </p:cNvSpPr>
              <p:nvPr/>
            </p:nvSpPr>
            <p:spPr bwMode="auto">
              <a:xfrm>
                <a:off x="2181" y="3874"/>
                <a:ext cx="1203" cy="236"/>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a:solidFill>
                      <a:schemeClr val="tx1"/>
                    </a:solidFill>
                  </a:rPr>
                  <a:t>Procurement</a:t>
                </a:r>
              </a:p>
            </p:txBody>
          </p:sp>
          <p:sp>
            <p:nvSpPr>
              <p:cNvPr id="69669" name="Line 70"/>
              <p:cNvSpPr>
                <a:spLocks noChangeShapeType="1"/>
              </p:cNvSpPr>
              <p:nvPr/>
            </p:nvSpPr>
            <p:spPr bwMode="auto">
              <a:xfrm>
                <a:off x="2732" y="3560"/>
                <a:ext cx="0" cy="298"/>
              </a:xfrm>
              <a:prstGeom prst="line">
                <a:avLst/>
              </a:prstGeom>
              <a:noFill/>
              <a:ln w="31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623" name="Group 71"/>
            <p:cNvGrpSpPr>
              <a:grpSpLocks/>
            </p:cNvGrpSpPr>
            <p:nvPr/>
          </p:nvGrpSpPr>
          <p:grpSpPr bwMode="auto">
            <a:xfrm>
              <a:off x="5399090" y="5651500"/>
              <a:ext cx="1201738" cy="866775"/>
              <a:chOff x="3401" y="3560"/>
              <a:chExt cx="757" cy="546"/>
            </a:xfrm>
          </p:grpSpPr>
          <p:sp>
            <p:nvSpPr>
              <p:cNvPr id="69666" name="Text Box 72"/>
              <p:cNvSpPr txBox="1">
                <a:spLocks noChangeArrowheads="1"/>
              </p:cNvSpPr>
              <p:nvPr/>
            </p:nvSpPr>
            <p:spPr bwMode="auto">
              <a:xfrm>
                <a:off x="3401" y="3870"/>
                <a:ext cx="757" cy="236"/>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a:solidFill>
                      <a:schemeClr val="tx1"/>
                    </a:solidFill>
                  </a:rPr>
                  <a:t>Manu.</a:t>
                </a:r>
              </a:p>
            </p:txBody>
          </p:sp>
          <p:sp>
            <p:nvSpPr>
              <p:cNvPr id="69667" name="Line 73"/>
              <p:cNvSpPr>
                <a:spLocks noChangeShapeType="1"/>
              </p:cNvSpPr>
              <p:nvPr/>
            </p:nvSpPr>
            <p:spPr bwMode="auto">
              <a:xfrm>
                <a:off x="3689" y="3560"/>
                <a:ext cx="0" cy="298"/>
              </a:xfrm>
              <a:prstGeom prst="line">
                <a:avLst/>
              </a:prstGeom>
              <a:noFill/>
              <a:ln w="31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626" name="Group 74"/>
            <p:cNvGrpSpPr>
              <a:grpSpLocks/>
            </p:cNvGrpSpPr>
            <p:nvPr/>
          </p:nvGrpSpPr>
          <p:grpSpPr bwMode="auto">
            <a:xfrm>
              <a:off x="6851650" y="5661025"/>
              <a:ext cx="1028700" cy="866775"/>
              <a:chOff x="4316" y="3566"/>
              <a:chExt cx="648" cy="546"/>
            </a:xfrm>
          </p:grpSpPr>
          <p:sp>
            <p:nvSpPr>
              <p:cNvPr id="69664" name="Text Box 75"/>
              <p:cNvSpPr txBox="1">
                <a:spLocks noChangeArrowheads="1"/>
              </p:cNvSpPr>
              <p:nvPr/>
            </p:nvSpPr>
            <p:spPr bwMode="auto">
              <a:xfrm>
                <a:off x="4316" y="3870"/>
                <a:ext cx="648" cy="242"/>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80000"/>
                  </a:lnSpc>
                  <a:spcBef>
                    <a:spcPct val="0"/>
                  </a:spcBef>
                </a:pPr>
                <a:r>
                  <a:rPr lang="en-US" altLang="en-US" sz="2000">
                    <a:solidFill>
                      <a:schemeClr val="tx1"/>
                    </a:solidFill>
                  </a:rPr>
                  <a:t>R&amp;D</a:t>
                </a:r>
              </a:p>
            </p:txBody>
          </p:sp>
          <p:sp>
            <p:nvSpPr>
              <p:cNvPr id="69665" name="Line 76"/>
              <p:cNvSpPr>
                <a:spLocks noChangeShapeType="1"/>
              </p:cNvSpPr>
              <p:nvPr/>
            </p:nvSpPr>
            <p:spPr bwMode="auto">
              <a:xfrm>
                <a:off x="4635" y="3566"/>
                <a:ext cx="0" cy="298"/>
              </a:xfrm>
              <a:prstGeom prst="line">
                <a:avLst/>
              </a:prstGeom>
              <a:noFill/>
              <a:ln w="31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687629" name="Group 77"/>
            <p:cNvGrpSpPr>
              <a:grpSpLocks/>
            </p:cNvGrpSpPr>
            <p:nvPr/>
          </p:nvGrpSpPr>
          <p:grpSpPr bwMode="auto">
            <a:xfrm>
              <a:off x="1752600" y="2227263"/>
              <a:ext cx="581025" cy="1811337"/>
              <a:chOff x="1104" y="1419"/>
              <a:chExt cx="366" cy="1141"/>
            </a:xfrm>
          </p:grpSpPr>
          <p:sp>
            <p:nvSpPr>
              <p:cNvPr id="1687630" name="Freeform 78"/>
              <p:cNvSpPr>
                <a:spLocks/>
              </p:cNvSpPr>
              <p:nvPr/>
            </p:nvSpPr>
            <p:spPr bwMode="invGray">
              <a:xfrm>
                <a:off x="1104" y="1541"/>
                <a:ext cx="366" cy="1019"/>
              </a:xfrm>
              <a:custGeom>
                <a:avLst/>
                <a:gdLst>
                  <a:gd name="T0" fmla="*/ 0 w 366"/>
                  <a:gd name="T1" fmla="*/ 0 h 1019"/>
                  <a:gd name="T2" fmla="*/ 0 w 366"/>
                  <a:gd name="T3" fmla="*/ 897 h 1019"/>
                  <a:gd name="T4" fmla="*/ 3 w 366"/>
                  <a:gd name="T5" fmla="*/ 915 h 1019"/>
                  <a:gd name="T6" fmla="*/ 8 w 366"/>
                  <a:gd name="T7" fmla="*/ 931 h 1019"/>
                  <a:gd name="T8" fmla="*/ 16 w 366"/>
                  <a:gd name="T9" fmla="*/ 943 h 1019"/>
                  <a:gd name="T10" fmla="*/ 26 w 366"/>
                  <a:gd name="T11" fmla="*/ 956 h 1019"/>
                  <a:gd name="T12" fmla="*/ 40 w 366"/>
                  <a:gd name="T13" fmla="*/ 972 h 1019"/>
                  <a:gd name="T14" fmla="*/ 64 w 366"/>
                  <a:gd name="T15" fmla="*/ 988 h 1019"/>
                  <a:gd name="T16" fmla="*/ 91 w 366"/>
                  <a:gd name="T17" fmla="*/ 1001 h 1019"/>
                  <a:gd name="T18" fmla="*/ 123 w 366"/>
                  <a:gd name="T19" fmla="*/ 1011 h 1019"/>
                  <a:gd name="T20" fmla="*/ 157 w 366"/>
                  <a:gd name="T21" fmla="*/ 1017 h 1019"/>
                  <a:gd name="T22" fmla="*/ 190 w 366"/>
                  <a:gd name="T23" fmla="*/ 1019 h 1019"/>
                  <a:gd name="T24" fmla="*/ 226 w 366"/>
                  <a:gd name="T25" fmla="*/ 1014 h 1019"/>
                  <a:gd name="T26" fmla="*/ 256 w 366"/>
                  <a:gd name="T27" fmla="*/ 1009 h 1019"/>
                  <a:gd name="T28" fmla="*/ 290 w 366"/>
                  <a:gd name="T29" fmla="*/ 996 h 1019"/>
                  <a:gd name="T30" fmla="*/ 317 w 366"/>
                  <a:gd name="T31" fmla="*/ 982 h 1019"/>
                  <a:gd name="T32" fmla="*/ 341 w 366"/>
                  <a:gd name="T33" fmla="*/ 961 h 1019"/>
                  <a:gd name="T34" fmla="*/ 360 w 366"/>
                  <a:gd name="T35" fmla="*/ 934 h 1019"/>
                  <a:gd name="T36" fmla="*/ 365 w 366"/>
                  <a:gd name="T37" fmla="*/ 911 h 1019"/>
                  <a:gd name="T38" fmla="*/ 366 w 366"/>
                  <a:gd name="T39" fmla="*/ 892 h 1019"/>
                  <a:gd name="T40" fmla="*/ 366 w 366"/>
                  <a:gd name="T41" fmla="*/ 6 h 1019"/>
                  <a:gd name="T42" fmla="*/ 0 w 366"/>
                  <a:gd name="T43" fmla="*/ 0 h 101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6" h="1019">
                    <a:moveTo>
                      <a:pt x="0" y="0"/>
                    </a:moveTo>
                    <a:lnTo>
                      <a:pt x="0" y="897"/>
                    </a:lnTo>
                    <a:lnTo>
                      <a:pt x="3" y="915"/>
                    </a:lnTo>
                    <a:lnTo>
                      <a:pt x="8" y="931"/>
                    </a:lnTo>
                    <a:lnTo>
                      <a:pt x="16" y="943"/>
                    </a:lnTo>
                    <a:lnTo>
                      <a:pt x="26" y="956"/>
                    </a:lnTo>
                    <a:lnTo>
                      <a:pt x="40" y="972"/>
                    </a:lnTo>
                    <a:lnTo>
                      <a:pt x="64" y="988"/>
                    </a:lnTo>
                    <a:lnTo>
                      <a:pt x="91" y="1001"/>
                    </a:lnTo>
                    <a:lnTo>
                      <a:pt x="123" y="1011"/>
                    </a:lnTo>
                    <a:lnTo>
                      <a:pt x="157" y="1017"/>
                    </a:lnTo>
                    <a:lnTo>
                      <a:pt x="190" y="1019"/>
                    </a:lnTo>
                    <a:lnTo>
                      <a:pt x="226" y="1014"/>
                    </a:lnTo>
                    <a:lnTo>
                      <a:pt x="256" y="1009"/>
                    </a:lnTo>
                    <a:lnTo>
                      <a:pt x="290" y="996"/>
                    </a:lnTo>
                    <a:lnTo>
                      <a:pt x="317" y="982"/>
                    </a:lnTo>
                    <a:lnTo>
                      <a:pt x="341" y="961"/>
                    </a:lnTo>
                    <a:lnTo>
                      <a:pt x="360" y="934"/>
                    </a:lnTo>
                    <a:lnTo>
                      <a:pt x="365" y="911"/>
                    </a:lnTo>
                    <a:lnTo>
                      <a:pt x="366" y="892"/>
                    </a:lnTo>
                    <a:lnTo>
                      <a:pt x="366" y="6"/>
                    </a:lnTo>
                    <a:lnTo>
                      <a:pt x="0" y="0"/>
                    </a:lnTo>
                    <a:close/>
                  </a:path>
                </a:pathLst>
              </a:custGeom>
              <a:gradFill rotWithShape="0">
                <a:gsLst>
                  <a:gs pos="0">
                    <a:srgbClr val="760000"/>
                  </a:gs>
                  <a:gs pos="50000">
                    <a:schemeClr val="accent2"/>
                  </a:gs>
                  <a:gs pos="100000">
                    <a:srgbClr val="760000"/>
                  </a:gs>
                </a:gsLst>
                <a:lin ang="0" scaled="1"/>
              </a:gradFill>
              <a:ln w="12700"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62" name="Oval 79"/>
              <p:cNvSpPr>
                <a:spLocks noChangeArrowheads="1"/>
              </p:cNvSpPr>
              <p:nvPr/>
            </p:nvSpPr>
            <p:spPr bwMode="invGray">
              <a:xfrm>
                <a:off x="1106" y="1419"/>
                <a:ext cx="364" cy="259"/>
              </a:xfrm>
              <a:prstGeom prst="ellipse">
                <a:avLst/>
              </a:prstGeom>
              <a:gradFill rotWithShape="0">
                <a:gsLst>
                  <a:gs pos="0">
                    <a:srgbClr val="000000"/>
                  </a:gs>
                  <a:gs pos="50000">
                    <a:srgbClr val="C80000"/>
                  </a:gs>
                  <a:gs pos="100000">
                    <a:srgbClr val="000000"/>
                  </a:gs>
                </a:gsLst>
                <a:lin ang="0" scaled="1"/>
              </a:gradFill>
              <a:ln w="12700">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p>
            </p:txBody>
          </p:sp>
          <p:sp>
            <p:nvSpPr>
              <p:cNvPr id="69663" name="Line 80"/>
              <p:cNvSpPr>
                <a:spLocks noChangeShapeType="1"/>
              </p:cNvSpPr>
              <p:nvPr/>
            </p:nvSpPr>
            <p:spPr bwMode="invGray">
              <a:xfrm>
                <a:off x="1296" y="1698"/>
                <a:ext cx="0" cy="862"/>
              </a:xfrm>
              <a:prstGeom prst="line">
                <a:avLst/>
              </a:prstGeom>
              <a:noFill/>
              <a:ln w="76200">
                <a:solidFill>
                  <a:srgbClr val="FF33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687633" name="Line 81"/>
            <p:cNvSpPr>
              <a:spLocks noChangeShapeType="1"/>
            </p:cNvSpPr>
            <p:nvPr/>
          </p:nvSpPr>
          <p:spPr bwMode="auto">
            <a:xfrm>
              <a:off x="1517650" y="3886200"/>
              <a:ext cx="7177088" cy="0"/>
            </a:xfrm>
            <a:prstGeom prst="line">
              <a:avLst/>
            </a:prstGeom>
            <a:noFill/>
            <a:ln w="19050">
              <a:solidFill>
                <a:schemeClr val="bg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2" name="Slide Number Placeholder 1"/>
          <p:cNvSpPr>
            <a:spLocks noGrp="1"/>
          </p:cNvSpPr>
          <p:nvPr>
            <p:ph type="sldNum" sz="quarter" idx="12"/>
          </p:nvPr>
        </p:nvSpPr>
        <p:spPr/>
        <p:txBody>
          <a:bodyPr/>
          <a:lstStyle/>
          <a:p>
            <a:fld id="{0372A8C0-A868-48E0-975A-4D80D3DDF995}" type="slidenum">
              <a:rPr lang="en-US" smtClean="0"/>
              <a:t>96</a:t>
            </a:fld>
            <a:endParaRPr lang="en-US" dirty="0"/>
          </a:p>
        </p:txBody>
      </p:sp>
    </p:spTree>
    <p:extLst>
      <p:ext uri="{BB962C8B-B14F-4D97-AF65-F5344CB8AC3E}">
        <p14:creationId xmlns:p14="http://schemas.microsoft.com/office/powerpoint/2010/main" val="1643914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1650" name="Line 2"/>
          <p:cNvSpPr>
            <a:spLocks noChangeShapeType="1"/>
          </p:cNvSpPr>
          <p:nvPr/>
        </p:nvSpPr>
        <p:spPr bwMode="auto">
          <a:xfrm>
            <a:off x="2346325" y="3505200"/>
            <a:ext cx="1463675" cy="1081088"/>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91651" name="Line 3"/>
          <p:cNvSpPr>
            <a:spLocks noChangeShapeType="1"/>
          </p:cNvSpPr>
          <p:nvPr/>
        </p:nvSpPr>
        <p:spPr bwMode="auto">
          <a:xfrm flipV="1">
            <a:off x="3810000" y="4008438"/>
            <a:ext cx="1050925" cy="579437"/>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91652" name="Line 4"/>
          <p:cNvSpPr>
            <a:spLocks noChangeShapeType="1"/>
          </p:cNvSpPr>
          <p:nvPr/>
        </p:nvSpPr>
        <p:spPr bwMode="auto">
          <a:xfrm>
            <a:off x="4876800" y="4008438"/>
            <a:ext cx="1189038" cy="114300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91653" name="Line 5"/>
          <p:cNvSpPr>
            <a:spLocks noChangeShapeType="1"/>
          </p:cNvSpPr>
          <p:nvPr/>
        </p:nvSpPr>
        <p:spPr bwMode="auto">
          <a:xfrm flipV="1">
            <a:off x="6049963" y="2514600"/>
            <a:ext cx="1662112" cy="262255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0662" name="Rectangle 6"/>
          <p:cNvSpPr>
            <a:spLocks noGrp="1" noChangeArrowheads="1"/>
          </p:cNvSpPr>
          <p:nvPr>
            <p:ph type="title"/>
          </p:nvPr>
        </p:nvSpPr>
        <p:spPr>
          <a:noFill/>
        </p:spPr>
        <p:txBody>
          <a:bodyPr>
            <a:normAutofit/>
          </a:bodyPr>
          <a:lstStyle/>
          <a:p>
            <a:r>
              <a:rPr lang="en-US" altLang="en-US">
                <a:solidFill>
                  <a:schemeClr val="tx1"/>
                </a:solidFill>
              </a:rPr>
              <a:t>Change Process</a:t>
            </a:r>
          </a:p>
        </p:txBody>
      </p:sp>
      <p:sp>
        <p:nvSpPr>
          <p:cNvPr id="70663" name="Text Box 7"/>
          <p:cNvSpPr txBox="1">
            <a:spLocks noChangeArrowheads="1"/>
          </p:cNvSpPr>
          <p:nvPr/>
        </p:nvSpPr>
        <p:spPr bwMode="auto">
          <a:xfrm rot="-5400000">
            <a:off x="-182562" y="4040188"/>
            <a:ext cx="3109912" cy="519112"/>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r>
              <a:rPr lang="en-US" altLang="en-US" sz="2800" b="1" i="1">
                <a:solidFill>
                  <a:schemeClr val="tx1"/>
                </a:solidFill>
              </a:rPr>
              <a:t>Support for Change</a:t>
            </a:r>
          </a:p>
        </p:txBody>
      </p:sp>
      <p:sp>
        <p:nvSpPr>
          <p:cNvPr id="70664" name="Text Box 8"/>
          <p:cNvSpPr txBox="1">
            <a:spLocks noChangeArrowheads="1"/>
          </p:cNvSpPr>
          <p:nvPr/>
        </p:nvSpPr>
        <p:spPr bwMode="auto">
          <a:xfrm>
            <a:off x="4105275" y="5913438"/>
            <a:ext cx="933450" cy="519112"/>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r>
              <a:rPr lang="en-US" altLang="en-US" sz="2800" b="1" i="1">
                <a:solidFill>
                  <a:schemeClr val="tx1"/>
                </a:solidFill>
              </a:rPr>
              <a:t>Time</a:t>
            </a:r>
          </a:p>
        </p:txBody>
      </p:sp>
      <p:sp>
        <p:nvSpPr>
          <p:cNvPr id="70665" name="Freeform 9"/>
          <p:cNvSpPr>
            <a:spLocks/>
          </p:cNvSpPr>
          <p:nvPr/>
        </p:nvSpPr>
        <p:spPr bwMode="auto">
          <a:xfrm>
            <a:off x="1676400" y="1752600"/>
            <a:ext cx="258763" cy="4202113"/>
          </a:xfrm>
          <a:custGeom>
            <a:avLst/>
            <a:gdLst>
              <a:gd name="T0" fmla="*/ 0 w 163"/>
              <a:gd name="T1" fmla="*/ 4202113 h 2647"/>
              <a:gd name="T2" fmla="*/ 255588 w 163"/>
              <a:gd name="T3" fmla="*/ 4006850 h 2647"/>
              <a:gd name="T4" fmla="*/ 258763 w 163"/>
              <a:gd name="T5" fmla="*/ 0 h 2647"/>
              <a:gd name="T6" fmla="*/ 0 w 163"/>
              <a:gd name="T7" fmla="*/ 190500 h 2647"/>
              <a:gd name="T8" fmla="*/ 0 w 163"/>
              <a:gd name="T9" fmla="*/ 4202113 h 26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3" h="2647">
                <a:moveTo>
                  <a:pt x="0" y="2647"/>
                </a:moveTo>
                <a:lnTo>
                  <a:pt x="161" y="2524"/>
                </a:lnTo>
                <a:lnTo>
                  <a:pt x="163" y="0"/>
                </a:lnTo>
                <a:lnTo>
                  <a:pt x="0" y="120"/>
                </a:lnTo>
                <a:lnTo>
                  <a:pt x="0" y="2647"/>
                </a:lnTo>
                <a:close/>
              </a:path>
            </a:pathLst>
          </a:custGeom>
          <a:gradFill rotWithShape="0">
            <a:gsLst>
              <a:gs pos="0">
                <a:srgbClr val="767676"/>
              </a:gs>
              <a:gs pos="50000">
                <a:srgbClr val="C0C0C0"/>
              </a:gs>
              <a:gs pos="100000">
                <a:srgbClr val="767676"/>
              </a:gs>
            </a:gsLst>
            <a:lin ang="2700000" scaled="1"/>
          </a:gradFill>
          <a:ln>
            <a:noFill/>
          </a:ln>
          <a:effectLst/>
          <a:extLst>
            <a:ext uri="{91240B29-F687-4F45-9708-019B960494DF}">
              <a14:hiddenLine xmlns:a14="http://schemas.microsoft.com/office/drawing/2010/main" w="12700" cap="flat" cmpd="sng">
                <a:solidFill>
                  <a:srgbClr val="C0C0C0"/>
                </a:solidFill>
                <a:prstDash val="solid"/>
                <a:round/>
                <a:headEnd type="none" w="med" len="med"/>
                <a:tailEnd type="none" w="med" len="med"/>
              </a14:hiddenLine>
            </a:ext>
            <a:ext uri="{AF507438-7753-43E0-B8FC-AC1667EBCBE1}">
              <a14:hiddenEffects xmlns:a14="http://schemas.microsoft.com/office/drawing/2010/main">
                <a:effectLst>
                  <a:outerShdw dist="170861" dir="2519233" algn="ctr" rotWithShape="0">
                    <a:schemeClr val="tx1">
                      <a:alpha val="50000"/>
                    </a:schemeClr>
                  </a:outerShdw>
                </a:effectLst>
              </a14:hiddenEffects>
            </a:ext>
          </a:extLst>
        </p:spPr>
        <p:txBody>
          <a:bodyPr wrap="none" anchor="ctr"/>
          <a:lstStyle/>
          <a:p>
            <a:endParaRPr lang="en-US"/>
          </a:p>
        </p:txBody>
      </p:sp>
      <p:sp>
        <p:nvSpPr>
          <p:cNvPr id="70666" name="Freeform 10"/>
          <p:cNvSpPr>
            <a:spLocks/>
          </p:cNvSpPr>
          <p:nvPr/>
        </p:nvSpPr>
        <p:spPr bwMode="auto">
          <a:xfrm>
            <a:off x="1676400" y="5756275"/>
            <a:ext cx="6223000" cy="198438"/>
          </a:xfrm>
          <a:custGeom>
            <a:avLst/>
            <a:gdLst>
              <a:gd name="T0" fmla="*/ 0 w 3920"/>
              <a:gd name="T1" fmla="*/ 198438 h 152"/>
              <a:gd name="T2" fmla="*/ 254000 w 3920"/>
              <a:gd name="T3" fmla="*/ 0 h 152"/>
              <a:gd name="T4" fmla="*/ 6019800 w 3920"/>
              <a:gd name="T5" fmla="*/ 0 h 152"/>
              <a:gd name="T6" fmla="*/ 6223000 w 3920"/>
              <a:gd name="T7" fmla="*/ 198438 h 152"/>
              <a:gd name="T8" fmla="*/ 0 w 3920"/>
              <a:gd name="T9" fmla="*/ 198438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20" h="152">
                <a:moveTo>
                  <a:pt x="0" y="152"/>
                </a:moveTo>
                <a:lnTo>
                  <a:pt x="160" y="0"/>
                </a:lnTo>
                <a:lnTo>
                  <a:pt x="3792" y="0"/>
                </a:lnTo>
                <a:lnTo>
                  <a:pt x="3920" y="152"/>
                </a:lnTo>
                <a:lnTo>
                  <a:pt x="0" y="152"/>
                </a:lnTo>
                <a:close/>
              </a:path>
            </a:pathLst>
          </a:custGeom>
          <a:gradFill rotWithShape="0">
            <a:gsLst>
              <a:gs pos="0">
                <a:srgbClr val="404040"/>
              </a:gs>
              <a:gs pos="50000">
                <a:srgbClr val="C0C0C0"/>
              </a:gs>
              <a:gs pos="100000">
                <a:srgbClr val="404040"/>
              </a:gs>
            </a:gsLst>
            <a:lin ang="0" scaled="1"/>
          </a:gradFill>
          <a:ln>
            <a:noFill/>
          </a:ln>
          <a:effectLst/>
          <a:extLst>
            <a:ext uri="{91240B29-F687-4F45-9708-019B960494DF}">
              <a14:hiddenLine xmlns:a14="http://schemas.microsoft.com/office/drawing/2010/main" w="12700" cap="flat" cmpd="sng">
                <a:solidFill>
                  <a:srgbClr val="C0C0C0"/>
                </a:solidFill>
                <a:prstDash val="solid"/>
                <a:round/>
                <a:headEnd type="none" w="med" len="med"/>
                <a:tailEnd type="none" w="med" len="med"/>
              </a14:hiddenLine>
            </a:ext>
            <a:ext uri="{AF507438-7753-43E0-B8FC-AC1667EBCBE1}">
              <a14:hiddenEffects xmlns:a14="http://schemas.microsoft.com/office/drawing/2010/main">
                <a:effectLst>
                  <a:outerShdw dist="170861" dir="2519233" algn="ctr" rotWithShape="0">
                    <a:schemeClr val="tx1">
                      <a:alpha val="50000"/>
                    </a:schemeClr>
                  </a:outerShdw>
                </a:effectLst>
              </a14:hiddenEffects>
            </a:ext>
          </a:extLst>
        </p:spPr>
        <p:txBody>
          <a:bodyPr wrap="none" anchor="ctr"/>
          <a:lstStyle/>
          <a:p>
            <a:endParaRPr lang="en-US"/>
          </a:p>
        </p:txBody>
      </p:sp>
      <p:sp>
        <p:nvSpPr>
          <p:cNvPr id="70667" name="Line 11"/>
          <p:cNvSpPr>
            <a:spLocks noChangeShapeType="1"/>
          </p:cNvSpPr>
          <p:nvPr/>
        </p:nvSpPr>
        <p:spPr bwMode="auto">
          <a:xfrm>
            <a:off x="5089525" y="6213475"/>
            <a:ext cx="609600"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0668" name="Line 12"/>
          <p:cNvSpPr>
            <a:spLocks noChangeShapeType="1"/>
          </p:cNvSpPr>
          <p:nvPr/>
        </p:nvSpPr>
        <p:spPr bwMode="auto">
          <a:xfrm rot="-5400000">
            <a:off x="1104107" y="2416969"/>
            <a:ext cx="609600" cy="1587"/>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0669" name="Freeform 13"/>
          <p:cNvSpPr>
            <a:spLocks/>
          </p:cNvSpPr>
          <p:nvPr/>
        </p:nvSpPr>
        <p:spPr bwMode="auto">
          <a:xfrm>
            <a:off x="1668463" y="1928813"/>
            <a:ext cx="6226175" cy="4014787"/>
          </a:xfrm>
          <a:custGeom>
            <a:avLst/>
            <a:gdLst>
              <a:gd name="T0" fmla="*/ 6226175 w 3922"/>
              <a:gd name="T1" fmla="*/ 4014787 h 2136"/>
              <a:gd name="T2" fmla="*/ 0 w 3922"/>
              <a:gd name="T3" fmla="*/ 4014787 h 2136"/>
              <a:gd name="T4" fmla="*/ 0 w 3922"/>
              <a:gd name="T5" fmla="*/ 0 h 2136"/>
              <a:gd name="T6" fmla="*/ 0 60000 65536"/>
              <a:gd name="T7" fmla="*/ 0 60000 65536"/>
              <a:gd name="T8" fmla="*/ 0 60000 65536"/>
            </a:gdLst>
            <a:ahLst/>
            <a:cxnLst>
              <a:cxn ang="T6">
                <a:pos x="T0" y="T1"/>
              </a:cxn>
              <a:cxn ang="T7">
                <a:pos x="T2" y="T3"/>
              </a:cxn>
              <a:cxn ang="T8">
                <a:pos x="T4" y="T5"/>
              </a:cxn>
            </a:cxnLst>
            <a:rect l="0" t="0" r="r" b="b"/>
            <a:pathLst>
              <a:path w="3922" h="2136">
                <a:moveTo>
                  <a:pt x="3922" y="2136"/>
                </a:moveTo>
                <a:lnTo>
                  <a:pt x="0" y="2136"/>
                </a:lnTo>
                <a:lnTo>
                  <a:pt x="0" y="0"/>
                </a:lnTo>
              </a:path>
            </a:pathLst>
          </a:custGeom>
          <a:noFill/>
          <a:ln w="28575" cap="flat" cmpd="sng">
            <a:solidFill>
              <a:schemeClr val="bg1"/>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91662" name="Rectangle 14"/>
          <p:cNvSpPr>
            <a:spLocks noChangeArrowheads="1"/>
          </p:cNvSpPr>
          <p:nvPr/>
        </p:nvSpPr>
        <p:spPr bwMode="auto">
          <a:xfrm>
            <a:off x="2452688" y="3255963"/>
            <a:ext cx="1028700" cy="363537"/>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nSpc>
                <a:spcPct val="75000"/>
              </a:lnSpc>
              <a:spcBef>
                <a:spcPct val="0"/>
              </a:spcBef>
            </a:pPr>
            <a:r>
              <a:rPr lang="en-US" altLang="en-US" sz="2400">
                <a:solidFill>
                  <a:schemeClr val="tx1"/>
                </a:solidFill>
              </a:rPr>
              <a:t>Denial</a:t>
            </a:r>
          </a:p>
        </p:txBody>
      </p:sp>
      <p:sp>
        <p:nvSpPr>
          <p:cNvPr id="1691663" name="AutoShape 15"/>
          <p:cNvSpPr>
            <a:spLocks noChangeArrowheads="1"/>
          </p:cNvSpPr>
          <p:nvPr/>
        </p:nvSpPr>
        <p:spPr bwMode="auto">
          <a:xfrm>
            <a:off x="2201863" y="3352800"/>
            <a:ext cx="301625" cy="261938"/>
          </a:xfrm>
          <a:prstGeom prst="triangle">
            <a:avLst>
              <a:gd name="adj" fmla="val 50000"/>
            </a:avLst>
          </a:prstGeom>
          <a:solidFill>
            <a:schemeClr val="accent2"/>
          </a:solidFill>
          <a:ln w="12700">
            <a:solidFill>
              <a:srgbClr val="FF9797"/>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solidFill>
                <a:schemeClr val="tx1"/>
              </a:solidFill>
            </a:endParaRPr>
          </a:p>
        </p:txBody>
      </p:sp>
      <p:sp>
        <p:nvSpPr>
          <p:cNvPr id="1691664" name="Rectangle 16"/>
          <p:cNvSpPr>
            <a:spLocks noChangeArrowheads="1"/>
          </p:cNvSpPr>
          <p:nvPr/>
        </p:nvSpPr>
        <p:spPr bwMode="auto">
          <a:xfrm>
            <a:off x="2905125" y="4746625"/>
            <a:ext cx="1790700" cy="36353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400">
                <a:solidFill>
                  <a:schemeClr val="tx1"/>
                </a:solidFill>
              </a:rPr>
              <a:t>Resistance</a:t>
            </a:r>
          </a:p>
        </p:txBody>
      </p:sp>
      <p:sp>
        <p:nvSpPr>
          <p:cNvPr id="1691665" name="AutoShape 17"/>
          <p:cNvSpPr>
            <a:spLocks noChangeArrowheads="1"/>
          </p:cNvSpPr>
          <p:nvPr/>
        </p:nvSpPr>
        <p:spPr bwMode="auto">
          <a:xfrm>
            <a:off x="3660775" y="4443413"/>
            <a:ext cx="301625" cy="261937"/>
          </a:xfrm>
          <a:prstGeom prst="triangle">
            <a:avLst>
              <a:gd name="adj" fmla="val 50000"/>
            </a:avLst>
          </a:prstGeom>
          <a:solidFill>
            <a:schemeClr val="accent2"/>
          </a:solidFill>
          <a:ln w="12700">
            <a:solidFill>
              <a:srgbClr val="FF9797"/>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solidFill>
                <a:schemeClr val="tx1"/>
              </a:solidFill>
            </a:endParaRPr>
          </a:p>
        </p:txBody>
      </p:sp>
      <p:sp>
        <p:nvSpPr>
          <p:cNvPr id="1691666" name="Rectangle 18"/>
          <p:cNvSpPr>
            <a:spLocks noChangeArrowheads="1"/>
          </p:cNvSpPr>
          <p:nvPr/>
        </p:nvSpPr>
        <p:spPr bwMode="auto">
          <a:xfrm>
            <a:off x="4019550" y="3524250"/>
            <a:ext cx="1684338" cy="36353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400">
                <a:solidFill>
                  <a:schemeClr val="tx1"/>
                </a:solidFill>
              </a:rPr>
              <a:t>Exploration</a:t>
            </a:r>
          </a:p>
        </p:txBody>
      </p:sp>
      <p:sp>
        <p:nvSpPr>
          <p:cNvPr id="1691667" name="AutoShape 19"/>
          <p:cNvSpPr>
            <a:spLocks noChangeArrowheads="1"/>
          </p:cNvSpPr>
          <p:nvPr/>
        </p:nvSpPr>
        <p:spPr bwMode="auto">
          <a:xfrm>
            <a:off x="4714875" y="3863975"/>
            <a:ext cx="301625" cy="261938"/>
          </a:xfrm>
          <a:prstGeom prst="triangle">
            <a:avLst>
              <a:gd name="adj" fmla="val 50000"/>
            </a:avLst>
          </a:prstGeom>
          <a:solidFill>
            <a:schemeClr val="accent2"/>
          </a:solidFill>
          <a:ln w="12700">
            <a:solidFill>
              <a:srgbClr val="FF9797"/>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solidFill>
                <a:schemeClr val="tx1"/>
              </a:solidFill>
            </a:endParaRPr>
          </a:p>
        </p:txBody>
      </p:sp>
      <p:sp>
        <p:nvSpPr>
          <p:cNvPr id="1691668" name="Rectangle 20"/>
          <p:cNvSpPr>
            <a:spLocks noChangeArrowheads="1"/>
          </p:cNvSpPr>
          <p:nvPr/>
        </p:nvSpPr>
        <p:spPr bwMode="auto">
          <a:xfrm>
            <a:off x="5122863" y="5268913"/>
            <a:ext cx="1866900" cy="363537"/>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400">
                <a:solidFill>
                  <a:schemeClr val="tx1"/>
                </a:solidFill>
              </a:rPr>
              <a:t>Resistance</a:t>
            </a:r>
          </a:p>
        </p:txBody>
      </p:sp>
      <p:sp>
        <p:nvSpPr>
          <p:cNvPr id="1691669" name="AutoShape 21"/>
          <p:cNvSpPr>
            <a:spLocks noChangeArrowheads="1"/>
          </p:cNvSpPr>
          <p:nvPr/>
        </p:nvSpPr>
        <p:spPr bwMode="auto">
          <a:xfrm>
            <a:off x="5903913" y="4968875"/>
            <a:ext cx="301625" cy="261938"/>
          </a:xfrm>
          <a:prstGeom prst="triangle">
            <a:avLst>
              <a:gd name="adj" fmla="val 50000"/>
            </a:avLst>
          </a:prstGeom>
          <a:solidFill>
            <a:schemeClr val="accent2"/>
          </a:solidFill>
          <a:ln w="12700">
            <a:solidFill>
              <a:srgbClr val="FF9797"/>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solidFill>
                <a:schemeClr val="tx1"/>
              </a:solidFill>
            </a:endParaRPr>
          </a:p>
        </p:txBody>
      </p:sp>
      <p:sp>
        <p:nvSpPr>
          <p:cNvPr id="1691670" name="Rectangle 22"/>
          <p:cNvSpPr>
            <a:spLocks noChangeArrowheads="1"/>
          </p:cNvSpPr>
          <p:nvPr/>
        </p:nvSpPr>
        <p:spPr bwMode="auto">
          <a:xfrm>
            <a:off x="7097713" y="1978025"/>
            <a:ext cx="1227137" cy="363538"/>
          </a:xfrm>
          <a:prstGeom prst="rect">
            <a:avLst/>
          </a:prstGeom>
          <a:noFill/>
          <a:ln>
            <a:noFill/>
          </a:ln>
          <a:effectLst>
            <a:outerShdw blurRad="63500" dist="17961" dir="2700000" algn="ctr" rotWithShape="0">
              <a:schemeClr val="tx1">
                <a:alpha val="74998"/>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pPr algn="ctr">
              <a:lnSpc>
                <a:spcPct val="75000"/>
              </a:lnSpc>
              <a:spcBef>
                <a:spcPct val="0"/>
              </a:spcBef>
            </a:pPr>
            <a:r>
              <a:rPr lang="en-US" altLang="en-US" sz="2400">
                <a:solidFill>
                  <a:schemeClr val="tx1"/>
                </a:solidFill>
              </a:rPr>
              <a:t>Support</a:t>
            </a:r>
          </a:p>
        </p:txBody>
      </p:sp>
      <p:sp>
        <p:nvSpPr>
          <p:cNvPr id="1691671" name="AutoShape 23"/>
          <p:cNvSpPr>
            <a:spLocks noChangeArrowheads="1"/>
          </p:cNvSpPr>
          <p:nvPr/>
        </p:nvSpPr>
        <p:spPr bwMode="auto">
          <a:xfrm>
            <a:off x="7564438" y="2379663"/>
            <a:ext cx="301625" cy="261937"/>
          </a:xfrm>
          <a:prstGeom prst="triangle">
            <a:avLst>
              <a:gd name="adj" fmla="val 50000"/>
            </a:avLst>
          </a:prstGeom>
          <a:solidFill>
            <a:schemeClr val="accent2"/>
          </a:solidFill>
          <a:ln w="12700">
            <a:solidFill>
              <a:srgbClr val="FF9797"/>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lvl1pPr>
              <a:defRPr sz="5400">
                <a:solidFill>
                  <a:schemeClr val="bg1"/>
                </a:solidFill>
                <a:latin typeface="Times New Roman" charset="0"/>
              </a:defRPr>
            </a:lvl1pPr>
            <a:lvl2pPr marL="742950" indent="-285750">
              <a:defRPr sz="5400">
                <a:solidFill>
                  <a:schemeClr val="bg1"/>
                </a:solidFill>
                <a:latin typeface="Times New Roman" charset="0"/>
              </a:defRPr>
            </a:lvl2pPr>
            <a:lvl3pPr marL="1143000" indent="-228600">
              <a:defRPr sz="5400">
                <a:solidFill>
                  <a:schemeClr val="bg1"/>
                </a:solidFill>
                <a:latin typeface="Times New Roman" charset="0"/>
              </a:defRPr>
            </a:lvl3pPr>
            <a:lvl4pPr marL="1600200" indent="-228600">
              <a:defRPr sz="5400">
                <a:solidFill>
                  <a:schemeClr val="bg1"/>
                </a:solidFill>
                <a:latin typeface="Times New Roman" charset="0"/>
              </a:defRPr>
            </a:lvl4pPr>
            <a:lvl5pPr marL="2057400" indent="-228600">
              <a:defRPr sz="5400">
                <a:solidFill>
                  <a:schemeClr val="bg1"/>
                </a:solidFill>
                <a:latin typeface="Times New Roman" charset="0"/>
              </a:defRPr>
            </a:lvl5pPr>
            <a:lvl6pPr marL="2514600" indent="-228600" eaLnBrk="0" fontAlgn="base" hangingPunct="0">
              <a:spcBef>
                <a:spcPct val="50000"/>
              </a:spcBef>
              <a:spcAft>
                <a:spcPct val="0"/>
              </a:spcAft>
              <a:defRPr sz="5400">
                <a:solidFill>
                  <a:schemeClr val="bg1"/>
                </a:solidFill>
                <a:latin typeface="Times New Roman" charset="0"/>
              </a:defRPr>
            </a:lvl6pPr>
            <a:lvl7pPr marL="2971800" indent="-228600" eaLnBrk="0" fontAlgn="base" hangingPunct="0">
              <a:spcBef>
                <a:spcPct val="50000"/>
              </a:spcBef>
              <a:spcAft>
                <a:spcPct val="0"/>
              </a:spcAft>
              <a:defRPr sz="5400">
                <a:solidFill>
                  <a:schemeClr val="bg1"/>
                </a:solidFill>
                <a:latin typeface="Times New Roman" charset="0"/>
              </a:defRPr>
            </a:lvl7pPr>
            <a:lvl8pPr marL="3429000" indent="-228600" eaLnBrk="0" fontAlgn="base" hangingPunct="0">
              <a:spcBef>
                <a:spcPct val="50000"/>
              </a:spcBef>
              <a:spcAft>
                <a:spcPct val="0"/>
              </a:spcAft>
              <a:defRPr sz="5400">
                <a:solidFill>
                  <a:schemeClr val="bg1"/>
                </a:solidFill>
                <a:latin typeface="Times New Roman" charset="0"/>
              </a:defRPr>
            </a:lvl8pPr>
            <a:lvl9pPr marL="3886200" indent="-228600" eaLnBrk="0" fontAlgn="base" hangingPunct="0">
              <a:spcBef>
                <a:spcPct val="50000"/>
              </a:spcBef>
              <a:spcAft>
                <a:spcPct val="0"/>
              </a:spcAft>
              <a:defRPr sz="5400">
                <a:solidFill>
                  <a:schemeClr val="bg1"/>
                </a:solidFill>
                <a:latin typeface="Times New Roman" charset="0"/>
              </a:defRPr>
            </a:lvl9pPr>
          </a:lstStyle>
          <a:p>
            <a:endParaRPr lang="en-US" altLang="en-US">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97</a:t>
            </a:fld>
            <a:endParaRPr lang="en-US" dirty="0"/>
          </a:p>
        </p:txBody>
      </p:sp>
    </p:spTree>
    <p:extLst>
      <p:ext uri="{BB962C8B-B14F-4D97-AF65-F5344CB8AC3E}">
        <p14:creationId xmlns:p14="http://schemas.microsoft.com/office/powerpoint/2010/main" val="4621092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691663"/>
                                        </p:tgtEl>
                                        <p:attrNameLst>
                                          <p:attrName>style.visibility</p:attrName>
                                        </p:attrNameLst>
                                      </p:cBhvr>
                                      <p:to>
                                        <p:strVal val="visible"/>
                                      </p:to>
                                    </p:set>
                                    <p:anim calcmode="lin" valueType="num">
                                      <p:cBhvr>
                                        <p:cTn id="7" dur="1000" fill="hold"/>
                                        <p:tgtEl>
                                          <p:spTgt spid="1691663"/>
                                        </p:tgtEl>
                                        <p:attrNameLst>
                                          <p:attrName>ppt_w</p:attrName>
                                        </p:attrNameLst>
                                      </p:cBhvr>
                                      <p:tavLst>
                                        <p:tav tm="0">
                                          <p:val>
                                            <p:fltVal val="0"/>
                                          </p:val>
                                        </p:tav>
                                        <p:tav tm="100000">
                                          <p:val>
                                            <p:strVal val="#ppt_w"/>
                                          </p:val>
                                        </p:tav>
                                      </p:tavLst>
                                    </p:anim>
                                    <p:anim calcmode="lin" valueType="num">
                                      <p:cBhvr>
                                        <p:cTn id="8" dur="1000" fill="hold"/>
                                        <p:tgtEl>
                                          <p:spTgt spid="1691663"/>
                                        </p:tgtEl>
                                        <p:attrNameLst>
                                          <p:attrName>ppt_h</p:attrName>
                                        </p:attrNameLst>
                                      </p:cBhvr>
                                      <p:tavLst>
                                        <p:tav tm="0">
                                          <p:val>
                                            <p:fltVal val="0"/>
                                          </p:val>
                                        </p:tav>
                                        <p:tav tm="100000">
                                          <p:val>
                                            <p:strVal val="#ppt_h"/>
                                          </p:val>
                                        </p:tav>
                                      </p:tavLst>
                                    </p:anim>
                                    <p:anim calcmode="lin" valueType="num">
                                      <p:cBhvr>
                                        <p:cTn id="9" dur="1000" fill="hold"/>
                                        <p:tgtEl>
                                          <p:spTgt spid="169166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691663"/>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4" presetClass="entr" presetSubtype="32" fill="hold" grpId="0" nodeType="afterEffect">
                                  <p:stCondLst>
                                    <p:cond delay="0"/>
                                  </p:stCondLst>
                                  <p:childTnLst>
                                    <p:set>
                                      <p:cBhvr>
                                        <p:cTn id="13" dur="1" fill="hold">
                                          <p:stCondLst>
                                            <p:cond delay="0"/>
                                          </p:stCondLst>
                                        </p:cTn>
                                        <p:tgtEl>
                                          <p:spTgt spid="1691662"/>
                                        </p:tgtEl>
                                        <p:attrNameLst>
                                          <p:attrName>style.visibility</p:attrName>
                                        </p:attrNameLst>
                                      </p:cBhvr>
                                      <p:to>
                                        <p:strVal val="visible"/>
                                      </p:to>
                                    </p:set>
                                    <p:animEffect transition="in" filter="box(out)">
                                      <p:cBhvr>
                                        <p:cTn id="14" dur="500"/>
                                        <p:tgtEl>
                                          <p:spTgt spid="169166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691650"/>
                                        </p:tgtEl>
                                        <p:attrNameLst>
                                          <p:attrName>style.visibility</p:attrName>
                                        </p:attrNameLst>
                                      </p:cBhvr>
                                      <p:to>
                                        <p:strVal val="visible"/>
                                      </p:to>
                                    </p:set>
                                    <p:animEffect transition="in" filter="wipe(left)">
                                      <p:cBhvr>
                                        <p:cTn id="19" dur="500"/>
                                        <p:tgtEl>
                                          <p:spTgt spid="1691650"/>
                                        </p:tgtEl>
                                      </p:cBhvr>
                                    </p:animEffect>
                                  </p:childTnLst>
                                </p:cTn>
                              </p:par>
                            </p:childTnLst>
                          </p:cTn>
                        </p:par>
                        <p:par>
                          <p:cTn id="20" fill="hold" nodeType="afterGroup">
                            <p:stCondLst>
                              <p:cond delay="500"/>
                            </p:stCondLst>
                            <p:childTnLst>
                              <p:par>
                                <p:cTn id="21" presetID="1" presetClass="entr" presetSubtype="0" fill="hold" grpId="0" nodeType="afterEffect">
                                  <p:stCondLst>
                                    <p:cond delay="0"/>
                                  </p:stCondLst>
                                  <p:childTnLst>
                                    <p:set>
                                      <p:cBhvr>
                                        <p:cTn id="22" dur="1" fill="hold">
                                          <p:stCondLst>
                                            <p:cond delay="499"/>
                                          </p:stCondLst>
                                        </p:cTn>
                                        <p:tgtEl>
                                          <p:spTgt spid="1691665"/>
                                        </p:tgtEl>
                                        <p:attrNameLst>
                                          <p:attrName>style.visibility</p:attrName>
                                        </p:attrNameLst>
                                      </p:cBhvr>
                                      <p:to>
                                        <p:strVal val="visible"/>
                                      </p:to>
                                    </p:set>
                                  </p:childTnLst>
                                </p:cTn>
                              </p:par>
                            </p:childTnLst>
                          </p:cTn>
                        </p:par>
                        <p:par>
                          <p:cTn id="23" fill="hold" nodeType="afterGroup">
                            <p:stCondLst>
                              <p:cond delay="1000"/>
                            </p:stCondLst>
                            <p:childTnLst>
                              <p:par>
                                <p:cTn id="24" presetID="4" presetClass="entr" presetSubtype="32" fill="hold" grpId="0" nodeType="afterEffect">
                                  <p:stCondLst>
                                    <p:cond delay="0"/>
                                  </p:stCondLst>
                                  <p:childTnLst>
                                    <p:set>
                                      <p:cBhvr>
                                        <p:cTn id="25" dur="1" fill="hold">
                                          <p:stCondLst>
                                            <p:cond delay="0"/>
                                          </p:stCondLst>
                                        </p:cTn>
                                        <p:tgtEl>
                                          <p:spTgt spid="1691664"/>
                                        </p:tgtEl>
                                        <p:attrNameLst>
                                          <p:attrName>style.visibility</p:attrName>
                                        </p:attrNameLst>
                                      </p:cBhvr>
                                      <p:to>
                                        <p:strVal val="visible"/>
                                      </p:to>
                                    </p:set>
                                    <p:animEffect transition="in" filter="box(out)">
                                      <p:cBhvr>
                                        <p:cTn id="26" dur="500"/>
                                        <p:tgtEl>
                                          <p:spTgt spid="169166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691651"/>
                                        </p:tgtEl>
                                        <p:attrNameLst>
                                          <p:attrName>style.visibility</p:attrName>
                                        </p:attrNameLst>
                                      </p:cBhvr>
                                      <p:to>
                                        <p:strVal val="visible"/>
                                      </p:to>
                                    </p:set>
                                    <p:animEffect transition="in" filter="wipe(left)">
                                      <p:cBhvr>
                                        <p:cTn id="31" dur="500"/>
                                        <p:tgtEl>
                                          <p:spTgt spid="1691651"/>
                                        </p:tgtEl>
                                      </p:cBhvr>
                                    </p:animEffect>
                                  </p:childTnLst>
                                </p:cTn>
                              </p:par>
                            </p:childTnLst>
                          </p:cTn>
                        </p:par>
                        <p:par>
                          <p:cTn id="32" fill="hold" nodeType="afterGroup">
                            <p:stCondLst>
                              <p:cond delay="500"/>
                            </p:stCondLst>
                            <p:childTnLst>
                              <p:par>
                                <p:cTn id="33" presetID="1" presetClass="entr" presetSubtype="0" fill="hold" grpId="0" nodeType="afterEffect">
                                  <p:stCondLst>
                                    <p:cond delay="0"/>
                                  </p:stCondLst>
                                  <p:childTnLst>
                                    <p:set>
                                      <p:cBhvr>
                                        <p:cTn id="34" dur="1" fill="hold">
                                          <p:stCondLst>
                                            <p:cond delay="499"/>
                                          </p:stCondLst>
                                        </p:cTn>
                                        <p:tgtEl>
                                          <p:spTgt spid="1691667"/>
                                        </p:tgtEl>
                                        <p:attrNameLst>
                                          <p:attrName>style.visibility</p:attrName>
                                        </p:attrNameLst>
                                      </p:cBhvr>
                                      <p:to>
                                        <p:strVal val="visible"/>
                                      </p:to>
                                    </p:set>
                                  </p:childTnLst>
                                </p:cTn>
                              </p:par>
                            </p:childTnLst>
                          </p:cTn>
                        </p:par>
                        <p:par>
                          <p:cTn id="35" fill="hold" nodeType="afterGroup">
                            <p:stCondLst>
                              <p:cond delay="1000"/>
                            </p:stCondLst>
                            <p:childTnLst>
                              <p:par>
                                <p:cTn id="36" presetID="4" presetClass="entr" presetSubtype="32" fill="hold" grpId="0" nodeType="afterEffect">
                                  <p:stCondLst>
                                    <p:cond delay="0"/>
                                  </p:stCondLst>
                                  <p:childTnLst>
                                    <p:set>
                                      <p:cBhvr>
                                        <p:cTn id="37" dur="1" fill="hold">
                                          <p:stCondLst>
                                            <p:cond delay="0"/>
                                          </p:stCondLst>
                                        </p:cTn>
                                        <p:tgtEl>
                                          <p:spTgt spid="1691666"/>
                                        </p:tgtEl>
                                        <p:attrNameLst>
                                          <p:attrName>style.visibility</p:attrName>
                                        </p:attrNameLst>
                                      </p:cBhvr>
                                      <p:to>
                                        <p:strVal val="visible"/>
                                      </p:to>
                                    </p:set>
                                    <p:animEffect transition="in" filter="box(out)">
                                      <p:cBhvr>
                                        <p:cTn id="38" dur="500"/>
                                        <p:tgtEl>
                                          <p:spTgt spid="169166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691652"/>
                                        </p:tgtEl>
                                        <p:attrNameLst>
                                          <p:attrName>style.visibility</p:attrName>
                                        </p:attrNameLst>
                                      </p:cBhvr>
                                      <p:to>
                                        <p:strVal val="visible"/>
                                      </p:to>
                                    </p:set>
                                    <p:animEffect transition="in" filter="wipe(left)">
                                      <p:cBhvr>
                                        <p:cTn id="43" dur="500"/>
                                        <p:tgtEl>
                                          <p:spTgt spid="1691652"/>
                                        </p:tgtEl>
                                      </p:cBhvr>
                                    </p:animEffect>
                                  </p:childTnLst>
                                </p:cTn>
                              </p:par>
                            </p:childTnLst>
                          </p:cTn>
                        </p:par>
                        <p:par>
                          <p:cTn id="44" fill="hold" nodeType="afterGroup">
                            <p:stCondLst>
                              <p:cond delay="500"/>
                            </p:stCondLst>
                            <p:childTnLst>
                              <p:par>
                                <p:cTn id="45" presetID="1" presetClass="entr" presetSubtype="0" fill="hold" grpId="0" nodeType="afterEffect">
                                  <p:stCondLst>
                                    <p:cond delay="0"/>
                                  </p:stCondLst>
                                  <p:childTnLst>
                                    <p:set>
                                      <p:cBhvr>
                                        <p:cTn id="46" dur="1" fill="hold">
                                          <p:stCondLst>
                                            <p:cond delay="499"/>
                                          </p:stCondLst>
                                        </p:cTn>
                                        <p:tgtEl>
                                          <p:spTgt spid="1691669"/>
                                        </p:tgtEl>
                                        <p:attrNameLst>
                                          <p:attrName>style.visibility</p:attrName>
                                        </p:attrNameLst>
                                      </p:cBhvr>
                                      <p:to>
                                        <p:strVal val="visible"/>
                                      </p:to>
                                    </p:set>
                                  </p:childTnLst>
                                </p:cTn>
                              </p:par>
                            </p:childTnLst>
                          </p:cTn>
                        </p:par>
                        <p:par>
                          <p:cTn id="47" fill="hold" nodeType="afterGroup">
                            <p:stCondLst>
                              <p:cond delay="1000"/>
                            </p:stCondLst>
                            <p:childTnLst>
                              <p:par>
                                <p:cTn id="48" presetID="4" presetClass="entr" presetSubtype="32" fill="hold" grpId="0" nodeType="afterEffect">
                                  <p:stCondLst>
                                    <p:cond delay="0"/>
                                  </p:stCondLst>
                                  <p:childTnLst>
                                    <p:set>
                                      <p:cBhvr>
                                        <p:cTn id="49" dur="1" fill="hold">
                                          <p:stCondLst>
                                            <p:cond delay="0"/>
                                          </p:stCondLst>
                                        </p:cTn>
                                        <p:tgtEl>
                                          <p:spTgt spid="1691668"/>
                                        </p:tgtEl>
                                        <p:attrNameLst>
                                          <p:attrName>style.visibility</p:attrName>
                                        </p:attrNameLst>
                                      </p:cBhvr>
                                      <p:to>
                                        <p:strVal val="visible"/>
                                      </p:to>
                                    </p:set>
                                    <p:animEffect transition="in" filter="box(out)">
                                      <p:cBhvr>
                                        <p:cTn id="50" dur="500"/>
                                        <p:tgtEl>
                                          <p:spTgt spid="169166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1691653"/>
                                        </p:tgtEl>
                                        <p:attrNameLst>
                                          <p:attrName>style.visibility</p:attrName>
                                        </p:attrNameLst>
                                      </p:cBhvr>
                                      <p:to>
                                        <p:strVal val="visible"/>
                                      </p:to>
                                    </p:set>
                                    <p:animEffect transition="in" filter="wipe(left)">
                                      <p:cBhvr>
                                        <p:cTn id="55" dur="500"/>
                                        <p:tgtEl>
                                          <p:spTgt spid="1691653"/>
                                        </p:tgtEl>
                                      </p:cBhvr>
                                    </p:animEffect>
                                  </p:childTnLst>
                                </p:cTn>
                              </p:par>
                            </p:childTnLst>
                          </p:cTn>
                        </p:par>
                        <p:par>
                          <p:cTn id="56" fill="hold" nodeType="afterGroup">
                            <p:stCondLst>
                              <p:cond delay="500"/>
                            </p:stCondLst>
                            <p:childTnLst>
                              <p:par>
                                <p:cTn id="57" presetID="1" presetClass="entr" presetSubtype="0" fill="hold" grpId="0" nodeType="afterEffect">
                                  <p:stCondLst>
                                    <p:cond delay="0"/>
                                  </p:stCondLst>
                                  <p:childTnLst>
                                    <p:set>
                                      <p:cBhvr>
                                        <p:cTn id="58" dur="1" fill="hold">
                                          <p:stCondLst>
                                            <p:cond delay="499"/>
                                          </p:stCondLst>
                                        </p:cTn>
                                        <p:tgtEl>
                                          <p:spTgt spid="1691671"/>
                                        </p:tgtEl>
                                        <p:attrNameLst>
                                          <p:attrName>style.visibility</p:attrName>
                                        </p:attrNameLst>
                                      </p:cBhvr>
                                      <p:to>
                                        <p:strVal val="visible"/>
                                      </p:to>
                                    </p:set>
                                  </p:childTnLst>
                                </p:cTn>
                              </p:par>
                            </p:childTnLst>
                          </p:cTn>
                        </p:par>
                        <p:par>
                          <p:cTn id="59" fill="hold" nodeType="afterGroup">
                            <p:stCondLst>
                              <p:cond delay="1000"/>
                            </p:stCondLst>
                            <p:childTnLst>
                              <p:par>
                                <p:cTn id="60" presetID="4" presetClass="entr" presetSubtype="32" fill="hold" grpId="0" nodeType="afterEffect">
                                  <p:stCondLst>
                                    <p:cond delay="0"/>
                                  </p:stCondLst>
                                  <p:childTnLst>
                                    <p:set>
                                      <p:cBhvr>
                                        <p:cTn id="61" dur="1" fill="hold">
                                          <p:stCondLst>
                                            <p:cond delay="0"/>
                                          </p:stCondLst>
                                        </p:cTn>
                                        <p:tgtEl>
                                          <p:spTgt spid="1691670"/>
                                        </p:tgtEl>
                                        <p:attrNameLst>
                                          <p:attrName>style.visibility</p:attrName>
                                        </p:attrNameLst>
                                      </p:cBhvr>
                                      <p:to>
                                        <p:strVal val="visible"/>
                                      </p:to>
                                    </p:set>
                                    <p:animEffect transition="in" filter="box(out)">
                                      <p:cBhvr>
                                        <p:cTn id="62" dur="500"/>
                                        <p:tgtEl>
                                          <p:spTgt spid="1691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1650" grpId="0" animBg="1"/>
      <p:bldP spid="1691651" grpId="0" animBg="1"/>
      <p:bldP spid="1691652" grpId="0" animBg="1"/>
      <p:bldP spid="1691653" grpId="0" animBg="1"/>
      <p:bldP spid="1691662" grpId="0" autoUpdateAnimBg="0"/>
      <p:bldP spid="1691663" grpId="0" animBg="1"/>
      <p:bldP spid="1691664" grpId="0" autoUpdateAnimBg="0"/>
      <p:bldP spid="1691665" grpId="0" animBg="1"/>
      <p:bldP spid="1691666" grpId="0" autoUpdateAnimBg="0"/>
      <p:bldP spid="1691667" grpId="0" animBg="1"/>
      <p:bldP spid="1691668" grpId="0" autoUpdateAnimBg="0"/>
      <p:bldP spid="1691669" grpId="0" animBg="1"/>
      <p:bldP spid="1691670" grpId="0" autoUpdateAnimBg="0"/>
      <p:bldP spid="1691671"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026"/>
          <p:cNvSpPr>
            <a:spLocks noGrp="1" noChangeArrowheads="1"/>
          </p:cNvSpPr>
          <p:nvPr>
            <p:ph type="title"/>
          </p:nvPr>
        </p:nvSpPr>
        <p:spPr>
          <a:xfrm>
            <a:off x="822959" y="561975"/>
            <a:ext cx="8001000" cy="1104900"/>
          </a:xfrm>
        </p:spPr>
        <p:txBody>
          <a:bodyPr>
            <a:normAutofit/>
          </a:bodyPr>
          <a:lstStyle/>
          <a:p>
            <a:r>
              <a:rPr lang="en-US" altLang="en-US" dirty="0">
                <a:solidFill>
                  <a:schemeClr val="tx1"/>
                </a:solidFill>
              </a:rPr>
              <a:t>Multi-project Management</a:t>
            </a:r>
          </a:p>
        </p:txBody>
      </p:sp>
      <p:sp>
        <p:nvSpPr>
          <p:cNvPr id="74755" name="Rectangle 1027"/>
          <p:cNvSpPr>
            <a:spLocks noGrp="1" noChangeArrowheads="1"/>
          </p:cNvSpPr>
          <p:nvPr>
            <p:ph type="body" idx="1"/>
          </p:nvPr>
        </p:nvSpPr>
        <p:spPr/>
        <p:txBody>
          <a:bodyPr>
            <a:normAutofit/>
          </a:bodyPr>
          <a:lstStyle/>
          <a:p>
            <a:pPr>
              <a:lnSpc>
                <a:spcPct val="90000"/>
              </a:lnSpc>
            </a:pPr>
            <a:r>
              <a:rPr lang="en-US" altLang="en-US" sz="3200" dirty="0">
                <a:solidFill>
                  <a:schemeClr val="tx1"/>
                </a:solidFill>
              </a:rPr>
              <a:t>Are the project objectives the same?</a:t>
            </a:r>
          </a:p>
          <a:p>
            <a:pPr lvl="1">
              <a:lnSpc>
                <a:spcPct val="90000"/>
              </a:lnSpc>
            </a:pPr>
            <a:r>
              <a:rPr lang="en-US" altLang="en-US" sz="2000" dirty="0">
                <a:solidFill>
                  <a:schemeClr val="tx1"/>
                </a:solidFill>
              </a:rPr>
              <a:t>For the good of the project?</a:t>
            </a:r>
          </a:p>
          <a:p>
            <a:pPr lvl="1">
              <a:lnSpc>
                <a:spcPct val="90000"/>
              </a:lnSpc>
            </a:pPr>
            <a:r>
              <a:rPr lang="en-US" altLang="en-US" sz="2000" dirty="0">
                <a:solidFill>
                  <a:schemeClr val="tx1"/>
                </a:solidFill>
              </a:rPr>
              <a:t>For the good of the company?</a:t>
            </a:r>
          </a:p>
          <a:p>
            <a:pPr>
              <a:lnSpc>
                <a:spcPct val="90000"/>
              </a:lnSpc>
            </a:pPr>
            <a:r>
              <a:rPr lang="en-US" altLang="en-US" sz="3200" dirty="0">
                <a:solidFill>
                  <a:schemeClr val="tx1"/>
                </a:solidFill>
              </a:rPr>
              <a:t>Is there a distinction between large and small projects?</a:t>
            </a:r>
          </a:p>
          <a:p>
            <a:pPr>
              <a:lnSpc>
                <a:spcPct val="90000"/>
              </a:lnSpc>
            </a:pPr>
            <a:r>
              <a:rPr lang="en-US" altLang="en-US" sz="3200" dirty="0">
                <a:solidFill>
                  <a:schemeClr val="tx1"/>
                </a:solidFill>
              </a:rPr>
              <a:t>How do we handle conflicting priorities?</a:t>
            </a:r>
          </a:p>
          <a:p>
            <a:pPr lvl="1">
              <a:lnSpc>
                <a:spcPct val="90000"/>
              </a:lnSpc>
            </a:pPr>
            <a:r>
              <a:rPr lang="en-US" altLang="en-US" sz="2000" dirty="0">
                <a:solidFill>
                  <a:schemeClr val="tx1"/>
                </a:solidFill>
              </a:rPr>
              <a:t>Critical versus critical projects</a:t>
            </a:r>
          </a:p>
          <a:p>
            <a:pPr lvl="1">
              <a:lnSpc>
                <a:spcPct val="90000"/>
              </a:lnSpc>
            </a:pPr>
            <a:r>
              <a:rPr lang="en-US" altLang="en-US" sz="2000" dirty="0">
                <a:solidFill>
                  <a:schemeClr val="tx1"/>
                </a:solidFill>
              </a:rPr>
              <a:t>Critical versus non-critical projects</a:t>
            </a:r>
          </a:p>
          <a:p>
            <a:pPr lvl="1">
              <a:lnSpc>
                <a:spcPct val="90000"/>
              </a:lnSpc>
            </a:pPr>
            <a:r>
              <a:rPr lang="en-US" altLang="en-US" sz="2000" dirty="0">
                <a:solidFill>
                  <a:schemeClr val="tx1"/>
                </a:solidFill>
              </a:rPr>
              <a:t>Non-critical versus non-critical projects</a:t>
            </a:r>
          </a:p>
          <a:p>
            <a:pPr lvl="1">
              <a:lnSpc>
                <a:spcPct val="90000"/>
              </a:lnSpc>
              <a:buFontTx/>
              <a:buNone/>
            </a:pPr>
            <a:endParaRPr lang="en-US" altLang="en-US" sz="2800" dirty="0">
              <a:solidFill>
                <a:schemeClr val="tx1"/>
              </a:solidFill>
            </a:endParaRPr>
          </a:p>
        </p:txBody>
      </p:sp>
      <p:sp>
        <p:nvSpPr>
          <p:cNvPr id="2" name="Slide Number Placeholder 1"/>
          <p:cNvSpPr>
            <a:spLocks noGrp="1"/>
          </p:cNvSpPr>
          <p:nvPr>
            <p:ph type="sldNum" sz="quarter" idx="12"/>
          </p:nvPr>
        </p:nvSpPr>
        <p:spPr/>
        <p:txBody>
          <a:bodyPr/>
          <a:lstStyle/>
          <a:p>
            <a:fld id="{0372A8C0-A868-48E0-975A-4D80D3DDF995}" type="slidenum">
              <a:rPr lang="en-US" smtClean="0"/>
              <a:t>98</a:t>
            </a:fld>
            <a:endParaRPr lang="en-US" dirty="0"/>
          </a:p>
        </p:txBody>
      </p:sp>
    </p:spTree>
    <p:extLst>
      <p:ext uri="{BB962C8B-B14F-4D97-AF65-F5344CB8AC3E}">
        <p14:creationId xmlns:p14="http://schemas.microsoft.com/office/powerpoint/2010/main" val="11192913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629478" y="1887786"/>
            <a:ext cx="8305800" cy="4572000"/>
          </a:xfrm>
        </p:spPr>
        <p:txBody>
          <a:bodyPr>
            <a:normAutofit/>
          </a:bodyPr>
          <a:lstStyle/>
          <a:p>
            <a:endParaRPr lang="en-US" sz="2400" dirty="0"/>
          </a:p>
          <a:p>
            <a:pPr marL="465138" indent="-465138">
              <a:buFont typeface="Wingdings" charset="2"/>
              <a:buChar char="Ø"/>
            </a:pPr>
            <a:r>
              <a:rPr lang="en-US" sz="2400" dirty="0" smtClean="0"/>
              <a:t>Read </a:t>
            </a:r>
            <a:r>
              <a:rPr lang="en-US" sz="2400" dirty="0" smtClean="0"/>
              <a:t>Chapter </a:t>
            </a:r>
            <a:r>
              <a:rPr lang="en-US" sz="2400" dirty="0"/>
              <a:t>3:  Organizational Structures</a:t>
            </a:r>
          </a:p>
          <a:p>
            <a:pPr marL="465138" indent="-465138">
              <a:buFont typeface="Wingdings" charset="2"/>
              <a:buChar char="Ø"/>
            </a:pPr>
            <a:r>
              <a:rPr lang="en-US" sz="2400" dirty="0" smtClean="0"/>
              <a:t>Read Chapter </a:t>
            </a:r>
            <a:r>
              <a:rPr lang="en-US" sz="2400" dirty="0"/>
              <a:t>4:  Organizing and Staffing the Project Office and Team</a:t>
            </a:r>
          </a:p>
          <a:p>
            <a:pPr marL="465138" indent="-465138">
              <a:buFont typeface="Wingdings" charset="2"/>
              <a:buChar char="Ø"/>
            </a:pPr>
            <a:r>
              <a:rPr lang="en-US" sz="2400" dirty="0" smtClean="0"/>
              <a:t>Read Chapter </a:t>
            </a:r>
            <a:r>
              <a:rPr lang="en-US" sz="2400" dirty="0"/>
              <a:t>5:  Management Functions</a:t>
            </a:r>
            <a:r>
              <a:rPr lang="en-US" sz="2400" dirty="0"/>
              <a:t> </a:t>
            </a:r>
            <a:endParaRPr lang="en-US" sz="2400" dirty="0" smtClean="0"/>
          </a:p>
          <a:p>
            <a:pPr marL="463550" indent="-463550">
              <a:buFont typeface="Wingdings" panose="05000000000000000000" pitchFamily="2" charset="2"/>
              <a:buChar char="Ø"/>
            </a:pPr>
            <a:r>
              <a:rPr lang="en-US" sz="2400" dirty="0" smtClean="0"/>
              <a:t>Take Quiz #1 </a:t>
            </a:r>
            <a:r>
              <a:rPr lang="en-US" sz="2400" dirty="0" smtClean="0"/>
              <a:t>by </a:t>
            </a:r>
            <a:r>
              <a:rPr lang="en-US" sz="2400" dirty="0" smtClean="0"/>
              <a:t>Wednesday </a:t>
            </a:r>
            <a:r>
              <a:rPr lang="en-US" sz="2400" dirty="0" smtClean="0"/>
              <a:t>(1/11) </a:t>
            </a:r>
            <a:r>
              <a:rPr lang="en-US" sz="2400" dirty="0" smtClean="0"/>
              <a:t>at </a:t>
            </a:r>
            <a:r>
              <a:rPr lang="en-US" sz="2400" dirty="0" smtClean="0"/>
              <a:t>5:30pm</a:t>
            </a:r>
          </a:p>
          <a:p>
            <a:pPr marL="463550" indent="-463550">
              <a:buFont typeface="Wingdings" panose="05000000000000000000" pitchFamily="2" charset="2"/>
              <a:buChar char="Ø"/>
            </a:pPr>
            <a:r>
              <a:rPr lang="en-US" sz="2400" dirty="0" smtClean="0"/>
              <a:t>Online students:  Post to Discussion board for week #1 by 1/11 at 5:30pm</a:t>
            </a:r>
            <a:endParaRPr lang="en-US" sz="2400" dirty="0" smtClean="0"/>
          </a:p>
        </p:txBody>
      </p:sp>
      <p:sp>
        <p:nvSpPr>
          <p:cNvPr id="55298" name="Rectangle 2"/>
          <p:cNvSpPr>
            <a:spLocks noGrp="1" noChangeArrowheads="1"/>
          </p:cNvSpPr>
          <p:nvPr>
            <p:ph type="title"/>
          </p:nvPr>
        </p:nvSpPr>
        <p:spPr/>
        <p:txBody>
          <a:bodyPr/>
          <a:lstStyle/>
          <a:p>
            <a:r>
              <a:rPr lang="en-US" dirty="0" smtClean="0"/>
              <a:t>Prepare for Next Week</a:t>
            </a:r>
          </a:p>
        </p:txBody>
      </p:sp>
      <p:sp>
        <p:nvSpPr>
          <p:cNvPr id="3" name="Slide Number Placeholder 2"/>
          <p:cNvSpPr>
            <a:spLocks noGrp="1"/>
          </p:cNvSpPr>
          <p:nvPr>
            <p:ph type="sldNum" sz="quarter" idx="12"/>
          </p:nvPr>
        </p:nvSpPr>
        <p:spPr/>
        <p:txBody>
          <a:bodyPr/>
          <a:lstStyle/>
          <a:p>
            <a:fld id="{0372A8C0-A868-48E0-975A-4D80D3DDF995}" type="slidenum">
              <a:rPr lang="en-US" smtClean="0"/>
              <a:t>99</a:t>
            </a:fld>
            <a:endParaRPr lang="en-US" dirty="0"/>
          </a:p>
        </p:txBody>
      </p:sp>
    </p:spTree>
    <p:extLst>
      <p:ext uri="{BB962C8B-B14F-4D97-AF65-F5344CB8AC3E}">
        <p14:creationId xmlns:p14="http://schemas.microsoft.com/office/powerpoint/2010/main" val="3772571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16325</TotalTime>
  <Words>3866</Words>
  <Application>Microsoft Macintosh PowerPoint</Application>
  <PresentationFormat>On-screen Show (4:3)</PresentationFormat>
  <Paragraphs>940</Paragraphs>
  <Slides>99</Slides>
  <Notes>70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99</vt:i4>
      </vt:variant>
    </vt:vector>
  </HeadingPairs>
  <TitlesOfParts>
    <vt:vector size="109" baseType="lpstr">
      <vt:lpstr>Calibri</vt:lpstr>
      <vt:lpstr>Calibri Light</vt:lpstr>
      <vt:lpstr>Symbol</vt:lpstr>
      <vt:lpstr>Wingdings</vt:lpstr>
      <vt:lpstr>Arial</vt:lpstr>
      <vt:lpstr>Book Antiqua</vt:lpstr>
      <vt:lpstr>Monotype Sorts</vt:lpstr>
      <vt:lpstr>Times New Roman</vt:lpstr>
      <vt:lpstr>Retrospect</vt:lpstr>
      <vt:lpstr>ClipArt</vt:lpstr>
      <vt:lpstr>IS 430: Fundamentals of IT Project Management</vt:lpstr>
      <vt:lpstr>Agenda</vt:lpstr>
      <vt:lpstr>Introduction</vt:lpstr>
      <vt:lpstr>Introduction</vt:lpstr>
      <vt:lpstr>Syllabus</vt:lpstr>
      <vt:lpstr>Syllabus</vt:lpstr>
      <vt:lpstr>Syllabus</vt:lpstr>
      <vt:lpstr>Syllabus</vt:lpstr>
      <vt:lpstr>Syllabus</vt:lpstr>
      <vt:lpstr>Syllabus</vt:lpstr>
      <vt:lpstr>Syllabus</vt:lpstr>
      <vt:lpstr>Syllabus</vt:lpstr>
      <vt:lpstr>Syllabus</vt:lpstr>
      <vt:lpstr>Syllabus</vt:lpstr>
      <vt:lpstr>Syllabus</vt:lpstr>
      <vt:lpstr>Chapter 1</vt:lpstr>
      <vt:lpstr>Learning Objectives</vt:lpstr>
      <vt:lpstr>Overview of Project Management</vt:lpstr>
      <vt:lpstr>Project Characteristics</vt:lpstr>
      <vt:lpstr>Project Management</vt:lpstr>
      <vt:lpstr>PowerPoint Presentation</vt:lpstr>
      <vt:lpstr>Maturity in Project Management</vt:lpstr>
      <vt:lpstr>The Three-Legged Stool</vt:lpstr>
      <vt:lpstr>Top of The Three-Legged Stool</vt:lpstr>
      <vt:lpstr>PowerPoint Presentation</vt:lpstr>
      <vt:lpstr>Role Of The Project Manager</vt:lpstr>
      <vt:lpstr>Role Of The Project Manager</vt:lpstr>
      <vt:lpstr>Role Of The Project Manager</vt:lpstr>
      <vt:lpstr>PowerPoint Presentation</vt:lpstr>
      <vt:lpstr>Project Management</vt:lpstr>
      <vt:lpstr>Benefits </vt:lpstr>
      <vt:lpstr>Benefits (continued)</vt:lpstr>
      <vt:lpstr>Obstacles</vt:lpstr>
      <vt:lpstr>Humor</vt:lpstr>
      <vt:lpstr>Resources</vt:lpstr>
      <vt:lpstr>Successful Culture</vt:lpstr>
      <vt:lpstr>Interface Management</vt:lpstr>
      <vt:lpstr>Integration Management</vt:lpstr>
      <vt:lpstr>The Functional Role</vt:lpstr>
      <vt:lpstr>Functional Obstacles</vt:lpstr>
      <vt:lpstr>Functional Obstacles (continued)</vt:lpstr>
      <vt:lpstr>The Project Sponsor Interface</vt:lpstr>
      <vt:lpstr>Results of Good Planning</vt:lpstr>
      <vt:lpstr>Project Management in Non-Project-Driven Groups</vt:lpstr>
      <vt:lpstr>Project Management in Non-Project-Driven Groups (Continued)</vt:lpstr>
      <vt:lpstr>High-level Reporting</vt:lpstr>
      <vt:lpstr>High-level Reporting (continued)</vt:lpstr>
      <vt:lpstr>Low-level Reporting</vt:lpstr>
      <vt:lpstr>PowerPoint Presentation</vt:lpstr>
      <vt:lpstr>Chapter 2</vt:lpstr>
      <vt:lpstr>When to Use Project Management</vt:lpstr>
      <vt:lpstr>The Need For Restructuring</vt:lpstr>
      <vt:lpstr>Restructuring Problems</vt:lpstr>
      <vt:lpstr>Restructuring Problems (Continued)</vt:lpstr>
      <vt:lpstr>Imperatives</vt:lpstr>
      <vt:lpstr>Obstacles</vt:lpstr>
      <vt:lpstr>Obstacles (Continued)</vt:lpstr>
      <vt:lpstr>Results of NOT Controlling Obstacles</vt:lpstr>
      <vt:lpstr>Results of NOT Controlling Obstacles (Continued)</vt:lpstr>
      <vt:lpstr>Project Management Growth</vt:lpstr>
      <vt:lpstr>Early Reasons For Failure</vt:lpstr>
      <vt:lpstr>Advantages</vt:lpstr>
      <vt:lpstr>Project Management Evolution</vt:lpstr>
      <vt:lpstr>Life Cycle Phases for Project Management Maturity</vt:lpstr>
      <vt:lpstr>Life Cycle Phases for Level 2  Project Management Maturity</vt:lpstr>
      <vt:lpstr>Life Cycle Phases for Level 2  Project Management Maturity</vt:lpstr>
      <vt:lpstr>Life Cycle Phases for Level 2  Project Management Maturity</vt:lpstr>
      <vt:lpstr>Life Cycle Phases for Level 2  Project Management Maturity</vt:lpstr>
      <vt:lpstr>Life Cycle Phases for Level 2  Project Management Maturity</vt:lpstr>
      <vt:lpstr>Driving Forces for Maturity</vt:lpstr>
      <vt:lpstr>Benefits Of Project Mgt.</vt:lpstr>
      <vt:lpstr>Benefits Of Project Mgt.</vt:lpstr>
      <vt:lpstr>Benefits Of Project Mgt.</vt:lpstr>
      <vt:lpstr>Benefits Of Project Mgt.</vt:lpstr>
      <vt:lpstr>Benefits Of Project Mgt.</vt:lpstr>
      <vt:lpstr>Benefits Of Project Mgt.</vt:lpstr>
      <vt:lpstr>Industry Classification (By Project Management Utilization)</vt:lpstr>
      <vt:lpstr>From Hybrid to Project-Driven</vt:lpstr>
      <vt:lpstr>New Processes Supporting Project Management</vt:lpstr>
      <vt:lpstr>New Processes Supporting Project Management (Continued)</vt:lpstr>
      <vt:lpstr>New Processes Supporting Project Management (Continued)</vt:lpstr>
      <vt:lpstr>New Processes Supporting Project Management (Continued)</vt:lpstr>
      <vt:lpstr>Definition of a Project Life Cycle</vt:lpstr>
      <vt:lpstr>PowerPoint Presentation</vt:lpstr>
      <vt:lpstr>Success</vt:lpstr>
      <vt:lpstr>Success</vt:lpstr>
      <vt:lpstr>Key Performance Indicators</vt:lpstr>
      <vt:lpstr>Risk Planning</vt:lpstr>
      <vt:lpstr>The starting point in the development of any project management methodology is the implementation of a stage-gate process.</vt:lpstr>
      <vt:lpstr>Stages</vt:lpstr>
      <vt:lpstr>Gates</vt:lpstr>
      <vt:lpstr>Gatekeepers</vt:lpstr>
      <vt:lpstr>Gatekeeper’s decisions</vt:lpstr>
      <vt:lpstr>Stage-Gate Failures </vt:lpstr>
      <vt:lpstr>Methodology Inputs</vt:lpstr>
      <vt:lpstr>Resistance to Change</vt:lpstr>
      <vt:lpstr>Change Process</vt:lpstr>
      <vt:lpstr>Multi-project Management</vt:lpstr>
      <vt:lpstr>Prepare for Next Week</vt:lpstr>
    </vt:vector>
  </TitlesOfParts>
  <Company>DeVry Education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372: Introduction to Project Management</dc:title>
  <dc:creator>Good, Kerry</dc:creator>
  <cp:lastModifiedBy>kerry good</cp:lastModifiedBy>
  <cp:revision>72</cp:revision>
  <cp:lastPrinted>2015-06-15T22:16:13Z</cp:lastPrinted>
  <dcterms:created xsi:type="dcterms:W3CDTF">2015-06-14T23:14:42Z</dcterms:created>
  <dcterms:modified xsi:type="dcterms:W3CDTF">2016-01-02T01:51:43Z</dcterms:modified>
</cp:coreProperties>
</file>