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74" r:id="rId3"/>
    <p:sldId id="278" r:id="rId4"/>
    <p:sldId id="284" r:id="rId5"/>
    <p:sldId id="277" r:id="rId6"/>
    <p:sldId id="287" r:id="rId7"/>
    <p:sldId id="256" r:id="rId8"/>
    <p:sldId id="257" r:id="rId9"/>
    <p:sldId id="258" r:id="rId10"/>
    <p:sldId id="260" r:id="rId11"/>
    <p:sldId id="261" r:id="rId12"/>
    <p:sldId id="262" r:id="rId13"/>
    <p:sldId id="259" r:id="rId14"/>
    <p:sldId id="290" r:id="rId15"/>
    <p:sldId id="265" r:id="rId16"/>
    <p:sldId id="263" r:id="rId17"/>
    <p:sldId id="291" r:id="rId18"/>
    <p:sldId id="285" r:id="rId19"/>
    <p:sldId id="276" r:id="rId20"/>
    <p:sldId id="279" r:id="rId21"/>
    <p:sldId id="273" r:id="rId22"/>
    <p:sldId id="272" r:id="rId23"/>
    <p:sldId id="288" r:id="rId24"/>
    <p:sldId id="267" r:id="rId25"/>
    <p:sldId id="281" r:id="rId26"/>
    <p:sldId id="280" r:id="rId27"/>
    <p:sldId id="283" r:id="rId28"/>
    <p:sldId id="289" r:id="rId29"/>
    <p:sldId id="264" r:id="rId30"/>
    <p:sldId id="266" r:id="rId31"/>
    <p:sldId id="268" r:id="rId32"/>
    <p:sldId id="269" r:id="rId33"/>
    <p:sldId id="270" r:id="rId34"/>
    <p:sldId id="282" r:id="rId35"/>
    <p:sldId id="27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E19"/>
    <a:srgbClr val="03927E"/>
    <a:srgbClr val="050AB3"/>
    <a:srgbClr val="1316C2"/>
    <a:srgbClr val="0005B3"/>
    <a:srgbClr val="333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2CADA-9B04-8145-A005-FF1E38184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3E638-4A51-7A45-AA29-36FFEF8BD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2BB1A-D092-A543-A389-80134609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5304-61DE-AE4E-9200-3A582D07FB96}" type="datetimeFigureOut">
              <a:rPr lang="en-US" smtClean="0"/>
              <a:t>3/5/21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CA458-9120-DC44-9D91-C118D76B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F5844-C13A-2142-9402-5B6B18788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3462-6F44-7347-A2CF-B7D7F8BDE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0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F3B67-C641-264B-8102-183074C1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81C2B-4D53-C04C-9886-79E9D1EB9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19AC0-3AB5-0042-8092-75C54D6AE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5304-61DE-AE4E-9200-3A582D07FB96}" type="datetimeFigureOut">
              <a:rPr lang="en-US" smtClean="0"/>
              <a:t>3/5/21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3FA5C-D2FF-7D41-8AED-833CE07CE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3DD17-8656-E64B-8B94-FB023A9DD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3462-6F44-7347-A2CF-B7D7F8BDE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45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760013-816F-424A-B282-C26BB3CC8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34955-94C2-1040-B66A-B7A5C1501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1504A-9627-404E-AF62-9C42CF931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5304-61DE-AE4E-9200-3A582D07FB96}" type="datetimeFigureOut">
              <a:rPr lang="en-US" smtClean="0"/>
              <a:t>3/5/21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2104C-9012-1046-86EF-A0C38069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74DB6-EC35-5B44-B4E0-D55D1675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3462-6F44-7347-A2CF-B7D7F8BDE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0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4F640-D322-3146-8FF6-B2AAB161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E98FA-6981-0D42-A175-E7B29520B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16539-966B-DD47-9C07-22A41E061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5304-61DE-AE4E-9200-3A582D07FB96}" type="datetimeFigureOut">
              <a:rPr lang="en-US" smtClean="0"/>
              <a:t>3/5/21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0FC29-839E-3247-BE31-32D47CE5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D8C1B-70C9-D24D-A845-0DD18851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3462-6F44-7347-A2CF-B7D7F8BDE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9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75EE-2B3D-694F-8C10-459F9EF84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4B711-CDD6-3742-AA9C-446BD7175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0C4FB-1433-BE41-8747-85A181B6D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5304-61DE-AE4E-9200-3A582D07FB96}" type="datetimeFigureOut">
              <a:rPr lang="en-US" smtClean="0"/>
              <a:t>3/5/21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1081B-C3DD-DA4C-8F76-79061AB4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932A9-B554-6942-AD6D-C2BFAC73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3462-6F44-7347-A2CF-B7D7F8BDE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1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BC4AF-905F-A44D-B688-EF698B69F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2E88D-549C-BD4D-8429-62CF13AE8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FE51F-6BA4-F04B-BF30-45251EDE9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0017F-6A30-E148-AA64-E39601F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5304-61DE-AE4E-9200-3A582D07FB96}" type="datetimeFigureOut">
              <a:rPr lang="en-US" smtClean="0"/>
              <a:t>3/5/21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38842-BB03-8149-8886-3D2E1420C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2B2A2-6169-2C42-B230-AA935FD8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3462-6F44-7347-A2CF-B7D7F8BDE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6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32271-5A81-4C4F-A0BB-E3AF72BB2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EC666-6C2A-8346-ADD5-3E4AAD922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53E65-E1A5-A54B-B424-7CDE60394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05182-E7AB-FF42-B508-5408A9BD3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D931FA-E953-CB47-8848-92BF994F9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28D856-FA54-D244-A003-BF8279D0B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5304-61DE-AE4E-9200-3A582D07FB96}" type="datetimeFigureOut">
              <a:rPr lang="en-US" smtClean="0"/>
              <a:t>3/5/21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895657-E681-F34D-B446-3300B232B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F901CA-847E-BD45-9184-E35311CE3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3462-6F44-7347-A2CF-B7D7F8BDE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86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85D8-A165-1642-BB6C-9610D07FD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F1F97-3173-0344-9E79-780674557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5304-61DE-AE4E-9200-3A582D07FB96}" type="datetimeFigureOut">
              <a:rPr lang="en-US" smtClean="0"/>
              <a:t>3/5/21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F3C56-F7D7-E845-9E04-621C76E47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80A8B-7478-CE4E-8906-663AADC1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3462-6F44-7347-A2CF-B7D7F8BDE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9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FD111B-43CD-D342-9E36-5C0260F5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5304-61DE-AE4E-9200-3A582D07FB96}" type="datetimeFigureOut">
              <a:rPr lang="en-US" smtClean="0"/>
              <a:t>3/5/21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78C23-883D-BD4D-A9A7-714E3C23C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966A0-0D79-ED49-9F16-4C9758783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3462-6F44-7347-A2CF-B7D7F8BDE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7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6F73D-A5E7-B440-88CE-486EA28A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D7145-758E-A14A-A90F-7988F3832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D4B8D-AB9F-6A41-B521-5BB744134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912D9-0666-224E-814A-DB6DA77C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5304-61DE-AE4E-9200-3A582D07FB96}" type="datetimeFigureOut">
              <a:rPr lang="en-US" smtClean="0"/>
              <a:t>3/5/21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11B8C-7504-D34E-BD41-CF80B1F61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50028-968D-5B44-8A73-7E2A1BE3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3462-6F44-7347-A2CF-B7D7F8BDE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2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315A8-AB79-8441-8995-FE5E4D985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830797-4D12-014E-81FB-7CA9613759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705F7-0C47-F547-B2C7-12D53038C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ED510-61F6-5D45-871F-8ABCA11FA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5304-61DE-AE4E-9200-3A582D07FB96}" type="datetimeFigureOut">
              <a:rPr lang="en-US" smtClean="0"/>
              <a:t>3/5/21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9A198-A600-464C-8A48-F6A44A95F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E855F-ABDB-B64F-AFDA-7357C7BF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3462-6F44-7347-A2CF-B7D7F8BDE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8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317E93-0775-0043-90A0-69A96F02A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545B0-F1FC-8348-A8C2-B3B32CF69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E7D2A-C1DC-9A44-8D63-79BA422F1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85304-61DE-AE4E-9200-3A582D07FB96}" type="datetimeFigureOut">
              <a:rPr lang="en-US" smtClean="0"/>
              <a:t>3/5/21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8211C-1E8F-5246-B255-E03F85F84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890A1-C5AE-8E4F-A8C2-F015F6C0F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A3462-6F44-7347-A2CF-B7D7F8BDE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1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4F6536E-BA6F-1648-A6B7-2AE6A6147A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552" y="2343043"/>
            <a:ext cx="2972889" cy="2270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033833-3DFB-EB48-AC7F-EF08409FDC63}"/>
              </a:ext>
            </a:extLst>
          </p:cNvPr>
          <p:cNvSpPr txBox="1"/>
          <p:nvPr/>
        </p:nvSpPr>
        <p:spPr>
          <a:xfrm>
            <a:off x="4678189" y="1955027"/>
            <a:ext cx="71775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57E19"/>
                </a:solidFill>
                <a:latin typeface="Cachet Medium" panose="020F0603030404040404" pitchFamily="34" charset="77"/>
              </a:rPr>
              <a:t>CAMP FITCH</a:t>
            </a:r>
          </a:p>
          <a:p>
            <a:r>
              <a:rPr lang="en-US" sz="9600" dirty="0">
                <a:solidFill>
                  <a:srgbClr val="F57E19"/>
                </a:solidFill>
                <a:latin typeface="Cachet Medium" panose="020F0603030404040404" pitchFamily="34" charset="77"/>
              </a:rPr>
              <a:t>YMCA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31C04A-B5ED-5A41-8595-F4BEB0A76EA5}"/>
              </a:ext>
            </a:extLst>
          </p:cNvPr>
          <p:cNvSpPr/>
          <p:nvPr/>
        </p:nvSpPr>
        <p:spPr>
          <a:xfrm>
            <a:off x="0" y="6530586"/>
            <a:ext cx="12192000" cy="327414"/>
          </a:xfrm>
          <a:prstGeom prst="rect">
            <a:avLst/>
          </a:prstGeom>
          <a:solidFill>
            <a:srgbClr val="039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04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C8A2F-6C3D-F842-8D4B-BF59EDF2F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422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E8D48B-8336-6544-8E13-32DFDBFDDF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1437" y="0"/>
            <a:ext cx="7677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49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92CF6-36BE-7741-98A4-41F27CB4B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8593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5E10B-55A2-8B41-BC4C-526B58101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80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81D0FBF7-2B73-8C4C-AFAF-4650C72F2E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029" y="0"/>
            <a:ext cx="10287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063254-7063-EC4A-924B-EF0C31FB93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722"/>
          <a:stretch/>
        </p:blipFill>
        <p:spPr>
          <a:xfrm>
            <a:off x="-442452" y="0"/>
            <a:ext cx="7669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44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C7FA9F-C3ED-9342-97E7-F44AB054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914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E81EEB-84BE-1944-9B24-710655FF7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2659" y="0"/>
            <a:ext cx="8517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03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9F10-D5FD-6042-BAD2-8EFCBCA7C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3927E"/>
                </a:solidFill>
                <a:latin typeface="Cachet Medium" panose="020F0603030404040404" pitchFamily="34" charset="77"/>
              </a:rPr>
              <a:t>Scholarships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397C8-D3EF-BC48-9F35-EDDE0709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chet Medium" panose="020F0603030404040404" pitchFamily="34" charset="77"/>
              </a:rPr>
              <a:t>2019 Supported over</a:t>
            </a:r>
          </a:p>
          <a:p>
            <a:pPr lvl="1"/>
            <a:r>
              <a:rPr lang="en-US" dirty="0">
                <a:latin typeface="Cachet Medium" panose="020F0603030404040404" pitchFamily="34" charset="77"/>
              </a:rPr>
              <a:t>2,500 outdoor education students</a:t>
            </a:r>
          </a:p>
          <a:p>
            <a:pPr lvl="1"/>
            <a:r>
              <a:rPr lang="en-US" dirty="0">
                <a:latin typeface="Cachet Medium" panose="020F0603030404040404" pitchFamily="34" charset="77"/>
              </a:rPr>
              <a:t>4,000 kids and families</a:t>
            </a:r>
          </a:p>
          <a:p>
            <a:pPr lvl="1"/>
            <a:r>
              <a:rPr lang="en-US" dirty="0">
                <a:latin typeface="Cachet Medium" panose="020F0603030404040404" pitchFamily="34" charset="77"/>
              </a:rPr>
              <a:t>400 summer campers</a:t>
            </a:r>
          </a:p>
          <a:p>
            <a:r>
              <a:rPr lang="en-US" dirty="0">
                <a:latin typeface="Cachet Medium" panose="020F0603030404040404" pitchFamily="34" charset="77"/>
              </a:rPr>
              <a:t>Needs-based</a:t>
            </a:r>
          </a:p>
          <a:p>
            <a:endParaRPr lang="en-US" dirty="0">
              <a:latin typeface="Cachet Medium" panose="020F0603030404040404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561BEE-1838-9145-AE28-31A7855EC5B8}"/>
              </a:ext>
            </a:extLst>
          </p:cNvPr>
          <p:cNvSpPr/>
          <p:nvPr/>
        </p:nvSpPr>
        <p:spPr>
          <a:xfrm>
            <a:off x="0" y="6530586"/>
            <a:ext cx="12192000" cy="327414"/>
          </a:xfrm>
          <a:prstGeom prst="rect">
            <a:avLst/>
          </a:prstGeom>
          <a:solidFill>
            <a:srgbClr val="F57E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67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19E72C-FC43-9D47-B6F3-8A957DF84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440" y="0"/>
            <a:ext cx="9144000" cy="6858000"/>
          </a:xfrm>
          <a:prstGeom prst="rect">
            <a:avLst/>
          </a:prstGeom>
        </p:spPr>
      </p:pic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67E5213A-4BB9-6F4F-9F02-77ECB4A6CC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9285" y="0"/>
            <a:ext cx="4591686" cy="6858000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332250E-54E9-8F44-B63C-DD8D50B9EA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600" y="0"/>
            <a:ext cx="7345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39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AB6407-9B7F-7D4A-9FB2-0EB614407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199" y="0"/>
            <a:ext cx="9144000" cy="6858000"/>
          </a:xfrm>
          <a:prstGeom prst="rect">
            <a:avLst/>
          </a:prstGeom>
        </p:spPr>
      </p:pic>
      <p:pic>
        <p:nvPicPr>
          <p:cNvPr id="3" name="Picture 2" descr="A picture containing text, person, computer, indoor&#10;&#10;Description automatically generated">
            <a:extLst>
              <a:ext uri="{FF2B5EF4-FFF2-40B4-BE49-F238E27FC236}">
                <a16:creationId xmlns:a16="http://schemas.microsoft.com/office/drawing/2014/main" id="{3FB1A405-A5E3-B743-8E50-51B1FA4EC5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74903" y="1140903"/>
            <a:ext cx="6858000" cy="457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35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39F10-D5FD-6042-BAD2-8EFCBCA7C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57E19"/>
                </a:solidFill>
                <a:latin typeface="Cachet Medium" panose="020F0603030404040404" pitchFamily="34" charset="77"/>
              </a:rPr>
              <a:t>Making Kids Better, Forever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397C8-D3EF-BC48-9F35-EDDE0709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chet Medium" panose="020F0603030404040404" pitchFamily="34" charset="77"/>
              </a:rPr>
              <a:t>Friendship</a:t>
            </a:r>
          </a:p>
          <a:p>
            <a:r>
              <a:rPr lang="en-US" dirty="0">
                <a:latin typeface="Cachet Medium" panose="020F0603030404040404" pitchFamily="34" charset="77"/>
              </a:rPr>
              <a:t>Achievement</a:t>
            </a:r>
          </a:p>
          <a:p>
            <a:r>
              <a:rPr lang="en-US" dirty="0">
                <a:latin typeface="Cachet Medium" panose="020F0603030404040404" pitchFamily="34" charset="77"/>
              </a:rPr>
              <a:t>Belonging</a:t>
            </a:r>
          </a:p>
          <a:p>
            <a:endParaRPr lang="en-US" dirty="0">
              <a:latin typeface="Cachet Medium" panose="020F0603030404040404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61C63-AB44-9941-922A-20472C31030A}"/>
              </a:ext>
            </a:extLst>
          </p:cNvPr>
          <p:cNvSpPr/>
          <p:nvPr/>
        </p:nvSpPr>
        <p:spPr>
          <a:xfrm>
            <a:off x="0" y="6530586"/>
            <a:ext cx="12192000" cy="327414"/>
          </a:xfrm>
          <a:prstGeom prst="rect">
            <a:avLst/>
          </a:prstGeom>
          <a:solidFill>
            <a:srgbClr val="039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7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set over a body of water&#10;&#10;Description automatically generated with low confidence">
            <a:extLst>
              <a:ext uri="{FF2B5EF4-FFF2-40B4-BE49-F238E27FC236}">
                <a16:creationId xmlns:a16="http://schemas.microsoft.com/office/drawing/2014/main" id="{CDDE8163-EEBF-054B-9DE7-D55C66150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8747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8374DD4-9243-5044-93F2-BAF650001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669" y="-1149532"/>
            <a:ext cx="12331337" cy="822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75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5B221A-865F-E149-8EEB-703CE0BD43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0976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F3BD3-7363-504E-8C86-D565F0B94F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020" y="0"/>
            <a:ext cx="51435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C2F22-6C09-9745-A5F3-61AEFC64B8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19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96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4D794C-1317-2147-811B-78AFCBF1F4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99100"/>
            <a:ext cx="13522896" cy="936038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0334F6-5AD4-F945-B15A-BE083EEFD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6200" y="3172691"/>
            <a:ext cx="9058932" cy="659631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56DDB0-101D-1F49-AF1E-3708556406D4}"/>
              </a:ext>
            </a:extLst>
          </p:cNvPr>
          <p:cNvSpPr/>
          <p:nvPr/>
        </p:nvSpPr>
        <p:spPr>
          <a:xfrm>
            <a:off x="644235" y="140831"/>
            <a:ext cx="5015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rgbClr val="FFFFFF"/>
                </a:solidFill>
                <a:effectLst>
                  <a:glow rad="76200">
                    <a:schemeClr val="tx1">
                      <a:alpha val="37000"/>
                    </a:schemeClr>
                  </a:glow>
                  <a:outerShdw blurRad="50800" dir="420000" algn="t" rotWithShape="0">
                    <a:prstClr val="black"/>
                  </a:outerShdw>
                </a:effectLst>
                <a:latin typeface="Goudy Old Style" panose="02020502050305020303" pitchFamily="18" charset="77"/>
              </a:rPr>
              <a:t>Tech Focus</a:t>
            </a:r>
            <a:endParaRPr lang="en-US" sz="7200" b="0" i="0" dirty="0">
              <a:solidFill>
                <a:srgbClr val="FFFFFF"/>
              </a:solidFill>
              <a:effectLst>
                <a:glow rad="76200">
                  <a:schemeClr val="tx1">
                    <a:alpha val="37000"/>
                  </a:schemeClr>
                </a:glow>
                <a:outerShdw blurRad="50800" dir="420000" algn="t" rotWithShape="0">
                  <a:prstClr val="black"/>
                </a:outerShdw>
              </a:effectLst>
              <a:latin typeface="Goudy Old Style" panose="0202050205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72277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73A6399-92AC-034E-8CD1-F43E4EDE26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003" y="-283464"/>
            <a:ext cx="12605003" cy="840333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84535E-7EAE-9348-B490-64F531153BD1}"/>
              </a:ext>
            </a:extLst>
          </p:cNvPr>
          <p:cNvGrpSpPr/>
          <p:nvPr/>
        </p:nvGrpSpPr>
        <p:grpSpPr>
          <a:xfrm>
            <a:off x="8902157" y="164592"/>
            <a:ext cx="3132075" cy="3163824"/>
            <a:chOff x="4259908" y="265678"/>
            <a:chExt cx="4179350" cy="4221713"/>
          </a:xfrm>
        </p:grpSpPr>
        <p:sp>
          <p:nvSpPr>
            <p:cNvPr id="7" name="16-Point Star 6">
              <a:extLst>
                <a:ext uri="{FF2B5EF4-FFF2-40B4-BE49-F238E27FC236}">
                  <a16:creationId xmlns:a16="http://schemas.microsoft.com/office/drawing/2014/main" id="{51D5666E-B613-5143-860B-07B0AA2C0445}"/>
                </a:ext>
              </a:extLst>
            </p:cNvPr>
            <p:cNvSpPr/>
            <p:nvPr/>
          </p:nvSpPr>
          <p:spPr>
            <a:xfrm>
              <a:off x="4284594" y="265678"/>
              <a:ext cx="4126714" cy="4221713"/>
            </a:xfrm>
            <a:prstGeom prst="star16">
              <a:avLst>
                <a:gd name="adj" fmla="val 40083"/>
              </a:avLst>
            </a:prstGeom>
            <a:gradFill flip="none" rotWithShape="1">
              <a:gsLst>
                <a:gs pos="0">
                  <a:srgbClr val="3335EC"/>
                </a:gs>
                <a:gs pos="50000">
                  <a:srgbClr val="1316C2"/>
                </a:gs>
                <a:gs pos="100000">
                  <a:srgbClr val="0005B3"/>
                </a:gs>
              </a:gsLst>
              <a:lin ang="5400000" scaled="1"/>
              <a:tileRect/>
            </a:gradFill>
            <a:ln w="57150">
              <a:solidFill>
                <a:srgbClr val="050AB3"/>
              </a:solidFill>
            </a:ln>
            <a:effectLst>
              <a:outerShdw blurRad="279400" dist="38100" dir="5400000" sx="104000" sy="104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4D8292-C3DB-8447-AC87-19C70EACC2AD}"/>
                </a:ext>
              </a:extLst>
            </p:cNvPr>
            <p:cNvSpPr/>
            <p:nvPr/>
          </p:nvSpPr>
          <p:spPr>
            <a:xfrm>
              <a:off x="4284594" y="2692129"/>
              <a:ext cx="4129977" cy="1022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Years!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9E8281-F1E2-7D4B-A37A-C5381D1BD647}"/>
                </a:ext>
              </a:extLst>
            </p:cNvPr>
            <p:cNvSpPr/>
            <p:nvPr/>
          </p:nvSpPr>
          <p:spPr>
            <a:xfrm>
              <a:off x="4259908" y="533508"/>
              <a:ext cx="4179350" cy="2384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4955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round a table&#10;&#10;Description automatically generated with low confidence">
            <a:extLst>
              <a:ext uri="{FF2B5EF4-FFF2-40B4-BE49-F238E27FC236}">
                <a16:creationId xmlns:a16="http://schemas.microsoft.com/office/drawing/2014/main" id="{DF6FD5A7-CA9E-7A48-B8D1-4B0A57461C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518" y="-283955"/>
            <a:ext cx="6328955" cy="4219304"/>
          </a:xfrm>
          <a:prstGeom prst="rect">
            <a:avLst/>
          </a:prstGeom>
        </p:spPr>
      </p:pic>
      <p:pic>
        <p:nvPicPr>
          <p:cNvPr id="7" name="Picture 6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2ABCFA74-F784-1C48-A27D-AA0F31E5D0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920" y="-283955"/>
            <a:ext cx="5974080" cy="4503258"/>
          </a:xfrm>
          <a:prstGeom prst="rect">
            <a:avLst/>
          </a:prstGeom>
        </p:spPr>
      </p:pic>
      <p:pic>
        <p:nvPicPr>
          <p:cNvPr id="9" name="Picture 8" descr="A group of people sitting around a table with a computer and papers on it&#10;&#10;Description automatically generated with low confidence">
            <a:extLst>
              <a:ext uri="{FF2B5EF4-FFF2-40B4-BE49-F238E27FC236}">
                <a16:creationId xmlns:a16="http://schemas.microsoft.com/office/drawing/2014/main" id="{DD3DE0DB-FF27-154D-9B8E-969725E1D1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317965"/>
            <a:ext cx="5974080" cy="3879669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168E3BA-4FFA-2844-ABD6-A3576A0FBA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9565" y="3317965"/>
            <a:ext cx="6913394" cy="418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89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04A97-E6FD-684B-8411-B61F91079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3927E"/>
                </a:solidFill>
                <a:latin typeface="Cachet Medium" panose="020F0603030404040404" pitchFamily="34" charset="77"/>
              </a:rPr>
              <a:t>Tech Focus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FCA5F-7D59-934C-A027-1ECC4022A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chet Medium" panose="020F0603030404040404" pitchFamily="34" charset="77"/>
              </a:rPr>
              <a:t>2:1 </a:t>
            </a:r>
            <a:r>
              <a:rPr lang="en-US" dirty="0" err="1">
                <a:latin typeface="Cachet Medium" panose="020F0603030404040404" pitchFamily="34" charset="77"/>
              </a:rPr>
              <a:t>Camper:Counselor</a:t>
            </a:r>
            <a:r>
              <a:rPr lang="en-US" dirty="0">
                <a:latin typeface="Cachet Medium" panose="020F0603030404040404" pitchFamily="34" charset="77"/>
              </a:rPr>
              <a:t> for instruction</a:t>
            </a:r>
          </a:p>
          <a:p>
            <a:r>
              <a:rPr lang="en-US" dirty="0">
                <a:latin typeface="Cachet Medium" panose="020F0603030404040404" pitchFamily="34" charset="77"/>
              </a:rPr>
              <a:t>6:1 </a:t>
            </a:r>
            <a:r>
              <a:rPr lang="en-US" dirty="0" err="1">
                <a:latin typeface="Cachet Medium" panose="020F0603030404040404" pitchFamily="34" charset="77"/>
              </a:rPr>
              <a:t>Camper:Counselor</a:t>
            </a:r>
            <a:r>
              <a:rPr lang="en-US" dirty="0">
                <a:latin typeface="Cachet Medium" panose="020F0603030404040404" pitchFamily="34" charset="77"/>
              </a:rPr>
              <a:t> for meals, programs, sleeping</a:t>
            </a:r>
          </a:p>
          <a:p>
            <a:r>
              <a:rPr lang="en-US" dirty="0">
                <a:latin typeface="Cachet Medium" panose="020F0603030404040404" pitchFamily="34" charset="77"/>
              </a:rPr>
              <a:t>Custom, hands-on instruction for every camper</a:t>
            </a:r>
          </a:p>
          <a:p>
            <a:r>
              <a:rPr lang="en-US" dirty="0">
                <a:latin typeface="Cachet Medium" panose="020F0603030404040404" pitchFamily="34" charset="77"/>
              </a:rPr>
              <a:t>Combined with outdoor activities</a:t>
            </a:r>
          </a:p>
          <a:p>
            <a:r>
              <a:rPr lang="en-US" dirty="0">
                <a:latin typeface="Cachet Medium" panose="020F0603030404040404" pitchFamily="34" charset="77"/>
              </a:rPr>
              <a:t>Socialize with peers</a:t>
            </a:r>
          </a:p>
          <a:p>
            <a:r>
              <a:rPr lang="en-US" dirty="0">
                <a:latin typeface="Cachet Medium" panose="020F0603030404040404" pitchFamily="34" charset="77"/>
              </a:rPr>
              <a:t>Encouraging and supportive environment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275ED8-926E-7C4F-8EF7-8F315B585105}"/>
              </a:ext>
            </a:extLst>
          </p:cNvPr>
          <p:cNvSpPr/>
          <p:nvPr/>
        </p:nvSpPr>
        <p:spPr>
          <a:xfrm>
            <a:off x="0" y="6530586"/>
            <a:ext cx="12192000" cy="327414"/>
          </a:xfrm>
          <a:prstGeom prst="rect">
            <a:avLst/>
          </a:prstGeom>
          <a:solidFill>
            <a:srgbClr val="F57E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50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7CD91D-7EF3-8843-8FE2-493832D98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833" y="0"/>
            <a:ext cx="6587613" cy="6858000"/>
          </a:xfrm>
          <a:prstGeom prst="rect">
            <a:avLst/>
          </a:prstGeom>
        </p:spPr>
      </p:pic>
      <p:pic>
        <p:nvPicPr>
          <p:cNvPr id="3" name="Picture 2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43C17027-31BD-8C40-83BC-347AFFF831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876778" y="1140903"/>
            <a:ext cx="6858000" cy="4576194"/>
          </a:xfrm>
          <a:prstGeom prst="rect">
            <a:avLst/>
          </a:prstGeom>
        </p:spPr>
      </p:pic>
      <p:pic>
        <p:nvPicPr>
          <p:cNvPr id="7" name="Picture 6" descr="A group of people in a classroom&#10;&#10;Description automatically generated with low confidence">
            <a:extLst>
              <a:ext uri="{FF2B5EF4-FFF2-40B4-BE49-F238E27FC236}">
                <a16:creationId xmlns:a16="http://schemas.microsoft.com/office/drawing/2014/main" id="{3A0CF420-083A-1144-A437-34CBFC871B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8525" y="0"/>
            <a:ext cx="3148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91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5121-B565-5840-B182-FF4EF9A7D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E16B4-B0B4-354D-BD23-EE9548A06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9DF7F-1E81-CC48-960B-FA8EBEAF14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8888" y="0"/>
            <a:ext cx="795832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23981-F4CA-6D4B-88A3-3E0BE9D27B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7824" y="0"/>
            <a:ext cx="5897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21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B93211-F8F5-AD4C-847D-1246FB6442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9800" y="0"/>
            <a:ext cx="13191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1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writing on a white board&#10;&#10;Description automatically generated">
            <a:extLst>
              <a:ext uri="{FF2B5EF4-FFF2-40B4-BE49-F238E27FC236}">
                <a16:creationId xmlns:a16="http://schemas.microsoft.com/office/drawing/2014/main" id="{987A9599-3EFB-964D-B7B3-4EA869736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6018" y="2966655"/>
            <a:ext cx="6480651" cy="4311969"/>
          </a:xfr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954078AC-4084-6743-8344-8096FB7A31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984" y="-246889"/>
            <a:ext cx="6796902" cy="4535425"/>
          </a:xfrm>
          <a:prstGeom prst="rect">
            <a:avLst/>
          </a:prstGeom>
        </p:spPr>
      </p:pic>
      <p:pic>
        <p:nvPicPr>
          <p:cNvPr id="7" name="Picture 6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AC3ED83D-3D22-4543-80FE-A2D4CF1323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6984" y="3277551"/>
            <a:ext cx="6606511" cy="3781618"/>
          </a:xfrm>
          <a:prstGeom prst="rect">
            <a:avLst/>
          </a:prstGeom>
        </p:spPr>
      </p:pic>
      <p:pic>
        <p:nvPicPr>
          <p:cNvPr id="11" name="Picture 10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46512E93-23A6-5D40-B5BF-8D34640EFC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8368" y="-136333"/>
            <a:ext cx="6245352" cy="341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82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FF195D-5ECC-D44F-916A-2DE6B4893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" y="0"/>
            <a:ext cx="12175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27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1F7B9D-66F7-364C-A867-D5E1E51E8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9344" y="-894805"/>
            <a:ext cx="7611291" cy="5708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9F602C-98C2-EE42-893C-CC3818C682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83725"/>
            <a:ext cx="4506686" cy="5917475"/>
          </a:xfrm>
          <a:prstGeom prst="rect">
            <a:avLst/>
          </a:prstGeom>
        </p:spPr>
      </p:pic>
      <p:pic>
        <p:nvPicPr>
          <p:cNvPr id="9" name="Picture 8" descr="A picture containing grass, outdoor, person, music&#10;&#10;Description automatically generated">
            <a:extLst>
              <a:ext uri="{FF2B5EF4-FFF2-40B4-BE49-F238E27FC236}">
                <a16:creationId xmlns:a16="http://schemas.microsoft.com/office/drawing/2014/main" id="{D55A7AE6-9688-C843-80FD-0D650C14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252" y="0"/>
            <a:ext cx="5538651" cy="6858000"/>
          </a:xfrm>
          <a:prstGeom prst="rect">
            <a:avLst/>
          </a:prstGeom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B6015BCF-8A3B-5E41-8906-6649FA6E09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20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48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5DF3F4-6EAA-7046-BB33-8646FAAC4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692"/>
            <a:ext cx="12210429" cy="7185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FEA1D1-6250-C749-954C-5AFD91ECF7DC}"/>
              </a:ext>
            </a:extLst>
          </p:cNvPr>
          <p:cNvSpPr txBox="1"/>
          <p:nvPr/>
        </p:nvSpPr>
        <p:spPr>
          <a:xfrm>
            <a:off x="557784" y="310896"/>
            <a:ext cx="816559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chet Medium" panose="020F0603030404040404" pitchFamily="34" charset="77"/>
              </a:rPr>
              <a:t>Near Erie, Pennsylvania</a:t>
            </a:r>
          </a:p>
          <a:p>
            <a:r>
              <a:rPr lang="en-US" sz="3600" dirty="0">
                <a:latin typeface="Cachet Medium" panose="020F0603030404040404" pitchFamily="34" charset="77"/>
              </a:rPr>
              <a:t>Campers from around the US and world</a:t>
            </a:r>
          </a:p>
        </p:txBody>
      </p:sp>
    </p:spTree>
    <p:extLst>
      <p:ext uri="{BB962C8B-B14F-4D97-AF65-F5344CB8AC3E}">
        <p14:creationId xmlns:p14="http://schemas.microsoft.com/office/powerpoint/2010/main" val="1807436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round a table with papers and books&#10;&#10;Description automatically generated with low confidence">
            <a:extLst>
              <a:ext uri="{FF2B5EF4-FFF2-40B4-BE49-F238E27FC236}">
                <a16:creationId xmlns:a16="http://schemas.microsoft.com/office/drawing/2014/main" id="{EA231C1A-90D9-5141-98C0-C24474817C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823" y="0"/>
            <a:ext cx="9144000" cy="6858000"/>
          </a:xfrm>
          <a:prstGeom prst="rect">
            <a:avLst/>
          </a:prstGeom>
        </p:spPr>
      </p:pic>
      <p:pic>
        <p:nvPicPr>
          <p:cNvPr id="7" name="Picture 6" descr="A group of people sitting at a tab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93F58E91-097C-C245-9C6D-2F62A3061B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34268" y="0"/>
            <a:ext cx="10277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55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indoor, young, child&#10;&#10;Description automatically generated">
            <a:extLst>
              <a:ext uri="{FF2B5EF4-FFF2-40B4-BE49-F238E27FC236}">
                <a16:creationId xmlns:a16="http://schemas.microsoft.com/office/drawing/2014/main" id="{852F42AD-81BB-7D43-B3E8-CFDA887137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608" y="0"/>
            <a:ext cx="10277571" cy="6858000"/>
          </a:xfrm>
          <a:prstGeom prst="rect">
            <a:avLst/>
          </a:prstGeom>
        </p:spPr>
      </p:pic>
      <p:pic>
        <p:nvPicPr>
          <p:cNvPr id="5" name="Picture 4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43756EDA-B02D-994B-B740-F830EC5ECA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81928" y="0"/>
            <a:ext cx="8552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39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tree, people&#10;&#10;Description automatically generated">
            <a:extLst>
              <a:ext uri="{FF2B5EF4-FFF2-40B4-BE49-F238E27FC236}">
                <a16:creationId xmlns:a16="http://schemas.microsoft.com/office/drawing/2014/main" id="{CAA6F3DA-44EB-464D-BEA4-5B4E6CA45F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732" y="0"/>
            <a:ext cx="9144000" cy="6858000"/>
          </a:xfrm>
          <a:prstGeom prst="rect">
            <a:avLst/>
          </a:prstGeom>
        </p:spPr>
      </p:pic>
      <p:pic>
        <p:nvPicPr>
          <p:cNvPr id="7" name="Picture 6" descr="A group of people standing in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9C4C16F8-49FC-0A48-ABB8-E7BC910014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99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47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erson, indoor, working&#10;&#10;Description automatically generated">
            <a:extLst>
              <a:ext uri="{FF2B5EF4-FFF2-40B4-BE49-F238E27FC236}">
                <a16:creationId xmlns:a16="http://schemas.microsoft.com/office/drawing/2014/main" id="{A22072D1-5DF5-354F-9FCA-97CC1A85A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7457"/>
            <a:ext cx="12192000" cy="8135457"/>
          </a:xfrm>
        </p:spPr>
      </p:pic>
    </p:spTree>
    <p:extLst>
      <p:ext uri="{BB962C8B-B14F-4D97-AF65-F5344CB8AC3E}">
        <p14:creationId xmlns:p14="http://schemas.microsoft.com/office/powerpoint/2010/main" val="269415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0C7E0C-8856-BC4E-B8F9-F68B322FD5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9D0CD1-4221-574E-9495-744DBE0942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45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sitting on a beach&#10;&#10;Description automatically generated with medium confidence">
            <a:extLst>
              <a:ext uri="{FF2B5EF4-FFF2-40B4-BE49-F238E27FC236}">
                <a16:creationId xmlns:a16="http://schemas.microsoft.com/office/drawing/2014/main" id="{26E1AA7A-0C6D-2C42-925B-848CAAB46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1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2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ooden bridge in a forest&#10;&#10;Description automatically generated with medium confidence">
            <a:extLst>
              <a:ext uri="{FF2B5EF4-FFF2-40B4-BE49-F238E27FC236}">
                <a16:creationId xmlns:a16="http://schemas.microsoft.com/office/drawing/2014/main" id="{0824849E-7DE9-F84E-A78E-AD6393B04C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558" y="3158109"/>
            <a:ext cx="6577584" cy="3699891"/>
          </a:xfrm>
          <a:prstGeom prst="rect">
            <a:avLst/>
          </a:prstGeom>
        </p:spPr>
      </p:pic>
      <p:pic>
        <p:nvPicPr>
          <p:cNvPr id="5" name="Content Placeholder 4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D784CD61-84F9-0543-9569-B2E243695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8"/>
          <a:stretch/>
        </p:blipFill>
        <p:spPr>
          <a:xfrm>
            <a:off x="4998459" y="-1404747"/>
            <a:ext cx="7193541" cy="4562856"/>
          </a:xfrm>
        </p:spPr>
      </p:pic>
      <p:pic>
        <p:nvPicPr>
          <p:cNvPr id="9" name="Picture 8" descr="A picture containing indoor, window, ceiling, area&#10;&#10;Description automatically generated">
            <a:extLst>
              <a:ext uri="{FF2B5EF4-FFF2-40B4-BE49-F238E27FC236}">
                <a16:creationId xmlns:a16="http://schemas.microsoft.com/office/drawing/2014/main" id="{E650ED40-8368-FF48-914B-26991B557B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2376" y="-1581912"/>
            <a:ext cx="6329934" cy="843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08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502464B-3026-E641-BA5B-514DAE54D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8901" y="0"/>
            <a:ext cx="10266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ss, tree, outdoor, building&#10;&#10;Description automatically generated">
            <a:extLst>
              <a:ext uri="{FF2B5EF4-FFF2-40B4-BE49-F238E27FC236}">
                <a16:creationId xmlns:a16="http://schemas.microsoft.com/office/drawing/2014/main" id="{B035898E-243C-B24D-B273-F07FADD19A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4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59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82C6C-95A7-044B-8031-9DB34908E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57E19"/>
                </a:solidFill>
                <a:latin typeface="Cachet Medium" panose="020F0603030404040404" pitchFamily="34" charset="77"/>
              </a:rPr>
              <a:t>Numerous programs; Year-round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90F4B-44C4-C840-8F9A-EE6FF5A13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pPr marL="285750" indent="-285750"/>
            <a:r>
              <a:rPr lang="en-US" sz="3200" dirty="0">
                <a:latin typeface="Cachet Medium" panose="020F0603030404040404" pitchFamily="34" charset="77"/>
              </a:rPr>
              <a:t>Summer camp</a:t>
            </a:r>
          </a:p>
          <a:p>
            <a:pPr marL="742950" lvl="1" indent="-285750"/>
            <a:r>
              <a:rPr lang="en-US" sz="3200" dirty="0">
                <a:latin typeface="Cachet Medium" panose="020F0603030404040404" pitchFamily="34" charset="77"/>
              </a:rPr>
              <a:t>Flagship Experience</a:t>
            </a:r>
          </a:p>
          <a:p>
            <a:pPr marL="742950" lvl="1" indent="-285750"/>
            <a:r>
              <a:rPr lang="en-US" sz="3200" dirty="0">
                <a:latin typeface="Cachet Medium" panose="020F0603030404040404" pitchFamily="34" charset="77"/>
              </a:rPr>
              <a:t>Tech Focus</a:t>
            </a:r>
          </a:p>
          <a:p>
            <a:pPr marL="742950" lvl="1" indent="-285750"/>
            <a:r>
              <a:rPr lang="en-US" sz="3200" dirty="0">
                <a:latin typeface="Cachet Medium" panose="020F0603030404040404" pitchFamily="34" charset="77"/>
              </a:rPr>
              <a:t>Equestrian Focus</a:t>
            </a:r>
          </a:p>
          <a:p>
            <a:pPr marL="742950" lvl="1" indent="-285750"/>
            <a:r>
              <a:rPr lang="en-US" sz="3200" dirty="0">
                <a:latin typeface="Cachet Medium" panose="020F0603030404040404" pitchFamily="34" charset="77"/>
              </a:rPr>
              <a:t>Diabetes, epilepsy</a:t>
            </a:r>
          </a:p>
          <a:p>
            <a:pPr marL="742950" lvl="1" indent="-285750"/>
            <a:r>
              <a:rPr lang="en-US" sz="3200" dirty="0">
                <a:latin typeface="Cachet Medium" panose="020F0603030404040404" pitchFamily="34" charset="77"/>
              </a:rPr>
              <a:t>Farming Focus</a:t>
            </a:r>
          </a:p>
          <a:p>
            <a:pPr marL="742950" lvl="1" indent="-285750"/>
            <a:r>
              <a:rPr lang="en-US" sz="3200" dirty="0">
                <a:latin typeface="Cachet Medium" panose="020F0603030404040404" pitchFamily="34" charset="77"/>
              </a:rPr>
              <a:t>Leadership Focus</a:t>
            </a:r>
          </a:p>
          <a:p>
            <a:pPr marL="742950" lvl="1" indent="-285750"/>
            <a:r>
              <a:rPr lang="en-US" sz="3200" dirty="0">
                <a:latin typeface="Cachet Medium" panose="020F0603030404040404" pitchFamily="34" charset="77"/>
              </a:rPr>
              <a:t>Teen Adventure Trips</a:t>
            </a:r>
          </a:p>
          <a:p>
            <a:pPr marL="742950" lvl="1" indent="-285750"/>
            <a:endParaRPr lang="en-US" sz="3200" dirty="0">
              <a:latin typeface="Cachet Medium" panose="020F0603030404040404" pitchFamily="34" charset="77"/>
            </a:endParaRPr>
          </a:p>
          <a:p>
            <a:pPr marL="285750" indent="-285750"/>
            <a:r>
              <a:rPr lang="en-US" sz="3200" dirty="0">
                <a:latin typeface="Cachet Medium" panose="020F0603030404040404" pitchFamily="34" charset="77"/>
              </a:rPr>
              <a:t>Family Camp</a:t>
            </a:r>
          </a:p>
          <a:p>
            <a:pPr marL="285750" indent="-285750"/>
            <a:r>
              <a:rPr lang="en-US" sz="3200" dirty="0">
                <a:latin typeface="Cachet Medium" panose="020F0603030404040404" pitchFamily="34" charset="77"/>
              </a:rPr>
              <a:t>Group Retreats</a:t>
            </a:r>
          </a:p>
          <a:p>
            <a:pPr marL="285750" indent="-285750"/>
            <a:r>
              <a:rPr lang="en-US" sz="3200" dirty="0">
                <a:latin typeface="Cachet Medium" panose="020F0603030404040404" pitchFamily="34" charset="77"/>
              </a:rPr>
              <a:t>Equestrian Center and Hobby Farm</a:t>
            </a:r>
          </a:p>
          <a:p>
            <a:pPr marL="285750" indent="-285750"/>
            <a:r>
              <a:rPr lang="en-US" sz="3200" dirty="0">
                <a:latin typeface="Cachet Medium" panose="020F0603030404040404" pitchFamily="34" charset="77"/>
              </a:rPr>
              <a:t>Outdoor Education</a:t>
            </a:r>
          </a:p>
          <a:p>
            <a:pPr marL="285750" indent="-285750"/>
            <a:r>
              <a:rPr lang="en-US" sz="3200" dirty="0">
                <a:latin typeface="Cachet Medium" panose="020F0603030404040404" pitchFamily="34" charset="77"/>
              </a:rPr>
              <a:t>Outdoor Adventures</a:t>
            </a:r>
          </a:p>
          <a:p>
            <a:pPr marL="285750" indent="-285750"/>
            <a:r>
              <a:rPr lang="en-US" sz="3200" dirty="0">
                <a:latin typeface="Cachet Medium" panose="020F0603030404040404" pitchFamily="34" charset="77"/>
              </a:rPr>
              <a:t>Mobile STEM</a:t>
            </a:r>
            <a:endParaRPr lang="en-US" dirty="0">
              <a:latin typeface="Cachet Medium" panose="020F0603030404040404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85735F-ADB3-844D-9069-70D8ABA3ECAD}"/>
              </a:ext>
            </a:extLst>
          </p:cNvPr>
          <p:cNvSpPr/>
          <p:nvPr/>
        </p:nvSpPr>
        <p:spPr>
          <a:xfrm>
            <a:off x="0" y="6530586"/>
            <a:ext cx="12192000" cy="327414"/>
          </a:xfrm>
          <a:prstGeom prst="rect">
            <a:avLst/>
          </a:prstGeom>
          <a:solidFill>
            <a:srgbClr val="039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6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F2E74-CFF9-3049-B33D-06787342A6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838" y="0"/>
            <a:ext cx="51435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C0D3C7-7797-624D-92B5-66F7480D5D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3641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D4533D-3E53-804A-BEB6-5A9D79626C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9859" y="0"/>
            <a:ext cx="3781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75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D0139D-B5CF-7B45-B46A-3F843C37DF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1027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0A4721-D512-EE4A-ABCC-1E01B36DF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7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86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02ED7F-2AD1-EC4F-A3B8-41A1F9255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713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28BF7-96FA-6F4A-BA96-9A22829C5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80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117</Words>
  <Application>Microsoft Macintosh PowerPoint</Application>
  <PresentationFormat>Widescreen</PresentationFormat>
  <Paragraphs>40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Cachet Medium</vt:lpstr>
      <vt:lpstr>Calibri</vt:lpstr>
      <vt:lpstr>Calibri Light</vt:lpstr>
      <vt:lpstr>Goudy Old Style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Numerous programs; Year-round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Scholarships</vt:lpstr>
      <vt:lpstr>PowerPoint Presentation</vt:lpstr>
      <vt:lpstr>PowerPoint Presentation</vt:lpstr>
      <vt:lpstr>Making Kids Better, Forever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 Focus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Hayes, Charlie</dc:creator>
  <cp:lastModifiedBy>Hayes, Charlie</cp:lastModifiedBy>
  <cp:revision>37</cp:revision>
  <dcterms:created xsi:type="dcterms:W3CDTF">2021-02-25T19:36:38Z</dcterms:created>
  <dcterms:modified xsi:type="dcterms:W3CDTF">2021-03-05T17:49:08Z</dcterms:modified>
</cp:coreProperties>
</file>